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docMetadata/LabelInfo.xml" ContentType="application/vnd.ms-office.classificationlabels+xml"/>
  <Override PartName="/docProps/app.xml" ContentType="application/vnd.openxmlformats-officedocument.extended-properties+xml"/>
  <Override PartName="/docProps/core.xml" ContentType="application/vnd.openxmlformats-package.core-properties+xml"/>
  <Override PartName="/ppt/changesInfos/changesInfo1.xml" ContentType="application/vnd.ms-powerpoint.changesinfo+xml"/>
  <Override PartName="/ppt/charts/chart1.xml" ContentType="application/vnd.openxmlformats-officedocument.drawingml.chart+xml"/>
  <Override PartName="/ppt/media/image36.JPG" ContentType="image/jpeg"/>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revisionInfo.xml" ContentType="application/vnd.ms-powerpoint.revisioninfo+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91" r:id="rId2"/>
    <p:sldMasterId id="2147483700" r:id="rId3"/>
    <p:sldMasterId id="2147483712" r:id="rId4"/>
    <p:sldMasterId id="2147483724" r:id="rId5"/>
    <p:sldMasterId id="2147483736" r:id="rId6"/>
  </p:sldMasterIdLst>
  <p:notesMasterIdLst>
    <p:notesMasterId r:id="rId70"/>
  </p:notesMasterIdLst>
  <p:sldIdLst>
    <p:sldId id="282" r:id="rId7"/>
    <p:sldId id="257" r:id="rId8"/>
    <p:sldId id="281" r:id="rId9"/>
    <p:sldId id="277" r:id="rId10"/>
    <p:sldId id="278" r:id="rId11"/>
    <p:sldId id="258" r:id="rId12"/>
    <p:sldId id="259" r:id="rId13"/>
    <p:sldId id="260" r:id="rId14"/>
    <p:sldId id="261" r:id="rId15"/>
    <p:sldId id="262" r:id="rId16"/>
    <p:sldId id="263" r:id="rId17"/>
    <p:sldId id="279" r:id="rId18"/>
    <p:sldId id="1210" r:id="rId19"/>
    <p:sldId id="256" r:id="rId20"/>
    <p:sldId id="310" r:id="rId21"/>
    <p:sldId id="311" r:id="rId22"/>
    <p:sldId id="1198" r:id="rId23"/>
    <p:sldId id="271" r:id="rId24"/>
    <p:sldId id="265" r:id="rId25"/>
    <p:sldId id="290" r:id="rId26"/>
    <p:sldId id="291" r:id="rId27"/>
    <p:sldId id="292" r:id="rId28"/>
    <p:sldId id="293" r:id="rId29"/>
    <p:sldId id="294" r:id="rId30"/>
    <p:sldId id="295" r:id="rId31"/>
    <p:sldId id="296" r:id="rId32"/>
    <p:sldId id="297" r:id="rId33"/>
    <p:sldId id="298" r:id="rId34"/>
    <p:sldId id="299" r:id="rId35"/>
    <p:sldId id="302" r:id="rId36"/>
    <p:sldId id="1212" r:id="rId37"/>
    <p:sldId id="305" r:id="rId38"/>
    <p:sldId id="304" r:id="rId39"/>
    <p:sldId id="300" r:id="rId40"/>
    <p:sldId id="307" r:id="rId41"/>
    <p:sldId id="1213" r:id="rId42"/>
    <p:sldId id="1230" r:id="rId43"/>
    <p:sldId id="301" r:id="rId44"/>
    <p:sldId id="306" r:id="rId45"/>
    <p:sldId id="308" r:id="rId46"/>
    <p:sldId id="309" r:id="rId47"/>
    <p:sldId id="1199" r:id="rId48"/>
    <p:sldId id="1204" r:id="rId49"/>
    <p:sldId id="1207" r:id="rId50"/>
    <p:sldId id="1211" r:id="rId51"/>
    <p:sldId id="1205" r:id="rId52"/>
    <p:sldId id="1209" r:id="rId53"/>
    <p:sldId id="1215" r:id="rId54"/>
    <p:sldId id="1219" r:id="rId55"/>
    <p:sldId id="1216" r:id="rId56"/>
    <p:sldId id="1220" r:id="rId57"/>
    <p:sldId id="1221" r:id="rId58"/>
    <p:sldId id="1222" r:id="rId59"/>
    <p:sldId id="1223" r:id="rId60"/>
    <p:sldId id="1217" r:id="rId61"/>
    <p:sldId id="1224" r:id="rId62"/>
    <p:sldId id="1218" r:id="rId63"/>
    <p:sldId id="1225" r:id="rId64"/>
    <p:sldId id="1226" r:id="rId65"/>
    <p:sldId id="1227" r:id="rId66"/>
    <p:sldId id="1228" r:id="rId67"/>
    <p:sldId id="1229" r:id="rId68"/>
    <p:sldId id="1214"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3041"/>
    <a:srgbClr val="93E9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A7ED5D-E3B5-42AB-854F-388E721842B0}" v="2" dt="2026-04-20T14:13:53.4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36" autoAdjust="0"/>
    <p:restoredTop sz="94660"/>
  </p:normalViewPr>
  <p:slideViewPr>
    <p:cSldViewPr snapToGrid="0">
      <p:cViewPr varScale="1">
        <p:scale>
          <a:sx n="103" d="100"/>
          <a:sy n="103" d="100"/>
        </p:scale>
        <p:origin x="587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ableStyles" Target="tableStyles.xml"/><Relationship Id="rId79" Type="http://schemas.openxmlformats.org/officeDocument/2006/relationships/customXml" Target="../customXml/item3.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customXml" Target="../customXml/item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heme" Target="theme/theme1.xml"/><Relationship Id="rId78"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microsoft.com/office/2015/10/relationships/revisionInfo" Target="revisionInfo.xml"/><Relationship Id="rId7" Type="http://schemas.openxmlformats.org/officeDocument/2006/relationships/slide" Target="slides/slide1.xml"/><Relationship Id="rId71"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DELL, STEVEN A Lt Col USAF AETC LEMAY CENTER/CCE" userId="aec0aae1-36e4-479d-890d-c4db427eead0" providerId="ADAL" clId="{503946DC-4522-4F5F-9928-BBDCFD865940}"/>
    <pc:docChg chg="custSel modSld">
      <pc:chgData name="ODELL, STEVEN A Lt Col USAF AETC LEMAY CENTER/CCE" userId="aec0aae1-36e4-479d-890d-c4db427eead0" providerId="ADAL" clId="{503946DC-4522-4F5F-9928-BBDCFD865940}" dt="2026-04-20T16:59:35.365" v="17" actId="478"/>
      <pc:docMkLst>
        <pc:docMk/>
      </pc:docMkLst>
      <pc:sldChg chg="modAnim">
        <pc:chgData name="ODELL, STEVEN A Lt Col USAF AETC LEMAY CENTER/CCE" userId="aec0aae1-36e4-479d-890d-c4db427eead0" providerId="ADAL" clId="{503946DC-4522-4F5F-9928-BBDCFD865940}" dt="2026-04-20T14:13:53.441" v="2"/>
        <pc:sldMkLst>
          <pc:docMk/>
          <pc:sldMk cId="628792412" sldId="282"/>
        </pc:sldMkLst>
      </pc:sldChg>
      <pc:sldChg chg="mod">
        <pc:chgData name="ODELL, STEVEN A Lt Col USAF AETC LEMAY CENTER/CCE" userId="aec0aae1-36e4-479d-890d-c4db427eead0" providerId="ADAL" clId="{503946DC-4522-4F5F-9928-BBDCFD865940}" dt="2026-04-20T16:01:21.080" v="16" actId="27918"/>
        <pc:sldMkLst>
          <pc:docMk/>
          <pc:sldMk cId="3323319282" sldId="1211"/>
        </pc:sldMkLst>
      </pc:sldChg>
      <pc:sldChg chg="modSp mod">
        <pc:chgData name="ODELL, STEVEN A Lt Col USAF AETC LEMAY CENTER/CCE" userId="aec0aae1-36e4-479d-890d-c4db427eead0" providerId="ADAL" clId="{503946DC-4522-4F5F-9928-BBDCFD865940}" dt="2026-04-20T12:32:44.830" v="0" actId="20577"/>
        <pc:sldMkLst>
          <pc:docMk/>
          <pc:sldMk cId="2583792037" sldId="1217"/>
        </pc:sldMkLst>
        <pc:spChg chg="mod">
          <ac:chgData name="ODELL, STEVEN A Lt Col USAF AETC LEMAY CENTER/CCE" userId="aec0aae1-36e4-479d-890d-c4db427eead0" providerId="ADAL" clId="{503946DC-4522-4F5F-9928-BBDCFD865940}" dt="2026-04-20T12:32:44.830" v="0" actId="20577"/>
          <ac:spMkLst>
            <pc:docMk/>
            <pc:sldMk cId="2583792037" sldId="1217"/>
            <ac:spMk id="5" creationId="{B9C319EE-B277-0DD2-9454-47E9A49E766E}"/>
          </ac:spMkLst>
        </pc:spChg>
      </pc:sldChg>
      <pc:sldChg chg="delSp mod">
        <pc:chgData name="ODELL, STEVEN A Lt Col USAF AETC LEMAY CENTER/CCE" userId="aec0aae1-36e4-479d-890d-c4db427eead0" providerId="ADAL" clId="{503946DC-4522-4F5F-9928-BBDCFD865940}" dt="2026-04-20T16:59:35.365" v="17" actId="478"/>
        <pc:sldMkLst>
          <pc:docMk/>
          <pc:sldMk cId="3568872264" sldId="1228"/>
        </pc:sldMkLst>
        <pc:spChg chg="del">
          <ac:chgData name="ODELL, STEVEN A Lt Col USAF AETC LEMAY CENTER/CCE" userId="aec0aae1-36e4-479d-890d-c4db427eead0" providerId="ADAL" clId="{503946DC-4522-4F5F-9928-BBDCFD865940}" dt="2026-04-20T16:59:35.365" v="17" actId="478"/>
          <ac:spMkLst>
            <pc:docMk/>
            <pc:sldMk cId="3568872264" sldId="1228"/>
            <ac:spMk id="10" creationId="{44345535-D920-FA3E-3E07-8D97767A1214}"/>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076738845144356E-2"/>
          <c:y val="1.3527704870224555E-2"/>
          <c:w val="0.92631594488188973"/>
          <c:h val="0.91570705745115188"/>
        </c:manualLayout>
      </c:layout>
      <c:bar3DChart>
        <c:barDir val="col"/>
        <c:grouping val="standard"/>
        <c:varyColors val="1"/>
        <c:ser>
          <c:idx val="0"/>
          <c:order val="0"/>
          <c:tx>
            <c:strRef>
              <c:f>Sheet1!$B$1</c:f>
              <c:strCache>
                <c:ptCount val="1"/>
                <c:pt idx="0">
                  <c:v>Funding</c:v>
                </c:pt>
              </c:strCache>
            </c:strRef>
          </c:tx>
          <c:invertIfNegative val="0"/>
          <c:dPt>
            <c:idx val="0"/>
            <c:invertIfNegative val="0"/>
            <c:bubble3D val="0"/>
            <c:spPr>
              <a:solidFill>
                <a:schemeClr val="bg2"/>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8580-4DD2-8A3A-97538B0DDAAE}"/>
              </c:ext>
            </c:extLst>
          </c:dPt>
          <c:dPt>
            <c:idx val="1"/>
            <c:invertIfNegative val="0"/>
            <c:bubble3D val="0"/>
            <c:spPr>
              <a:solidFill>
                <a:schemeClr val="tx2">
                  <a:lumMod val="25000"/>
                  <a:lumOff val="75000"/>
                </a:schemeClr>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2-8580-4DD2-8A3A-97538B0DDAAE}"/>
              </c:ext>
            </c:extLst>
          </c:dPt>
          <c:dPt>
            <c:idx val="2"/>
            <c:invertIfNegative val="0"/>
            <c:bubble3D val="0"/>
            <c:spPr>
              <a:solidFill>
                <a:schemeClr val="tx2">
                  <a:lumMod val="50000"/>
                  <a:lumOff val="50000"/>
                </a:schemeClr>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8580-4DD2-8A3A-97538B0DDAAE}"/>
              </c:ext>
            </c:extLst>
          </c:dPt>
          <c:dPt>
            <c:idx val="3"/>
            <c:invertIfNegative val="0"/>
            <c:bubble3D val="0"/>
            <c:spPr>
              <a:solidFill>
                <a:schemeClr val="tx2">
                  <a:lumMod val="75000"/>
                  <a:lumOff val="25000"/>
                </a:schemeClr>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4-8580-4DD2-8A3A-97538B0DDAAE}"/>
              </c:ext>
            </c:extLst>
          </c:dPt>
          <c:dPt>
            <c:idx val="4"/>
            <c:invertIfNegative val="0"/>
            <c:bubble3D val="0"/>
            <c:spPr>
              <a:solidFill>
                <a:srgbClr val="00B0F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8580-4DD2-8A3A-97538B0DDAAE}"/>
              </c:ext>
            </c:extLst>
          </c:dPt>
          <c:dLbls>
            <c:spPr>
              <a:noFill/>
              <a:ln>
                <a:noFill/>
              </a:ln>
              <a:effectLst/>
            </c:spPr>
            <c:txPr>
              <a:bodyPr rot="0" spcFirstLastPara="1" vertOverflow="ellipsis" vert="horz" wrap="square" lIns="0" tIns="19050" rIns="38100" bIns="19050" anchor="t" anchorCtr="1">
                <a:spAutoFit/>
              </a:bodyPr>
              <a:lstStyle/>
              <a:p>
                <a:pPr>
                  <a:defRPr sz="2400" b="1" i="0" u="none" strike="noStrike" kern="1200" baseline="0">
                    <a:ln>
                      <a:solidFill>
                        <a:schemeClr val="accent1"/>
                      </a:solidFill>
                    </a:ln>
                    <a:solidFill>
                      <a:schemeClr val="bg2"/>
                    </a:solidFill>
                    <a:effectLst>
                      <a:outerShdw blurRad="50800" dist="38100" algn="l" rotWithShape="0">
                        <a:prstClr val="black">
                          <a:alpha val="40000"/>
                        </a:prstClr>
                      </a:outerShdw>
                    </a:effectLst>
                    <a:latin typeface="+mn-lt"/>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AI &amp; Automation</c:v>
                </c:pt>
                <c:pt idx="1">
                  <c:v>Advanced Materials &amp; Manufacturing</c:v>
                </c:pt>
                <c:pt idx="2">
                  <c:v>Biotechnology &amp; Neuroscience</c:v>
                </c:pt>
                <c:pt idx="3">
                  <c:v>Quantum Sciences</c:v>
                </c:pt>
                <c:pt idx="4">
                  <c:v>Robotics &amp; Miniaturization</c:v>
                </c:pt>
              </c:strCache>
            </c:strRef>
          </c:cat>
          <c:val>
            <c:numRef>
              <c:f>Sheet1!$B$2:$B$6</c:f>
              <c:numCache>
                <c:formatCode>"$"#,##0</c:formatCode>
                <c:ptCount val="5"/>
                <c:pt idx="0">
                  <c:v>40</c:v>
                </c:pt>
                <c:pt idx="1">
                  <c:v>15</c:v>
                </c:pt>
                <c:pt idx="2">
                  <c:v>15</c:v>
                </c:pt>
                <c:pt idx="3">
                  <c:v>15</c:v>
                </c:pt>
                <c:pt idx="4">
                  <c:v>15</c:v>
                </c:pt>
              </c:numCache>
            </c:numRef>
          </c:val>
          <c:extLst>
            <c:ext xmlns:c16="http://schemas.microsoft.com/office/drawing/2014/chart" uri="{C3380CC4-5D6E-409C-BE32-E72D297353CC}">
              <c16:uniqueId val="{00000000-8580-4DD2-8A3A-97538B0DDAAE}"/>
            </c:ext>
          </c:extLst>
        </c:ser>
        <c:dLbls>
          <c:showLegendKey val="0"/>
          <c:showVal val="1"/>
          <c:showCatName val="0"/>
          <c:showSerName val="0"/>
          <c:showPercent val="0"/>
          <c:showBubbleSize val="0"/>
        </c:dLbls>
        <c:gapWidth val="150"/>
        <c:shape val="box"/>
        <c:axId val="1011769744"/>
        <c:axId val="1011775984"/>
        <c:axId val="1362638031"/>
      </c:bar3DChart>
      <c:catAx>
        <c:axId val="101176974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ln>
                  <a:noFill/>
                </a:ln>
                <a:solidFill>
                  <a:schemeClr val="tx1"/>
                </a:solidFill>
                <a:effectLst>
                  <a:outerShdw blurRad="50800" dist="38100" algn="l" rotWithShape="0">
                    <a:prstClr val="black">
                      <a:alpha val="40000"/>
                    </a:prstClr>
                  </a:outerShdw>
                </a:effectLst>
                <a:latin typeface="+mn-lt"/>
                <a:ea typeface="+mn-ea"/>
                <a:cs typeface="+mn-cs"/>
              </a:defRPr>
            </a:pPr>
            <a:endParaRPr lang="en-US"/>
          </a:p>
        </c:txPr>
        <c:crossAx val="1011775984"/>
        <c:crosses val="autoZero"/>
        <c:auto val="1"/>
        <c:lblAlgn val="ctr"/>
        <c:lblOffset val="100"/>
        <c:noMultiLvlLbl val="0"/>
      </c:catAx>
      <c:valAx>
        <c:axId val="101177598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effectLst/>
                <a:latin typeface="+mn-lt"/>
                <a:ea typeface="+mn-ea"/>
                <a:cs typeface="+mn-cs"/>
              </a:defRPr>
            </a:pPr>
            <a:endParaRPr lang="en-US"/>
          </a:p>
        </c:txPr>
        <c:crossAx val="1011769744"/>
        <c:crosses val="autoZero"/>
        <c:crossBetween val="between"/>
      </c:valAx>
      <c:serAx>
        <c:axId val="1362638031"/>
        <c:scaling>
          <c:orientation val="minMax"/>
        </c:scaling>
        <c:delete val="1"/>
        <c:axPos val="b"/>
        <c:majorGridlines>
          <c:spPr>
            <a:ln w="9525" cap="flat" cmpd="sng" algn="ctr">
              <a:solidFill>
                <a:schemeClr val="tx1">
                  <a:lumMod val="15000"/>
                  <a:lumOff val="85000"/>
                </a:schemeClr>
              </a:solidFill>
              <a:round/>
            </a:ln>
            <a:effectLst/>
          </c:spPr>
        </c:majorGridlines>
        <c:majorTickMark val="none"/>
        <c:minorTickMark val="none"/>
        <c:tickLblPos val="nextTo"/>
        <c:crossAx val="1011775984"/>
        <c:crosses val="autoZero"/>
      </c:ser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rgbClr val="00B0F0">
            <a:alpha val="25000"/>
          </a:srgbClr>
        </a:gs>
        <a:gs pos="100000">
          <a:schemeClr val="bg2"/>
        </a:gs>
      </a:gsLst>
      <a:lin ang="8100000" scaled="1"/>
      <a:tileRect/>
    </a:gradFill>
    <a:ln>
      <a:noFill/>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07B2E3-B6A4-4C6D-B96C-96D207E08DFE}" type="datetimeFigureOut">
              <a:rPr lang="en-US" smtClean="0"/>
              <a:t>4/19/2026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B596F5-935E-4160-87D9-5A233C2A8EA2}" type="slidenum">
              <a:rPr lang="en-US" smtClean="0"/>
              <a:t>‹#›</a:t>
            </a:fld>
            <a:endParaRPr lang="en-US"/>
          </a:p>
        </p:txBody>
      </p:sp>
    </p:spTree>
    <p:extLst>
      <p:ext uri="{BB962C8B-B14F-4D97-AF65-F5344CB8AC3E}">
        <p14:creationId xmlns:p14="http://schemas.microsoft.com/office/powerpoint/2010/main" val="3776133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fd35survey.netlify.app/"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docs.google.com/spreadsheets/d/17juTwjaMIErF07IojMapNDS-SlWf84kXXUKFnpPWj8k/edit?usp=sharing"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596F5-935E-4160-87D9-5A233C2A8EA2}" type="slidenum">
              <a:rPr lang="en-US" smtClean="0"/>
              <a:t>2</a:t>
            </a:fld>
            <a:endParaRPr lang="en-US"/>
          </a:p>
        </p:txBody>
      </p:sp>
    </p:spTree>
    <p:extLst>
      <p:ext uri="{BB962C8B-B14F-4D97-AF65-F5344CB8AC3E}">
        <p14:creationId xmlns:p14="http://schemas.microsoft.com/office/powerpoint/2010/main" val="441561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lIns="93177" tIns="46589" rIns="93177" bIns="46589"/>
          <a:lstStyle/>
          <a:p>
            <a:r>
              <a:t>Explain that AFD35 is a proactive initiative to shape doctrine ahead of operational surprises.</a:t>
            </a:r>
          </a:p>
        </p:txBody>
      </p:sp>
      <p:sp>
        <p:nvSpPr>
          <p:cNvPr id="4" name="Slide Number Placeholder 3"/>
          <p:cNvSpPr>
            <a:spLocks noGrp="1"/>
          </p:cNvSpPr>
          <p:nvPr>
            <p:ph type="sldNum" sz="quarter" idx="5"/>
          </p:nvPr>
        </p:nvSpPr>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lIns="93177" tIns="46589" rIns="93177" bIns="46589"/>
          <a:lstStyle/>
          <a:p>
            <a:r>
              <a:t>Walk through the AFD35 pipeline from research to output, reinforcing structured rigor.</a:t>
            </a:r>
          </a:p>
        </p:txBody>
      </p:sp>
      <p:sp>
        <p:nvSpPr>
          <p:cNvPr id="4" name="Slide Number Placeholder 3"/>
          <p:cNvSpPr>
            <a:spLocks noGrp="1"/>
          </p:cNvSpPr>
          <p:nvPr>
            <p:ph type="sldNum" sz="quarter" idx="5"/>
          </p:nvPr>
        </p:nvSpPr>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pPr lvl="0"/>
            <a:r>
              <a:rPr lang="en-US" sz="1200" b="1" kern="1200" dirty="0">
                <a:solidFill>
                  <a:schemeClr val="tx1"/>
                </a:solidFill>
                <a:effectLst/>
                <a:latin typeface="+mn-lt"/>
                <a:ea typeface="+mn-ea"/>
                <a:cs typeface="+mn-cs"/>
              </a:rPr>
              <a:t>Spiderweb trailer/drones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UKR FPV drones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CCAs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Pilot/Brain computer interface</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CRSPR / DNA helix</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Swarming microdrones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Mothership</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Unmanned tanker</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Unmanned airlift</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Bioweapon</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Organic concrete</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LO metamaterials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Magnetic navigation</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Quantum computer</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Neuromorphic chip</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Additive manufacturing</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Modern C2/battle cab</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Malicious code</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Info ops meme</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Wearables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Biomanufacturing</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Rare earths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Hypersonic glide vehicle</a:t>
            </a:r>
            <a:endParaRPr lang="en-US" sz="12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1783670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lIns="93177" tIns="46589" rIns="93177" bIns="46589"/>
          <a:lstStyle/>
          <a:p>
            <a:r>
              <a:t>End with a compelling reminder of doctrine's centrality to warfighting success.</a:t>
            </a:r>
          </a:p>
        </p:txBody>
      </p:sp>
      <p:sp>
        <p:nvSpPr>
          <p:cNvPr id="4" name="Slide Number Placeholder 3"/>
          <p:cNvSpPr>
            <a:spLocks noGrp="1"/>
          </p:cNvSpPr>
          <p:nvPr>
            <p:ph type="sldNum" sz="quarter" idx="5"/>
          </p:nvPr>
        </p:nvSpPr>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The scenario is fully fictional and does not represent actual intelligence analysis nor threat assessment. In no way does it represent the position of the US Government, Department of War, Air Force, or the LeMay Center. The game is being held at the UNCLASSIFIED level to include diverse perspectives. Please do not discuss, confirm, or deny classified material at any time. We also ask you to respect Air University’s non-attribution policy for other participants to freely promote the exploration of ideas and concepts. The LeMay Center may, at its discretion, release unclassified insights and game outputs. There are no guarantees of confidentiality for any information disclosed during the wargame or related activities. Participants are solely responsible for protecting their own intellectual property, trade secrets, and proprietary information. The participation of any organization or the use of any technology during or related to this wargame, does not constitute or imply an endorsement by the Department of War, the United States Air Force, or the LeMay Center. </a:t>
            </a:r>
          </a:p>
          <a:p>
            <a:endParaRPr lang="en-US" dirty="0"/>
          </a:p>
        </p:txBody>
      </p:sp>
      <p:sp>
        <p:nvSpPr>
          <p:cNvPr id="4" name="Slide Number Placeholder 3"/>
          <p:cNvSpPr>
            <a:spLocks noGrp="1"/>
          </p:cNvSpPr>
          <p:nvPr>
            <p:ph type="sldNum" sz="quarter" idx="5"/>
          </p:nvPr>
        </p:nvSpPr>
        <p:spPr/>
        <p:txBody>
          <a:bodyPr/>
          <a:lstStyle/>
          <a:p>
            <a:fld id="{22B596F5-935E-4160-87D9-5A233C2A8EA2}" type="slidenum">
              <a:rPr lang="en-US" smtClean="0"/>
              <a:t>30</a:t>
            </a:fld>
            <a:endParaRPr lang="en-US"/>
          </a:p>
        </p:txBody>
      </p:sp>
    </p:spTree>
    <p:extLst>
      <p:ext uri="{BB962C8B-B14F-4D97-AF65-F5344CB8AC3E}">
        <p14:creationId xmlns:p14="http://schemas.microsoft.com/office/powerpoint/2010/main" val="3141720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0"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3"/>
              </a:rPr>
              <a:t>https://afd35survey.netlify.app/</a:t>
            </a:r>
            <a:endParaRPr lang="en-US" sz="1200" u="sng" kern="0" dirty="0">
              <a:solidFill>
                <a:srgbClr val="0000FF"/>
              </a:solidFill>
              <a:effectLst/>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0"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4"/>
              </a:rPr>
              <a:t>https://docs.google.com/spreadsheets/d/17juTwjaMIErF07IojMapNDS-SlWf84kXXUKFnpPWj8k/edit?usp=sharing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2B596F5-935E-4160-87D9-5A233C2A8EA2}" type="slidenum">
              <a:rPr lang="en-US" smtClean="0"/>
              <a:t>43</a:t>
            </a:fld>
            <a:endParaRPr lang="en-US"/>
          </a:p>
        </p:txBody>
      </p:sp>
    </p:spTree>
    <p:extLst>
      <p:ext uri="{BB962C8B-B14F-4D97-AF65-F5344CB8AC3E}">
        <p14:creationId xmlns:p14="http://schemas.microsoft.com/office/powerpoint/2010/main" val="1449384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596F5-935E-4160-87D9-5A233C2A8EA2}" type="slidenum">
              <a:rPr lang="en-US" smtClean="0"/>
              <a:t>61</a:t>
            </a:fld>
            <a:endParaRPr lang="en-US"/>
          </a:p>
        </p:txBody>
      </p:sp>
    </p:spTree>
    <p:extLst>
      <p:ext uri="{BB962C8B-B14F-4D97-AF65-F5344CB8AC3E}">
        <p14:creationId xmlns:p14="http://schemas.microsoft.com/office/powerpoint/2010/main" val="407335519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Picture 6">
            <a:extLst>
              <a:ext uri="{FF2B5EF4-FFF2-40B4-BE49-F238E27FC236}">
                <a16:creationId xmlns:a16="http://schemas.microsoft.com/office/drawing/2014/main" id="{8D4428B0-81F1-3AC7-D99F-40898C35925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45000" contrast="27000"/>
                    </a14:imgEffect>
                  </a14:imgLayer>
                </a14:imgProps>
              </a:ext>
            </a:extLst>
          </a:blip>
          <a:srcRect l="9197" t="-802" r="-307" b="9012"/>
          <a:stretch>
            <a:fillRect/>
          </a:stretch>
        </p:blipFill>
        <p:spPr>
          <a:xfrm>
            <a:off x="0" y="-61546"/>
            <a:ext cx="12449908" cy="7042638"/>
          </a:xfrm>
          <a:prstGeom prst="rect">
            <a:avLst/>
          </a:prstGeom>
        </p:spPr>
      </p:pic>
    </p:spTree>
    <p:extLst>
      <p:ext uri="{BB962C8B-B14F-4D97-AF65-F5344CB8AC3E}">
        <p14:creationId xmlns:p14="http://schemas.microsoft.com/office/powerpoint/2010/main" val="3955031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AA1623-CF12-4BDD-B2C3-ED8A9E5C6E82}" type="datetimeFigureOut">
              <a:rPr lang="en-US" smtClean="0"/>
              <a:t>4/19/2026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507CC-130C-4FEF-AC02-EF63D7E98DA2}" type="slidenum">
              <a:rPr lang="en-US" smtClean="0"/>
              <a:t>‹#›</a:t>
            </a:fld>
            <a:endParaRPr lang="en-US"/>
          </a:p>
        </p:txBody>
      </p:sp>
    </p:spTree>
    <p:extLst>
      <p:ext uri="{BB962C8B-B14F-4D97-AF65-F5344CB8AC3E}">
        <p14:creationId xmlns:p14="http://schemas.microsoft.com/office/powerpoint/2010/main" val="3366880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AA1623-CF12-4BDD-B2C3-ED8A9E5C6E82}" type="datetimeFigureOut">
              <a:rPr lang="en-US" smtClean="0"/>
              <a:t>4/19/2026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507CC-130C-4FEF-AC02-EF63D7E98DA2}" type="slidenum">
              <a:rPr lang="en-US" smtClean="0"/>
              <a:t>‹#›</a:t>
            </a:fld>
            <a:endParaRPr lang="en-US"/>
          </a:p>
        </p:txBody>
      </p:sp>
    </p:spTree>
    <p:extLst>
      <p:ext uri="{BB962C8B-B14F-4D97-AF65-F5344CB8AC3E}">
        <p14:creationId xmlns:p14="http://schemas.microsoft.com/office/powerpoint/2010/main" val="4034059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2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805077" y="208663"/>
            <a:ext cx="4581845" cy="452120"/>
          </a:xfrm>
          <a:prstGeom prst="rect">
            <a:avLst/>
          </a:prstGeom>
        </p:spPr>
        <p:txBody>
          <a:bodyPr wrap="square" lIns="0" tIns="0" rIns="0" bIns="0">
            <a:spAutoFit/>
          </a:bodyPr>
          <a:lstStyle>
            <a:lvl1pPr>
              <a:defRPr sz="2800" b="1" i="0">
                <a:solidFill>
                  <a:schemeClr val="bg1"/>
                </a:solidFill>
                <a:latin typeface="Times New Roman"/>
                <a:cs typeface="Times New Roman"/>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000" b="0" i="0">
                <a:solidFill>
                  <a:schemeClr val="bg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defRPr sz="1800" b="0" i="0">
                <a:solidFill>
                  <a:srgbClr val="3A7C22"/>
                </a:solidFill>
                <a:latin typeface="Calibri"/>
                <a:cs typeface="Calibri"/>
              </a:defRPr>
            </a:lvl1pPr>
          </a:lstStyle>
          <a:p>
            <a:pPr marL="12700">
              <a:lnSpc>
                <a:spcPts val="2150"/>
              </a:lnSpc>
            </a:pPr>
            <a:r>
              <a:rPr spc="85" dirty="0"/>
              <a:t>UNCLASSIFIED//FOR</a:t>
            </a:r>
            <a:r>
              <a:rPr spc="40" dirty="0"/>
              <a:t> </a:t>
            </a:r>
            <a:r>
              <a:rPr dirty="0"/>
              <a:t>WARGAME</a:t>
            </a:r>
            <a:r>
              <a:rPr spc="45" dirty="0"/>
              <a:t> </a:t>
            </a:r>
            <a:r>
              <a:rPr spc="125" dirty="0"/>
              <a:t>PURPOSES</a:t>
            </a:r>
            <a:r>
              <a:rPr spc="10" dirty="0"/>
              <a:t> </a:t>
            </a:r>
            <a:r>
              <a:rPr spc="55" dirty="0"/>
              <a:t>ONLY</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4/19/2026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526417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bg1"/>
                </a:solidFill>
                <a:latin typeface="Times New Roman"/>
                <a:cs typeface="Times New Roman"/>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800" b="0" i="0">
                <a:solidFill>
                  <a:srgbClr val="3A7C22"/>
                </a:solidFill>
                <a:latin typeface="Calibri"/>
                <a:cs typeface="Calibri"/>
              </a:defRPr>
            </a:lvl1pPr>
          </a:lstStyle>
          <a:p>
            <a:pPr marL="12700">
              <a:lnSpc>
                <a:spcPts val="2150"/>
              </a:lnSpc>
            </a:pPr>
            <a:r>
              <a:rPr spc="85" dirty="0"/>
              <a:t>UNCLASSIFIED//FOR</a:t>
            </a:r>
            <a:r>
              <a:rPr spc="40" dirty="0"/>
              <a:t> </a:t>
            </a:r>
            <a:r>
              <a:rPr dirty="0"/>
              <a:t>WARGAME</a:t>
            </a:r>
            <a:r>
              <a:rPr spc="45" dirty="0"/>
              <a:t> </a:t>
            </a:r>
            <a:r>
              <a:rPr spc="125" dirty="0"/>
              <a:t>PURPOSES</a:t>
            </a:r>
            <a:r>
              <a:rPr spc="10" dirty="0"/>
              <a:t> </a:t>
            </a:r>
            <a:r>
              <a:rPr spc="55" dirty="0"/>
              <a:t>ONLY</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4/19/2026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7737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5C51D-C13C-3996-05F2-E8388782D07A}"/>
              </a:ext>
            </a:extLst>
          </p:cNvPr>
          <p:cNvSpPr>
            <a:spLocks noGrp="1"/>
          </p:cNvSpPr>
          <p:nvPr>
            <p:ph type="ctrTitle"/>
          </p:nvPr>
        </p:nvSpPr>
        <p:spPr>
          <a:xfrm>
            <a:off x="1524000" y="1122363"/>
            <a:ext cx="9144000" cy="2387600"/>
          </a:xfrm>
        </p:spPr>
        <p:txBody>
          <a:bodyPr anchor="b"/>
          <a:lstStyle>
            <a:lvl1pPr algn="ctr">
              <a:defRPr sz="6000">
                <a:ln>
                  <a:solidFill>
                    <a:schemeClr val="tx1"/>
                  </a:solidFill>
                </a:ln>
                <a:solidFill>
                  <a:schemeClr val="bg1"/>
                </a:solidFill>
                <a:latin typeface="Georgia Pro Cond Black" panose="020F0502020204030204" pitchFamily="18" charset="0"/>
              </a:defRPr>
            </a:lvl1pPr>
          </a:lstStyle>
          <a:p>
            <a:endParaRPr lang="en-US" dirty="0"/>
          </a:p>
        </p:txBody>
      </p:sp>
      <p:sp>
        <p:nvSpPr>
          <p:cNvPr id="3" name="Subtitle 2">
            <a:extLst>
              <a:ext uri="{FF2B5EF4-FFF2-40B4-BE49-F238E27FC236}">
                <a16:creationId xmlns:a16="http://schemas.microsoft.com/office/drawing/2014/main" id="{D30725C4-ADA0-39E7-5A24-F1B58DB735D6}"/>
              </a:ext>
            </a:extLst>
          </p:cNvPr>
          <p:cNvSpPr>
            <a:spLocks noGrp="1"/>
          </p:cNvSpPr>
          <p:nvPr>
            <p:ph type="subTitle" idx="1"/>
          </p:nvPr>
        </p:nvSpPr>
        <p:spPr>
          <a:xfrm>
            <a:off x="1260763" y="4008438"/>
            <a:ext cx="9670473" cy="1655762"/>
          </a:xfrm>
        </p:spPr>
        <p:txBody>
          <a:bodyPr/>
          <a:lstStyle>
            <a:lvl1pPr marL="12700" marR="0" indent="0" algn="ctr" defTabSz="914400" rtl="0" eaLnBrk="1" fontAlgn="auto" latinLnBrk="0" hangingPunct="1">
              <a:lnSpc>
                <a:spcPct val="100000"/>
              </a:lnSpc>
              <a:spcBef>
                <a:spcPts val="100"/>
              </a:spcBef>
              <a:spcAft>
                <a:spcPts val="0"/>
              </a:spcAft>
              <a:buClrTx/>
              <a:buSzTx/>
              <a:buFontTx/>
              <a:buNone/>
              <a:tabLst/>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12700" marR="0" lvl="0" indent="0" algn="ctr" defTabSz="914400" eaLnBrk="1" fontAlgn="auto" latinLnBrk="0" hangingPunct="1">
              <a:lnSpc>
                <a:spcPct val="100000"/>
              </a:lnSpc>
              <a:spcBef>
                <a:spcPts val="100"/>
              </a:spcBef>
              <a:spcAft>
                <a:spcPts val="0"/>
              </a:spcAft>
              <a:buClrTx/>
              <a:buSzTx/>
              <a:buFontTx/>
              <a:buNone/>
              <a:tabLst/>
              <a:defRPr/>
            </a:pPr>
            <a:endParaRPr lang="en-US" dirty="0"/>
          </a:p>
        </p:txBody>
      </p:sp>
    </p:spTree>
    <p:extLst>
      <p:ext uri="{BB962C8B-B14F-4D97-AF65-F5344CB8AC3E}">
        <p14:creationId xmlns:p14="http://schemas.microsoft.com/office/powerpoint/2010/main" val="1862521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899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454400" y="3609159"/>
            <a:ext cx="85344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4/19/2026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270623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A blue circle with dots&#10;&#10;AI-generated content may be incorrect.">
            <a:extLst>
              <a:ext uri="{FF2B5EF4-FFF2-40B4-BE49-F238E27FC236}">
                <a16:creationId xmlns:a16="http://schemas.microsoft.com/office/drawing/2014/main" id="{95B7E800-2E8F-6693-D240-3601DE51C6BC}"/>
              </a:ext>
            </a:extLst>
          </p:cNvPr>
          <p:cNvPicPr>
            <a:picLocks noChangeAspect="1"/>
          </p:cNvPicPr>
          <p:nvPr userDrawn="1"/>
        </p:nvPicPr>
        <p:blipFill>
          <a:blip r:embed="rId2"/>
          <a:srcRect l="18128"/>
          <a:stretch>
            <a:fillRect/>
          </a:stretch>
        </p:blipFill>
        <p:spPr>
          <a:xfrm>
            <a:off x="0" y="-136526"/>
            <a:ext cx="12192000" cy="6994526"/>
          </a:xfrm>
          <a:prstGeom prst="rect">
            <a:avLst/>
          </a:prstGeom>
        </p:spPr>
      </p:pic>
      <p:sp>
        <p:nvSpPr>
          <p:cNvPr id="2" name="Title 1"/>
          <p:cNvSpPr>
            <a:spLocks noGrp="1"/>
          </p:cNvSpPr>
          <p:nvPr>
            <p:ph type="title"/>
          </p:nvPr>
        </p:nvSpPr>
        <p:spPr>
          <a:xfrm>
            <a:off x="-2542904" y="258401"/>
            <a:ext cx="13393783" cy="1143000"/>
          </a:xfrm>
        </p:spPr>
        <p:txBody>
          <a:bodyPr/>
          <a:lstStyle>
            <a:lvl1pPr algn="l">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828800" y="1600201"/>
            <a:ext cx="10972800" cy="45259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chemeClr val="bg1"/>
                </a:solidFill>
              </a:defRPr>
            </a:lvl1pPr>
          </a:lstStyle>
          <a:p>
            <a:fld id="{5BCAD085-E8A6-8845-BD4E-CB4CCA059FC4}" type="datetimeFigureOut">
              <a:rPr lang="en-US" smtClean="0"/>
              <a:pPr/>
              <a:t>4/19/2026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08594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4/19/2026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8524012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4/19/2026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40700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046472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4/19/2026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414620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4/19/2026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0630179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4/19/2026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225969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chemeClr val="bg1"/>
                </a:solidFill>
              </a:defRPr>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4/19/2026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1763601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4/19/2026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712803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203067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6622665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DEF97-B582-C375-33C4-E4A8B5DFF4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4D18DE-6571-42EC-21FE-A464BDE43C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0E2A88-AA70-F8FC-AA5A-427B6F3B106A}"/>
              </a:ext>
            </a:extLst>
          </p:cNvPr>
          <p:cNvSpPr>
            <a:spLocks noGrp="1"/>
          </p:cNvSpPr>
          <p:nvPr>
            <p:ph type="dt" sz="half" idx="10"/>
          </p:nvPr>
        </p:nvSpPr>
        <p:spPr/>
        <p:txBody>
          <a:bodyPr/>
          <a:lstStyle/>
          <a:p>
            <a:fld id="{981127C1-52C1-4645-90A0-8C669602A146}" type="datetimeFigureOut">
              <a:rPr lang="en-US" smtClean="0"/>
              <a:t>4/19/2026</a:t>
            </a:fld>
            <a:endParaRPr lang="en-US"/>
          </a:p>
        </p:txBody>
      </p:sp>
      <p:sp>
        <p:nvSpPr>
          <p:cNvPr id="5" name="Footer Placeholder 4">
            <a:extLst>
              <a:ext uri="{FF2B5EF4-FFF2-40B4-BE49-F238E27FC236}">
                <a16:creationId xmlns:a16="http://schemas.microsoft.com/office/drawing/2014/main" id="{D7288B69-B32B-1228-7F03-8FDD3D184B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E73F31-353B-C049-A599-A689EBB6BB45}"/>
              </a:ext>
            </a:extLst>
          </p:cNvPr>
          <p:cNvSpPr>
            <a:spLocks noGrp="1"/>
          </p:cNvSpPr>
          <p:nvPr>
            <p:ph type="sldNum" sz="quarter" idx="12"/>
          </p:nvPr>
        </p:nvSpPr>
        <p:spPr/>
        <p:txBody>
          <a:bodyPr/>
          <a:lstStyle/>
          <a:p>
            <a:fld id="{57BA31C3-17B3-4182-B15A-EFE30F779C74}" type="slidenum">
              <a:rPr lang="en-US" smtClean="0"/>
              <a:t>‹#›</a:t>
            </a:fld>
            <a:endParaRPr lang="en-US"/>
          </a:p>
        </p:txBody>
      </p:sp>
    </p:spTree>
    <p:extLst>
      <p:ext uri="{BB962C8B-B14F-4D97-AF65-F5344CB8AC3E}">
        <p14:creationId xmlns:p14="http://schemas.microsoft.com/office/powerpoint/2010/main" val="37024882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F9816-E696-52DC-1B52-B9D9068E0A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FA7339-9D24-E1D8-F9B8-18E3FE98A4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53193A-917A-6DC8-F16C-DBDA923DF442}"/>
              </a:ext>
            </a:extLst>
          </p:cNvPr>
          <p:cNvSpPr>
            <a:spLocks noGrp="1"/>
          </p:cNvSpPr>
          <p:nvPr>
            <p:ph type="dt" sz="half" idx="10"/>
          </p:nvPr>
        </p:nvSpPr>
        <p:spPr/>
        <p:txBody>
          <a:bodyPr/>
          <a:lstStyle/>
          <a:p>
            <a:fld id="{981127C1-52C1-4645-90A0-8C669602A146}" type="datetimeFigureOut">
              <a:rPr lang="en-US" smtClean="0"/>
              <a:t>4/19/2026</a:t>
            </a:fld>
            <a:endParaRPr lang="en-US"/>
          </a:p>
        </p:txBody>
      </p:sp>
      <p:sp>
        <p:nvSpPr>
          <p:cNvPr id="5" name="Footer Placeholder 4">
            <a:extLst>
              <a:ext uri="{FF2B5EF4-FFF2-40B4-BE49-F238E27FC236}">
                <a16:creationId xmlns:a16="http://schemas.microsoft.com/office/drawing/2014/main" id="{9713B489-8D3E-65D3-351D-5D6107AD86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CA6B1-DDF0-E24F-EFA3-75AC5B11B0B6}"/>
              </a:ext>
            </a:extLst>
          </p:cNvPr>
          <p:cNvSpPr>
            <a:spLocks noGrp="1"/>
          </p:cNvSpPr>
          <p:nvPr>
            <p:ph type="sldNum" sz="quarter" idx="12"/>
          </p:nvPr>
        </p:nvSpPr>
        <p:spPr/>
        <p:txBody>
          <a:bodyPr/>
          <a:lstStyle/>
          <a:p>
            <a:fld id="{57BA31C3-17B3-4182-B15A-EFE30F779C74}" type="slidenum">
              <a:rPr lang="en-US" smtClean="0"/>
              <a:t>‹#›</a:t>
            </a:fld>
            <a:endParaRPr lang="en-US"/>
          </a:p>
        </p:txBody>
      </p:sp>
    </p:spTree>
    <p:extLst>
      <p:ext uri="{BB962C8B-B14F-4D97-AF65-F5344CB8AC3E}">
        <p14:creationId xmlns:p14="http://schemas.microsoft.com/office/powerpoint/2010/main" val="2927399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B31C2-6398-3F95-D1FF-C5287AB24D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5EFFBE-1DC0-20C0-A4E3-0BB55C9167B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052BBA-E5BD-4945-E716-8B15FF848894}"/>
              </a:ext>
            </a:extLst>
          </p:cNvPr>
          <p:cNvSpPr>
            <a:spLocks noGrp="1"/>
          </p:cNvSpPr>
          <p:nvPr>
            <p:ph type="dt" sz="half" idx="10"/>
          </p:nvPr>
        </p:nvSpPr>
        <p:spPr/>
        <p:txBody>
          <a:bodyPr/>
          <a:lstStyle/>
          <a:p>
            <a:fld id="{981127C1-52C1-4645-90A0-8C669602A146}" type="datetimeFigureOut">
              <a:rPr lang="en-US" smtClean="0"/>
              <a:t>4/19/2026</a:t>
            </a:fld>
            <a:endParaRPr lang="en-US"/>
          </a:p>
        </p:txBody>
      </p:sp>
      <p:sp>
        <p:nvSpPr>
          <p:cNvPr id="5" name="Footer Placeholder 4">
            <a:extLst>
              <a:ext uri="{FF2B5EF4-FFF2-40B4-BE49-F238E27FC236}">
                <a16:creationId xmlns:a16="http://schemas.microsoft.com/office/drawing/2014/main" id="{42EE2072-900E-0F3B-0B87-372DD2AC52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0F1120-D048-7F2E-7402-D87FD0285D86}"/>
              </a:ext>
            </a:extLst>
          </p:cNvPr>
          <p:cNvSpPr>
            <a:spLocks noGrp="1"/>
          </p:cNvSpPr>
          <p:nvPr>
            <p:ph type="sldNum" sz="quarter" idx="12"/>
          </p:nvPr>
        </p:nvSpPr>
        <p:spPr/>
        <p:txBody>
          <a:bodyPr/>
          <a:lstStyle/>
          <a:p>
            <a:fld id="{57BA31C3-17B3-4182-B15A-EFE30F779C74}" type="slidenum">
              <a:rPr lang="en-US" smtClean="0"/>
              <a:t>‹#›</a:t>
            </a:fld>
            <a:endParaRPr lang="en-US"/>
          </a:p>
        </p:txBody>
      </p:sp>
    </p:spTree>
    <p:extLst>
      <p:ext uri="{BB962C8B-B14F-4D97-AF65-F5344CB8AC3E}">
        <p14:creationId xmlns:p14="http://schemas.microsoft.com/office/powerpoint/2010/main" val="3266364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AA1623-CF12-4BDD-B2C3-ED8A9E5C6E82}" type="datetimeFigureOut">
              <a:rPr lang="en-US" smtClean="0"/>
              <a:t>4/19/2026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507CC-130C-4FEF-AC02-EF63D7E98DA2}" type="slidenum">
              <a:rPr lang="en-US" smtClean="0"/>
              <a:t>‹#›</a:t>
            </a:fld>
            <a:endParaRPr lang="en-US"/>
          </a:p>
        </p:txBody>
      </p:sp>
    </p:spTree>
    <p:extLst>
      <p:ext uri="{BB962C8B-B14F-4D97-AF65-F5344CB8AC3E}">
        <p14:creationId xmlns:p14="http://schemas.microsoft.com/office/powerpoint/2010/main" val="21510767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0A406-57ED-4CED-2FC5-E725A9DF13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2CF2AB-6730-1DDE-8941-7B40A1DB25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95D89B-069C-1F85-FD23-ED4DAC640B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5B26DD-5ECF-705B-4976-B5C7928FC256}"/>
              </a:ext>
            </a:extLst>
          </p:cNvPr>
          <p:cNvSpPr>
            <a:spLocks noGrp="1"/>
          </p:cNvSpPr>
          <p:nvPr>
            <p:ph type="dt" sz="half" idx="10"/>
          </p:nvPr>
        </p:nvSpPr>
        <p:spPr/>
        <p:txBody>
          <a:bodyPr/>
          <a:lstStyle/>
          <a:p>
            <a:fld id="{981127C1-52C1-4645-90A0-8C669602A146}" type="datetimeFigureOut">
              <a:rPr lang="en-US" smtClean="0"/>
              <a:t>4/19/2026</a:t>
            </a:fld>
            <a:endParaRPr lang="en-US"/>
          </a:p>
        </p:txBody>
      </p:sp>
      <p:sp>
        <p:nvSpPr>
          <p:cNvPr id="6" name="Footer Placeholder 5">
            <a:extLst>
              <a:ext uri="{FF2B5EF4-FFF2-40B4-BE49-F238E27FC236}">
                <a16:creationId xmlns:a16="http://schemas.microsoft.com/office/drawing/2014/main" id="{2299FAA7-1BA5-E307-856C-04A0A1B549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754D27-3F0C-FCE0-AF76-3570595FF0A8}"/>
              </a:ext>
            </a:extLst>
          </p:cNvPr>
          <p:cNvSpPr>
            <a:spLocks noGrp="1"/>
          </p:cNvSpPr>
          <p:nvPr>
            <p:ph type="sldNum" sz="quarter" idx="12"/>
          </p:nvPr>
        </p:nvSpPr>
        <p:spPr/>
        <p:txBody>
          <a:bodyPr/>
          <a:lstStyle/>
          <a:p>
            <a:fld id="{57BA31C3-17B3-4182-B15A-EFE30F779C74}" type="slidenum">
              <a:rPr lang="en-US" smtClean="0"/>
              <a:t>‹#›</a:t>
            </a:fld>
            <a:endParaRPr lang="en-US"/>
          </a:p>
        </p:txBody>
      </p:sp>
    </p:spTree>
    <p:extLst>
      <p:ext uri="{BB962C8B-B14F-4D97-AF65-F5344CB8AC3E}">
        <p14:creationId xmlns:p14="http://schemas.microsoft.com/office/powerpoint/2010/main" val="3829540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7322A-D822-2BBA-611D-442FA09938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0C57E9-77CC-8FE6-C981-3FA342F7D8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55FC6F-D107-1408-E0AA-D8AC8B6551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E9039E-18CE-9559-1067-E9D224572B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D417C7-5ACB-724E-5306-BF73B1C6C2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F1AB78-6C30-D595-7A9A-8676F959F1A4}"/>
              </a:ext>
            </a:extLst>
          </p:cNvPr>
          <p:cNvSpPr>
            <a:spLocks noGrp="1"/>
          </p:cNvSpPr>
          <p:nvPr>
            <p:ph type="dt" sz="half" idx="10"/>
          </p:nvPr>
        </p:nvSpPr>
        <p:spPr/>
        <p:txBody>
          <a:bodyPr/>
          <a:lstStyle/>
          <a:p>
            <a:fld id="{981127C1-52C1-4645-90A0-8C669602A146}" type="datetimeFigureOut">
              <a:rPr lang="en-US" smtClean="0"/>
              <a:t>4/19/2026</a:t>
            </a:fld>
            <a:endParaRPr lang="en-US"/>
          </a:p>
        </p:txBody>
      </p:sp>
      <p:sp>
        <p:nvSpPr>
          <p:cNvPr id="8" name="Footer Placeholder 7">
            <a:extLst>
              <a:ext uri="{FF2B5EF4-FFF2-40B4-BE49-F238E27FC236}">
                <a16:creationId xmlns:a16="http://schemas.microsoft.com/office/drawing/2014/main" id="{341542E1-9329-586B-E445-479092685B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B00D02-5B78-A3C4-A154-3E0E25B39BB8}"/>
              </a:ext>
            </a:extLst>
          </p:cNvPr>
          <p:cNvSpPr>
            <a:spLocks noGrp="1"/>
          </p:cNvSpPr>
          <p:nvPr>
            <p:ph type="sldNum" sz="quarter" idx="12"/>
          </p:nvPr>
        </p:nvSpPr>
        <p:spPr/>
        <p:txBody>
          <a:bodyPr/>
          <a:lstStyle/>
          <a:p>
            <a:fld id="{57BA31C3-17B3-4182-B15A-EFE30F779C74}" type="slidenum">
              <a:rPr lang="en-US" smtClean="0"/>
              <a:t>‹#›</a:t>
            </a:fld>
            <a:endParaRPr lang="en-US"/>
          </a:p>
        </p:txBody>
      </p:sp>
    </p:spTree>
    <p:extLst>
      <p:ext uri="{BB962C8B-B14F-4D97-AF65-F5344CB8AC3E}">
        <p14:creationId xmlns:p14="http://schemas.microsoft.com/office/powerpoint/2010/main" val="5987856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2CC30-8301-772B-8321-927C4F1203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581477-2BF1-9FFD-6FFC-1E5059B1F806}"/>
              </a:ext>
            </a:extLst>
          </p:cNvPr>
          <p:cNvSpPr>
            <a:spLocks noGrp="1"/>
          </p:cNvSpPr>
          <p:nvPr>
            <p:ph type="dt" sz="half" idx="10"/>
          </p:nvPr>
        </p:nvSpPr>
        <p:spPr/>
        <p:txBody>
          <a:bodyPr/>
          <a:lstStyle/>
          <a:p>
            <a:fld id="{981127C1-52C1-4645-90A0-8C669602A146}" type="datetimeFigureOut">
              <a:rPr lang="en-US" smtClean="0"/>
              <a:t>4/19/2026</a:t>
            </a:fld>
            <a:endParaRPr lang="en-US"/>
          </a:p>
        </p:txBody>
      </p:sp>
      <p:sp>
        <p:nvSpPr>
          <p:cNvPr id="4" name="Footer Placeholder 3">
            <a:extLst>
              <a:ext uri="{FF2B5EF4-FFF2-40B4-BE49-F238E27FC236}">
                <a16:creationId xmlns:a16="http://schemas.microsoft.com/office/drawing/2014/main" id="{BAF8EEEC-A2BF-B8F6-A68F-28AC5C9348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7E9474-85B7-598B-811B-71473E0C70FE}"/>
              </a:ext>
            </a:extLst>
          </p:cNvPr>
          <p:cNvSpPr>
            <a:spLocks noGrp="1"/>
          </p:cNvSpPr>
          <p:nvPr>
            <p:ph type="sldNum" sz="quarter" idx="12"/>
          </p:nvPr>
        </p:nvSpPr>
        <p:spPr/>
        <p:txBody>
          <a:bodyPr/>
          <a:lstStyle/>
          <a:p>
            <a:fld id="{57BA31C3-17B3-4182-B15A-EFE30F779C74}" type="slidenum">
              <a:rPr lang="en-US" smtClean="0"/>
              <a:t>‹#›</a:t>
            </a:fld>
            <a:endParaRPr lang="en-US"/>
          </a:p>
        </p:txBody>
      </p:sp>
    </p:spTree>
    <p:extLst>
      <p:ext uri="{BB962C8B-B14F-4D97-AF65-F5344CB8AC3E}">
        <p14:creationId xmlns:p14="http://schemas.microsoft.com/office/powerpoint/2010/main" val="32314932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82D8FE-3512-36FC-EA07-1652443A1DA3}"/>
              </a:ext>
            </a:extLst>
          </p:cNvPr>
          <p:cNvSpPr>
            <a:spLocks noGrp="1"/>
          </p:cNvSpPr>
          <p:nvPr>
            <p:ph type="dt" sz="half" idx="10"/>
          </p:nvPr>
        </p:nvSpPr>
        <p:spPr/>
        <p:txBody>
          <a:bodyPr/>
          <a:lstStyle/>
          <a:p>
            <a:fld id="{981127C1-52C1-4645-90A0-8C669602A146}" type="datetimeFigureOut">
              <a:rPr lang="en-US" smtClean="0"/>
              <a:t>4/19/2026</a:t>
            </a:fld>
            <a:endParaRPr lang="en-US"/>
          </a:p>
        </p:txBody>
      </p:sp>
      <p:sp>
        <p:nvSpPr>
          <p:cNvPr id="3" name="Footer Placeholder 2">
            <a:extLst>
              <a:ext uri="{FF2B5EF4-FFF2-40B4-BE49-F238E27FC236}">
                <a16:creationId xmlns:a16="http://schemas.microsoft.com/office/drawing/2014/main" id="{F214F89C-5B81-8A2E-6CC9-67869D51C5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A3EE20-119E-85B7-6D58-00DA274A7B2F}"/>
              </a:ext>
            </a:extLst>
          </p:cNvPr>
          <p:cNvSpPr>
            <a:spLocks noGrp="1"/>
          </p:cNvSpPr>
          <p:nvPr>
            <p:ph type="sldNum" sz="quarter" idx="12"/>
          </p:nvPr>
        </p:nvSpPr>
        <p:spPr/>
        <p:txBody>
          <a:bodyPr/>
          <a:lstStyle/>
          <a:p>
            <a:fld id="{57BA31C3-17B3-4182-B15A-EFE30F779C74}" type="slidenum">
              <a:rPr lang="en-US" smtClean="0"/>
              <a:t>‹#›</a:t>
            </a:fld>
            <a:endParaRPr lang="en-US"/>
          </a:p>
        </p:txBody>
      </p:sp>
    </p:spTree>
    <p:extLst>
      <p:ext uri="{BB962C8B-B14F-4D97-AF65-F5344CB8AC3E}">
        <p14:creationId xmlns:p14="http://schemas.microsoft.com/office/powerpoint/2010/main" val="8470293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17711-0943-3A5F-38C9-F9960E7548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1E7E7B-B660-5118-EE47-9980324901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83B54B-E18A-074E-FF92-2A183334F2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262A20-8200-35A8-E102-8D161254E28D}"/>
              </a:ext>
            </a:extLst>
          </p:cNvPr>
          <p:cNvSpPr>
            <a:spLocks noGrp="1"/>
          </p:cNvSpPr>
          <p:nvPr>
            <p:ph type="dt" sz="half" idx="10"/>
          </p:nvPr>
        </p:nvSpPr>
        <p:spPr/>
        <p:txBody>
          <a:bodyPr/>
          <a:lstStyle/>
          <a:p>
            <a:fld id="{981127C1-52C1-4645-90A0-8C669602A146}" type="datetimeFigureOut">
              <a:rPr lang="en-US" smtClean="0"/>
              <a:t>4/19/2026</a:t>
            </a:fld>
            <a:endParaRPr lang="en-US"/>
          </a:p>
        </p:txBody>
      </p:sp>
      <p:sp>
        <p:nvSpPr>
          <p:cNvPr id="6" name="Footer Placeholder 5">
            <a:extLst>
              <a:ext uri="{FF2B5EF4-FFF2-40B4-BE49-F238E27FC236}">
                <a16:creationId xmlns:a16="http://schemas.microsoft.com/office/drawing/2014/main" id="{55BD551F-C715-A449-00AF-96D4FF9D1B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98995D-2F50-1F20-6E5C-B59C09AB0667}"/>
              </a:ext>
            </a:extLst>
          </p:cNvPr>
          <p:cNvSpPr>
            <a:spLocks noGrp="1"/>
          </p:cNvSpPr>
          <p:nvPr>
            <p:ph type="sldNum" sz="quarter" idx="12"/>
          </p:nvPr>
        </p:nvSpPr>
        <p:spPr/>
        <p:txBody>
          <a:bodyPr/>
          <a:lstStyle/>
          <a:p>
            <a:fld id="{57BA31C3-17B3-4182-B15A-EFE30F779C74}" type="slidenum">
              <a:rPr lang="en-US" smtClean="0"/>
              <a:t>‹#›</a:t>
            </a:fld>
            <a:endParaRPr lang="en-US"/>
          </a:p>
        </p:txBody>
      </p:sp>
    </p:spTree>
    <p:extLst>
      <p:ext uri="{BB962C8B-B14F-4D97-AF65-F5344CB8AC3E}">
        <p14:creationId xmlns:p14="http://schemas.microsoft.com/office/powerpoint/2010/main" val="40988003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D6DCE-51B0-240A-C5DD-96F78A790C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92588A-8E48-6723-50D8-0D5E5B9BBB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5A4B95-DD9C-6285-F149-2362BA856C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B3C2B2-7662-FEF7-732B-BC7A0E744E5E}"/>
              </a:ext>
            </a:extLst>
          </p:cNvPr>
          <p:cNvSpPr>
            <a:spLocks noGrp="1"/>
          </p:cNvSpPr>
          <p:nvPr>
            <p:ph type="dt" sz="half" idx="10"/>
          </p:nvPr>
        </p:nvSpPr>
        <p:spPr/>
        <p:txBody>
          <a:bodyPr/>
          <a:lstStyle/>
          <a:p>
            <a:fld id="{981127C1-52C1-4645-90A0-8C669602A146}" type="datetimeFigureOut">
              <a:rPr lang="en-US" smtClean="0"/>
              <a:t>4/19/2026</a:t>
            </a:fld>
            <a:endParaRPr lang="en-US"/>
          </a:p>
        </p:txBody>
      </p:sp>
      <p:sp>
        <p:nvSpPr>
          <p:cNvPr id="6" name="Footer Placeholder 5">
            <a:extLst>
              <a:ext uri="{FF2B5EF4-FFF2-40B4-BE49-F238E27FC236}">
                <a16:creationId xmlns:a16="http://schemas.microsoft.com/office/drawing/2014/main" id="{201C35B5-2F0B-ADAE-F0CD-632840A983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5DBC7D-0E89-0D49-73AA-D22A11658BC1}"/>
              </a:ext>
            </a:extLst>
          </p:cNvPr>
          <p:cNvSpPr>
            <a:spLocks noGrp="1"/>
          </p:cNvSpPr>
          <p:nvPr>
            <p:ph type="sldNum" sz="quarter" idx="12"/>
          </p:nvPr>
        </p:nvSpPr>
        <p:spPr/>
        <p:txBody>
          <a:bodyPr/>
          <a:lstStyle/>
          <a:p>
            <a:fld id="{57BA31C3-17B3-4182-B15A-EFE30F779C74}" type="slidenum">
              <a:rPr lang="en-US" smtClean="0"/>
              <a:t>‹#›</a:t>
            </a:fld>
            <a:endParaRPr lang="en-US"/>
          </a:p>
        </p:txBody>
      </p:sp>
    </p:spTree>
    <p:extLst>
      <p:ext uri="{BB962C8B-B14F-4D97-AF65-F5344CB8AC3E}">
        <p14:creationId xmlns:p14="http://schemas.microsoft.com/office/powerpoint/2010/main" val="29625553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5BC66-3787-5F8C-B5EB-2D8557B84F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195D7C-C6DC-7C6E-3A32-6487A7888C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E71930-B221-D0C4-A0B8-6E494374AB7F}"/>
              </a:ext>
            </a:extLst>
          </p:cNvPr>
          <p:cNvSpPr>
            <a:spLocks noGrp="1"/>
          </p:cNvSpPr>
          <p:nvPr>
            <p:ph type="dt" sz="half" idx="10"/>
          </p:nvPr>
        </p:nvSpPr>
        <p:spPr/>
        <p:txBody>
          <a:bodyPr/>
          <a:lstStyle/>
          <a:p>
            <a:fld id="{981127C1-52C1-4645-90A0-8C669602A146}" type="datetimeFigureOut">
              <a:rPr lang="en-US" smtClean="0"/>
              <a:t>4/19/2026</a:t>
            </a:fld>
            <a:endParaRPr lang="en-US"/>
          </a:p>
        </p:txBody>
      </p:sp>
      <p:sp>
        <p:nvSpPr>
          <p:cNvPr id="5" name="Footer Placeholder 4">
            <a:extLst>
              <a:ext uri="{FF2B5EF4-FFF2-40B4-BE49-F238E27FC236}">
                <a16:creationId xmlns:a16="http://schemas.microsoft.com/office/drawing/2014/main" id="{63AA0851-1FF5-75DD-C0B4-3D9F7664DB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9B45EB-58FC-BFA5-04AD-E7A53625EBC1}"/>
              </a:ext>
            </a:extLst>
          </p:cNvPr>
          <p:cNvSpPr>
            <a:spLocks noGrp="1"/>
          </p:cNvSpPr>
          <p:nvPr>
            <p:ph type="sldNum" sz="quarter" idx="12"/>
          </p:nvPr>
        </p:nvSpPr>
        <p:spPr/>
        <p:txBody>
          <a:bodyPr/>
          <a:lstStyle/>
          <a:p>
            <a:fld id="{57BA31C3-17B3-4182-B15A-EFE30F779C74}" type="slidenum">
              <a:rPr lang="en-US" smtClean="0"/>
              <a:t>‹#›</a:t>
            </a:fld>
            <a:endParaRPr lang="en-US"/>
          </a:p>
        </p:txBody>
      </p:sp>
    </p:spTree>
    <p:extLst>
      <p:ext uri="{BB962C8B-B14F-4D97-AF65-F5344CB8AC3E}">
        <p14:creationId xmlns:p14="http://schemas.microsoft.com/office/powerpoint/2010/main" val="12442673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2BED44-0C2D-B6DE-DE71-12285C4A88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77CE2C-FE19-6875-0C30-46B7455939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BCDE47-74A6-306D-A4E7-6C6377BBEB0F}"/>
              </a:ext>
            </a:extLst>
          </p:cNvPr>
          <p:cNvSpPr>
            <a:spLocks noGrp="1"/>
          </p:cNvSpPr>
          <p:nvPr>
            <p:ph type="dt" sz="half" idx="10"/>
          </p:nvPr>
        </p:nvSpPr>
        <p:spPr/>
        <p:txBody>
          <a:bodyPr/>
          <a:lstStyle/>
          <a:p>
            <a:fld id="{981127C1-52C1-4645-90A0-8C669602A146}" type="datetimeFigureOut">
              <a:rPr lang="en-US" smtClean="0"/>
              <a:t>4/19/2026</a:t>
            </a:fld>
            <a:endParaRPr lang="en-US"/>
          </a:p>
        </p:txBody>
      </p:sp>
      <p:sp>
        <p:nvSpPr>
          <p:cNvPr id="5" name="Footer Placeholder 4">
            <a:extLst>
              <a:ext uri="{FF2B5EF4-FFF2-40B4-BE49-F238E27FC236}">
                <a16:creationId xmlns:a16="http://schemas.microsoft.com/office/drawing/2014/main" id="{65A64741-77A7-B98C-32DB-E7F1D368A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807D3-22A2-D010-7218-C4EBF5EF69F7}"/>
              </a:ext>
            </a:extLst>
          </p:cNvPr>
          <p:cNvSpPr>
            <a:spLocks noGrp="1"/>
          </p:cNvSpPr>
          <p:nvPr>
            <p:ph type="sldNum" sz="quarter" idx="12"/>
          </p:nvPr>
        </p:nvSpPr>
        <p:spPr/>
        <p:txBody>
          <a:bodyPr/>
          <a:lstStyle/>
          <a:p>
            <a:fld id="{57BA31C3-17B3-4182-B15A-EFE30F779C74}" type="slidenum">
              <a:rPr lang="en-US" smtClean="0"/>
              <a:t>‹#›</a:t>
            </a:fld>
            <a:endParaRPr lang="en-US"/>
          </a:p>
        </p:txBody>
      </p:sp>
    </p:spTree>
    <p:extLst>
      <p:ext uri="{BB962C8B-B14F-4D97-AF65-F5344CB8AC3E}">
        <p14:creationId xmlns:p14="http://schemas.microsoft.com/office/powerpoint/2010/main" val="8394952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DEF97-B582-C375-33C4-E4A8B5DFF4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4D18DE-6571-42EC-21FE-A464BDE43CC5}"/>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0E2A88-AA70-F8FC-AA5A-427B6F3B106A}"/>
              </a:ext>
            </a:extLst>
          </p:cNvPr>
          <p:cNvSpPr>
            <a:spLocks noGrp="1"/>
          </p:cNvSpPr>
          <p:nvPr>
            <p:ph type="dt" sz="half" idx="10"/>
          </p:nvPr>
        </p:nvSpPr>
        <p:spPr/>
        <p:txBody>
          <a:bodyPr/>
          <a:lstStyle/>
          <a:p>
            <a:fld id="{981127C1-52C1-4645-90A0-8C669602A146}" type="datetimeFigureOut">
              <a:rPr lang="en-US" smtClean="0"/>
              <a:t>4/19/2026</a:t>
            </a:fld>
            <a:endParaRPr lang="en-US"/>
          </a:p>
        </p:txBody>
      </p:sp>
      <p:sp>
        <p:nvSpPr>
          <p:cNvPr id="5" name="Footer Placeholder 4">
            <a:extLst>
              <a:ext uri="{FF2B5EF4-FFF2-40B4-BE49-F238E27FC236}">
                <a16:creationId xmlns:a16="http://schemas.microsoft.com/office/drawing/2014/main" id="{D7288B69-B32B-1228-7F03-8FDD3D184B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E73F31-353B-C049-A599-A689EBB6BB45}"/>
              </a:ext>
            </a:extLst>
          </p:cNvPr>
          <p:cNvSpPr>
            <a:spLocks noGrp="1"/>
          </p:cNvSpPr>
          <p:nvPr>
            <p:ph type="sldNum" sz="quarter" idx="12"/>
          </p:nvPr>
        </p:nvSpPr>
        <p:spPr/>
        <p:txBody>
          <a:bodyPr/>
          <a:lstStyle/>
          <a:p>
            <a:fld id="{57BA31C3-17B3-4182-B15A-EFE30F779C74}" type="slidenum">
              <a:rPr lang="en-US" smtClean="0"/>
              <a:t>‹#›</a:t>
            </a:fld>
            <a:endParaRPr lang="en-US"/>
          </a:p>
        </p:txBody>
      </p:sp>
    </p:spTree>
    <p:extLst>
      <p:ext uri="{BB962C8B-B14F-4D97-AF65-F5344CB8AC3E}">
        <p14:creationId xmlns:p14="http://schemas.microsoft.com/office/powerpoint/2010/main" val="11197992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F9816-E696-52DC-1B52-B9D9068E0A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FA7339-9D24-E1D8-F9B8-18E3FE98A4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53193A-917A-6DC8-F16C-DBDA923DF442}"/>
              </a:ext>
            </a:extLst>
          </p:cNvPr>
          <p:cNvSpPr>
            <a:spLocks noGrp="1"/>
          </p:cNvSpPr>
          <p:nvPr>
            <p:ph type="dt" sz="half" idx="10"/>
          </p:nvPr>
        </p:nvSpPr>
        <p:spPr/>
        <p:txBody>
          <a:bodyPr/>
          <a:lstStyle/>
          <a:p>
            <a:fld id="{981127C1-52C1-4645-90A0-8C669602A146}" type="datetimeFigureOut">
              <a:rPr lang="en-US" smtClean="0"/>
              <a:t>4/19/2026</a:t>
            </a:fld>
            <a:endParaRPr lang="en-US"/>
          </a:p>
        </p:txBody>
      </p:sp>
      <p:sp>
        <p:nvSpPr>
          <p:cNvPr id="5" name="Footer Placeholder 4">
            <a:extLst>
              <a:ext uri="{FF2B5EF4-FFF2-40B4-BE49-F238E27FC236}">
                <a16:creationId xmlns:a16="http://schemas.microsoft.com/office/drawing/2014/main" id="{9713B489-8D3E-65D3-351D-5D6107AD86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CA6B1-DDF0-E24F-EFA3-75AC5B11B0B6}"/>
              </a:ext>
            </a:extLst>
          </p:cNvPr>
          <p:cNvSpPr>
            <a:spLocks noGrp="1"/>
          </p:cNvSpPr>
          <p:nvPr>
            <p:ph type="sldNum" sz="quarter" idx="12"/>
          </p:nvPr>
        </p:nvSpPr>
        <p:spPr/>
        <p:txBody>
          <a:bodyPr/>
          <a:lstStyle/>
          <a:p>
            <a:fld id="{57BA31C3-17B3-4182-B15A-EFE30F779C74}" type="slidenum">
              <a:rPr lang="en-US" smtClean="0"/>
              <a:t>‹#›</a:t>
            </a:fld>
            <a:endParaRPr lang="en-US"/>
          </a:p>
        </p:txBody>
      </p:sp>
    </p:spTree>
    <p:extLst>
      <p:ext uri="{BB962C8B-B14F-4D97-AF65-F5344CB8AC3E}">
        <p14:creationId xmlns:p14="http://schemas.microsoft.com/office/powerpoint/2010/main" val="3413957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AA1623-CF12-4BDD-B2C3-ED8A9E5C6E82}" type="datetimeFigureOut">
              <a:rPr lang="en-US" smtClean="0"/>
              <a:t>4/19/2026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507CC-130C-4FEF-AC02-EF63D7E98DA2}" type="slidenum">
              <a:rPr lang="en-US" smtClean="0"/>
              <a:t>‹#›</a:t>
            </a:fld>
            <a:endParaRPr lang="en-US"/>
          </a:p>
        </p:txBody>
      </p:sp>
    </p:spTree>
    <p:extLst>
      <p:ext uri="{BB962C8B-B14F-4D97-AF65-F5344CB8AC3E}">
        <p14:creationId xmlns:p14="http://schemas.microsoft.com/office/powerpoint/2010/main" val="40747775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B31C2-6398-3F95-D1FF-C5287AB24DB4}"/>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5EFFBE-1DC0-20C0-A4E3-0BB55C9167BF}"/>
              </a:ext>
            </a:extLst>
          </p:cNvPr>
          <p:cNvSpPr>
            <a:spLocks noGrp="1"/>
          </p:cNvSpPr>
          <p:nvPr>
            <p:ph type="body" idx="1"/>
          </p:nvPr>
        </p:nvSpPr>
        <p:spPr>
          <a:xfrm>
            <a:off x="831850" y="4589464"/>
            <a:ext cx="10515600" cy="1500187"/>
          </a:xfrm>
        </p:spPr>
        <p:txBody>
          <a:bodyPr/>
          <a:lstStyle>
            <a:lvl1pPr marL="0" indent="0">
              <a:buNone/>
              <a:defRPr sz="2400">
                <a:solidFill>
                  <a:schemeClr val="tx1">
                    <a:tint val="82000"/>
                  </a:schemeClr>
                </a:solidFill>
              </a:defRPr>
            </a:lvl1pPr>
            <a:lvl2pPr marL="457223" indent="0">
              <a:buNone/>
              <a:defRPr sz="2000">
                <a:solidFill>
                  <a:schemeClr val="tx1">
                    <a:tint val="82000"/>
                  </a:schemeClr>
                </a:solidFill>
              </a:defRPr>
            </a:lvl2pPr>
            <a:lvl3pPr marL="914446" indent="0">
              <a:buNone/>
              <a:defRPr sz="1800">
                <a:solidFill>
                  <a:schemeClr val="tx1">
                    <a:tint val="82000"/>
                  </a:schemeClr>
                </a:solidFill>
              </a:defRPr>
            </a:lvl3pPr>
            <a:lvl4pPr marL="1371669" indent="0">
              <a:buNone/>
              <a:defRPr sz="1600">
                <a:solidFill>
                  <a:schemeClr val="tx1">
                    <a:tint val="82000"/>
                  </a:schemeClr>
                </a:solidFill>
              </a:defRPr>
            </a:lvl4pPr>
            <a:lvl5pPr marL="1828891" indent="0">
              <a:buNone/>
              <a:defRPr sz="1600">
                <a:solidFill>
                  <a:schemeClr val="tx1">
                    <a:tint val="82000"/>
                  </a:schemeClr>
                </a:solidFill>
              </a:defRPr>
            </a:lvl5pPr>
            <a:lvl6pPr marL="2286114" indent="0">
              <a:buNone/>
              <a:defRPr sz="1600">
                <a:solidFill>
                  <a:schemeClr val="tx1">
                    <a:tint val="82000"/>
                  </a:schemeClr>
                </a:solidFill>
              </a:defRPr>
            </a:lvl6pPr>
            <a:lvl7pPr marL="2743337" indent="0">
              <a:buNone/>
              <a:defRPr sz="1600">
                <a:solidFill>
                  <a:schemeClr val="tx1">
                    <a:tint val="82000"/>
                  </a:schemeClr>
                </a:solidFill>
              </a:defRPr>
            </a:lvl7pPr>
            <a:lvl8pPr marL="3200560" indent="0">
              <a:buNone/>
              <a:defRPr sz="1600">
                <a:solidFill>
                  <a:schemeClr val="tx1">
                    <a:tint val="82000"/>
                  </a:schemeClr>
                </a:solidFill>
              </a:defRPr>
            </a:lvl8pPr>
            <a:lvl9pPr marL="3657783"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052BBA-E5BD-4945-E716-8B15FF848894}"/>
              </a:ext>
            </a:extLst>
          </p:cNvPr>
          <p:cNvSpPr>
            <a:spLocks noGrp="1"/>
          </p:cNvSpPr>
          <p:nvPr>
            <p:ph type="dt" sz="half" idx="10"/>
          </p:nvPr>
        </p:nvSpPr>
        <p:spPr/>
        <p:txBody>
          <a:bodyPr/>
          <a:lstStyle/>
          <a:p>
            <a:fld id="{981127C1-52C1-4645-90A0-8C669602A146}" type="datetimeFigureOut">
              <a:rPr lang="en-US" smtClean="0"/>
              <a:t>4/19/2026</a:t>
            </a:fld>
            <a:endParaRPr lang="en-US"/>
          </a:p>
        </p:txBody>
      </p:sp>
      <p:sp>
        <p:nvSpPr>
          <p:cNvPr id="5" name="Footer Placeholder 4">
            <a:extLst>
              <a:ext uri="{FF2B5EF4-FFF2-40B4-BE49-F238E27FC236}">
                <a16:creationId xmlns:a16="http://schemas.microsoft.com/office/drawing/2014/main" id="{42EE2072-900E-0F3B-0B87-372DD2AC52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0F1120-D048-7F2E-7402-D87FD0285D86}"/>
              </a:ext>
            </a:extLst>
          </p:cNvPr>
          <p:cNvSpPr>
            <a:spLocks noGrp="1"/>
          </p:cNvSpPr>
          <p:nvPr>
            <p:ph type="sldNum" sz="quarter" idx="12"/>
          </p:nvPr>
        </p:nvSpPr>
        <p:spPr/>
        <p:txBody>
          <a:bodyPr/>
          <a:lstStyle/>
          <a:p>
            <a:fld id="{57BA31C3-17B3-4182-B15A-EFE30F779C74}" type="slidenum">
              <a:rPr lang="en-US" smtClean="0"/>
              <a:t>‹#›</a:t>
            </a:fld>
            <a:endParaRPr lang="en-US"/>
          </a:p>
        </p:txBody>
      </p:sp>
    </p:spTree>
    <p:extLst>
      <p:ext uri="{BB962C8B-B14F-4D97-AF65-F5344CB8AC3E}">
        <p14:creationId xmlns:p14="http://schemas.microsoft.com/office/powerpoint/2010/main" val="24989580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0A406-57ED-4CED-2FC5-E725A9DF13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2CF2AB-6730-1DDE-8941-7B40A1DB2587}"/>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95D89B-069C-1F85-FD23-ED4DAC640B25}"/>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5B26DD-5ECF-705B-4976-B5C7928FC256}"/>
              </a:ext>
            </a:extLst>
          </p:cNvPr>
          <p:cNvSpPr>
            <a:spLocks noGrp="1"/>
          </p:cNvSpPr>
          <p:nvPr>
            <p:ph type="dt" sz="half" idx="10"/>
          </p:nvPr>
        </p:nvSpPr>
        <p:spPr/>
        <p:txBody>
          <a:bodyPr/>
          <a:lstStyle/>
          <a:p>
            <a:fld id="{981127C1-52C1-4645-90A0-8C669602A146}" type="datetimeFigureOut">
              <a:rPr lang="en-US" smtClean="0"/>
              <a:t>4/19/2026</a:t>
            </a:fld>
            <a:endParaRPr lang="en-US"/>
          </a:p>
        </p:txBody>
      </p:sp>
      <p:sp>
        <p:nvSpPr>
          <p:cNvPr id="6" name="Footer Placeholder 5">
            <a:extLst>
              <a:ext uri="{FF2B5EF4-FFF2-40B4-BE49-F238E27FC236}">
                <a16:creationId xmlns:a16="http://schemas.microsoft.com/office/drawing/2014/main" id="{2299FAA7-1BA5-E307-856C-04A0A1B549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754D27-3F0C-FCE0-AF76-3570595FF0A8}"/>
              </a:ext>
            </a:extLst>
          </p:cNvPr>
          <p:cNvSpPr>
            <a:spLocks noGrp="1"/>
          </p:cNvSpPr>
          <p:nvPr>
            <p:ph type="sldNum" sz="quarter" idx="12"/>
          </p:nvPr>
        </p:nvSpPr>
        <p:spPr/>
        <p:txBody>
          <a:bodyPr/>
          <a:lstStyle/>
          <a:p>
            <a:fld id="{57BA31C3-17B3-4182-B15A-EFE30F779C74}" type="slidenum">
              <a:rPr lang="en-US" smtClean="0"/>
              <a:t>‹#›</a:t>
            </a:fld>
            <a:endParaRPr lang="en-US"/>
          </a:p>
        </p:txBody>
      </p:sp>
    </p:spTree>
    <p:extLst>
      <p:ext uri="{BB962C8B-B14F-4D97-AF65-F5344CB8AC3E}">
        <p14:creationId xmlns:p14="http://schemas.microsoft.com/office/powerpoint/2010/main" val="36796930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7322A-D822-2BBA-611D-442FA099387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0C57E9-77CC-8FE6-C981-3FA342F7D848}"/>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55FC6F-D107-1408-E0AA-D8AC8B6551B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E9039E-18CE-9559-1067-E9D224572B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D417C7-5ACB-724E-5306-BF73B1C6C2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F1AB78-6C30-D595-7A9A-8676F959F1A4}"/>
              </a:ext>
            </a:extLst>
          </p:cNvPr>
          <p:cNvSpPr>
            <a:spLocks noGrp="1"/>
          </p:cNvSpPr>
          <p:nvPr>
            <p:ph type="dt" sz="half" idx="10"/>
          </p:nvPr>
        </p:nvSpPr>
        <p:spPr/>
        <p:txBody>
          <a:bodyPr/>
          <a:lstStyle/>
          <a:p>
            <a:fld id="{981127C1-52C1-4645-90A0-8C669602A146}" type="datetimeFigureOut">
              <a:rPr lang="en-US" smtClean="0"/>
              <a:t>4/19/2026</a:t>
            </a:fld>
            <a:endParaRPr lang="en-US"/>
          </a:p>
        </p:txBody>
      </p:sp>
      <p:sp>
        <p:nvSpPr>
          <p:cNvPr id="8" name="Footer Placeholder 7">
            <a:extLst>
              <a:ext uri="{FF2B5EF4-FFF2-40B4-BE49-F238E27FC236}">
                <a16:creationId xmlns:a16="http://schemas.microsoft.com/office/drawing/2014/main" id="{341542E1-9329-586B-E445-479092685B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B00D02-5B78-A3C4-A154-3E0E25B39BB8}"/>
              </a:ext>
            </a:extLst>
          </p:cNvPr>
          <p:cNvSpPr>
            <a:spLocks noGrp="1"/>
          </p:cNvSpPr>
          <p:nvPr>
            <p:ph type="sldNum" sz="quarter" idx="12"/>
          </p:nvPr>
        </p:nvSpPr>
        <p:spPr/>
        <p:txBody>
          <a:bodyPr/>
          <a:lstStyle/>
          <a:p>
            <a:fld id="{57BA31C3-17B3-4182-B15A-EFE30F779C74}" type="slidenum">
              <a:rPr lang="en-US" smtClean="0"/>
              <a:t>‹#›</a:t>
            </a:fld>
            <a:endParaRPr lang="en-US"/>
          </a:p>
        </p:txBody>
      </p:sp>
    </p:spTree>
    <p:extLst>
      <p:ext uri="{BB962C8B-B14F-4D97-AF65-F5344CB8AC3E}">
        <p14:creationId xmlns:p14="http://schemas.microsoft.com/office/powerpoint/2010/main" val="26105675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2CC30-8301-772B-8321-927C4F1203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581477-2BF1-9FFD-6FFC-1E5059B1F806}"/>
              </a:ext>
            </a:extLst>
          </p:cNvPr>
          <p:cNvSpPr>
            <a:spLocks noGrp="1"/>
          </p:cNvSpPr>
          <p:nvPr>
            <p:ph type="dt" sz="half" idx="10"/>
          </p:nvPr>
        </p:nvSpPr>
        <p:spPr/>
        <p:txBody>
          <a:bodyPr/>
          <a:lstStyle/>
          <a:p>
            <a:fld id="{981127C1-52C1-4645-90A0-8C669602A146}" type="datetimeFigureOut">
              <a:rPr lang="en-US" smtClean="0"/>
              <a:t>4/19/2026</a:t>
            </a:fld>
            <a:endParaRPr lang="en-US"/>
          </a:p>
        </p:txBody>
      </p:sp>
      <p:sp>
        <p:nvSpPr>
          <p:cNvPr id="4" name="Footer Placeholder 3">
            <a:extLst>
              <a:ext uri="{FF2B5EF4-FFF2-40B4-BE49-F238E27FC236}">
                <a16:creationId xmlns:a16="http://schemas.microsoft.com/office/drawing/2014/main" id="{BAF8EEEC-A2BF-B8F6-A68F-28AC5C9348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7E9474-85B7-598B-811B-71473E0C70FE}"/>
              </a:ext>
            </a:extLst>
          </p:cNvPr>
          <p:cNvSpPr>
            <a:spLocks noGrp="1"/>
          </p:cNvSpPr>
          <p:nvPr>
            <p:ph type="sldNum" sz="quarter" idx="12"/>
          </p:nvPr>
        </p:nvSpPr>
        <p:spPr/>
        <p:txBody>
          <a:bodyPr/>
          <a:lstStyle/>
          <a:p>
            <a:fld id="{57BA31C3-17B3-4182-B15A-EFE30F779C74}" type="slidenum">
              <a:rPr lang="en-US" smtClean="0"/>
              <a:t>‹#›</a:t>
            </a:fld>
            <a:endParaRPr lang="en-US"/>
          </a:p>
        </p:txBody>
      </p:sp>
    </p:spTree>
    <p:extLst>
      <p:ext uri="{BB962C8B-B14F-4D97-AF65-F5344CB8AC3E}">
        <p14:creationId xmlns:p14="http://schemas.microsoft.com/office/powerpoint/2010/main" val="40953409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82D8FE-3512-36FC-EA07-1652443A1DA3}"/>
              </a:ext>
            </a:extLst>
          </p:cNvPr>
          <p:cNvSpPr>
            <a:spLocks noGrp="1"/>
          </p:cNvSpPr>
          <p:nvPr>
            <p:ph type="dt" sz="half" idx="10"/>
          </p:nvPr>
        </p:nvSpPr>
        <p:spPr/>
        <p:txBody>
          <a:bodyPr/>
          <a:lstStyle/>
          <a:p>
            <a:fld id="{981127C1-52C1-4645-90A0-8C669602A146}" type="datetimeFigureOut">
              <a:rPr lang="en-US" smtClean="0"/>
              <a:t>4/19/2026</a:t>
            </a:fld>
            <a:endParaRPr lang="en-US"/>
          </a:p>
        </p:txBody>
      </p:sp>
      <p:sp>
        <p:nvSpPr>
          <p:cNvPr id="3" name="Footer Placeholder 2">
            <a:extLst>
              <a:ext uri="{FF2B5EF4-FFF2-40B4-BE49-F238E27FC236}">
                <a16:creationId xmlns:a16="http://schemas.microsoft.com/office/drawing/2014/main" id="{F214F89C-5B81-8A2E-6CC9-67869D51C5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A3EE20-119E-85B7-6D58-00DA274A7B2F}"/>
              </a:ext>
            </a:extLst>
          </p:cNvPr>
          <p:cNvSpPr>
            <a:spLocks noGrp="1"/>
          </p:cNvSpPr>
          <p:nvPr>
            <p:ph type="sldNum" sz="quarter" idx="12"/>
          </p:nvPr>
        </p:nvSpPr>
        <p:spPr/>
        <p:txBody>
          <a:bodyPr/>
          <a:lstStyle/>
          <a:p>
            <a:fld id="{57BA31C3-17B3-4182-B15A-EFE30F779C74}" type="slidenum">
              <a:rPr lang="en-US" smtClean="0"/>
              <a:t>‹#›</a:t>
            </a:fld>
            <a:endParaRPr lang="en-US"/>
          </a:p>
        </p:txBody>
      </p:sp>
    </p:spTree>
    <p:extLst>
      <p:ext uri="{BB962C8B-B14F-4D97-AF65-F5344CB8AC3E}">
        <p14:creationId xmlns:p14="http://schemas.microsoft.com/office/powerpoint/2010/main" val="41998233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17711-0943-3A5F-38C9-F9960E75487D}"/>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1E7E7B-B660-5118-EE47-99803249016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83B54B-E18A-074E-FF92-2A183334F2EA}"/>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262A20-8200-35A8-E102-8D161254E28D}"/>
              </a:ext>
            </a:extLst>
          </p:cNvPr>
          <p:cNvSpPr>
            <a:spLocks noGrp="1"/>
          </p:cNvSpPr>
          <p:nvPr>
            <p:ph type="dt" sz="half" idx="10"/>
          </p:nvPr>
        </p:nvSpPr>
        <p:spPr/>
        <p:txBody>
          <a:bodyPr/>
          <a:lstStyle/>
          <a:p>
            <a:fld id="{981127C1-52C1-4645-90A0-8C669602A146}" type="datetimeFigureOut">
              <a:rPr lang="en-US" smtClean="0"/>
              <a:t>4/19/2026</a:t>
            </a:fld>
            <a:endParaRPr lang="en-US"/>
          </a:p>
        </p:txBody>
      </p:sp>
      <p:sp>
        <p:nvSpPr>
          <p:cNvPr id="6" name="Footer Placeholder 5">
            <a:extLst>
              <a:ext uri="{FF2B5EF4-FFF2-40B4-BE49-F238E27FC236}">
                <a16:creationId xmlns:a16="http://schemas.microsoft.com/office/drawing/2014/main" id="{55BD551F-C715-A449-00AF-96D4FF9D1B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98995D-2F50-1F20-6E5C-B59C09AB0667}"/>
              </a:ext>
            </a:extLst>
          </p:cNvPr>
          <p:cNvSpPr>
            <a:spLocks noGrp="1"/>
          </p:cNvSpPr>
          <p:nvPr>
            <p:ph type="sldNum" sz="quarter" idx="12"/>
          </p:nvPr>
        </p:nvSpPr>
        <p:spPr/>
        <p:txBody>
          <a:bodyPr/>
          <a:lstStyle/>
          <a:p>
            <a:fld id="{57BA31C3-17B3-4182-B15A-EFE30F779C74}" type="slidenum">
              <a:rPr lang="en-US" smtClean="0"/>
              <a:t>‹#›</a:t>
            </a:fld>
            <a:endParaRPr lang="en-US"/>
          </a:p>
        </p:txBody>
      </p:sp>
    </p:spTree>
    <p:extLst>
      <p:ext uri="{BB962C8B-B14F-4D97-AF65-F5344CB8AC3E}">
        <p14:creationId xmlns:p14="http://schemas.microsoft.com/office/powerpoint/2010/main" val="9120462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D6DCE-51B0-240A-C5DD-96F78A790C9F}"/>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92588A-8E48-6723-50D8-0D5E5B9BBB2E}"/>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505A4B95-DD9C-6285-F149-2362BA856CB6}"/>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B3C2B2-7662-FEF7-732B-BC7A0E744E5E}"/>
              </a:ext>
            </a:extLst>
          </p:cNvPr>
          <p:cNvSpPr>
            <a:spLocks noGrp="1"/>
          </p:cNvSpPr>
          <p:nvPr>
            <p:ph type="dt" sz="half" idx="10"/>
          </p:nvPr>
        </p:nvSpPr>
        <p:spPr/>
        <p:txBody>
          <a:bodyPr/>
          <a:lstStyle/>
          <a:p>
            <a:fld id="{981127C1-52C1-4645-90A0-8C669602A146}" type="datetimeFigureOut">
              <a:rPr lang="en-US" smtClean="0"/>
              <a:t>4/19/2026</a:t>
            </a:fld>
            <a:endParaRPr lang="en-US"/>
          </a:p>
        </p:txBody>
      </p:sp>
      <p:sp>
        <p:nvSpPr>
          <p:cNvPr id="6" name="Footer Placeholder 5">
            <a:extLst>
              <a:ext uri="{FF2B5EF4-FFF2-40B4-BE49-F238E27FC236}">
                <a16:creationId xmlns:a16="http://schemas.microsoft.com/office/drawing/2014/main" id="{201C35B5-2F0B-ADAE-F0CD-632840A983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5DBC7D-0E89-0D49-73AA-D22A11658BC1}"/>
              </a:ext>
            </a:extLst>
          </p:cNvPr>
          <p:cNvSpPr>
            <a:spLocks noGrp="1"/>
          </p:cNvSpPr>
          <p:nvPr>
            <p:ph type="sldNum" sz="quarter" idx="12"/>
          </p:nvPr>
        </p:nvSpPr>
        <p:spPr/>
        <p:txBody>
          <a:bodyPr/>
          <a:lstStyle/>
          <a:p>
            <a:fld id="{57BA31C3-17B3-4182-B15A-EFE30F779C74}" type="slidenum">
              <a:rPr lang="en-US" smtClean="0"/>
              <a:t>‹#›</a:t>
            </a:fld>
            <a:endParaRPr lang="en-US"/>
          </a:p>
        </p:txBody>
      </p:sp>
    </p:spTree>
    <p:extLst>
      <p:ext uri="{BB962C8B-B14F-4D97-AF65-F5344CB8AC3E}">
        <p14:creationId xmlns:p14="http://schemas.microsoft.com/office/powerpoint/2010/main" val="30594842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5BC66-3787-5F8C-B5EB-2D8557B84F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195D7C-C6DC-7C6E-3A32-6487A7888C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E71930-B221-D0C4-A0B8-6E494374AB7F}"/>
              </a:ext>
            </a:extLst>
          </p:cNvPr>
          <p:cNvSpPr>
            <a:spLocks noGrp="1"/>
          </p:cNvSpPr>
          <p:nvPr>
            <p:ph type="dt" sz="half" idx="10"/>
          </p:nvPr>
        </p:nvSpPr>
        <p:spPr/>
        <p:txBody>
          <a:bodyPr/>
          <a:lstStyle/>
          <a:p>
            <a:fld id="{981127C1-52C1-4645-90A0-8C669602A146}" type="datetimeFigureOut">
              <a:rPr lang="en-US" smtClean="0"/>
              <a:t>4/19/2026</a:t>
            </a:fld>
            <a:endParaRPr lang="en-US"/>
          </a:p>
        </p:txBody>
      </p:sp>
      <p:sp>
        <p:nvSpPr>
          <p:cNvPr id="5" name="Footer Placeholder 4">
            <a:extLst>
              <a:ext uri="{FF2B5EF4-FFF2-40B4-BE49-F238E27FC236}">
                <a16:creationId xmlns:a16="http://schemas.microsoft.com/office/drawing/2014/main" id="{63AA0851-1FF5-75DD-C0B4-3D9F7664DB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9B45EB-58FC-BFA5-04AD-E7A53625EBC1}"/>
              </a:ext>
            </a:extLst>
          </p:cNvPr>
          <p:cNvSpPr>
            <a:spLocks noGrp="1"/>
          </p:cNvSpPr>
          <p:nvPr>
            <p:ph type="sldNum" sz="quarter" idx="12"/>
          </p:nvPr>
        </p:nvSpPr>
        <p:spPr/>
        <p:txBody>
          <a:bodyPr/>
          <a:lstStyle/>
          <a:p>
            <a:fld id="{57BA31C3-17B3-4182-B15A-EFE30F779C74}" type="slidenum">
              <a:rPr lang="en-US" smtClean="0"/>
              <a:t>‹#›</a:t>
            </a:fld>
            <a:endParaRPr lang="en-US"/>
          </a:p>
        </p:txBody>
      </p:sp>
    </p:spTree>
    <p:extLst>
      <p:ext uri="{BB962C8B-B14F-4D97-AF65-F5344CB8AC3E}">
        <p14:creationId xmlns:p14="http://schemas.microsoft.com/office/powerpoint/2010/main" val="24384535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2BED44-0C2D-B6DE-DE71-12285C4A885B}"/>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77CE2C-FE19-6875-0C30-46B745593945}"/>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BCDE47-74A6-306D-A4E7-6C6377BBEB0F}"/>
              </a:ext>
            </a:extLst>
          </p:cNvPr>
          <p:cNvSpPr>
            <a:spLocks noGrp="1"/>
          </p:cNvSpPr>
          <p:nvPr>
            <p:ph type="dt" sz="half" idx="10"/>
          </p:nvPr>
        </p:nvSpPr>
        <p:spPr/>
        <p:txBody>
          <a:bodyPr/>
          <a:lstStyle/>
          <a:p>
            <a:fld id="{981127C1-52C1-4645-90A0-8C669602A146}" type="datetimeFigureOut">
              <a:rPr lang="en-US" smtClean="0"/>
              <a:t>4/19/2026</a:t>
            </a:fld>
            <a:endParaRPr lang="en-US"/>
          </a:p>
        </p:txBody>
      </p:sp>
      <p:sp>
        <p:nvSpPr>
          <p:cNvPr id="5" name="Footer Placeholder 4">
            <a:extLst>
              <a:ext uri="{FF2B5EF4-FFF2-40B4-BE49-F238E27FC236}">
                <a16:creationId xmlns:a16="http://schemas.microsoft.com/office/drawing/2014/main" id="{65A64741-77A7-B98C-32DB-E7F1D368A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807D3-22A2-D010-7218-C4EBF5EF69F7}"/>
              </a:ext>
            </a:extLst>
          </p:cNvPr>
          <p:cNvSpPr>
            <a:spLocks noGrp="1"/>
          </p:cNvSpPr>
          <p:nvPr>
            <p:ph type="sldNum" sz="quarter" idx="12"/>
          </p:nvPr>
        </p:nvSpPr>
        <p:spPr/>
        <p:txBody>
          <a:bodyPr/>
          <a:lstStyle/>
          <a:p>
            <a:fld id="{57BA31C3-17B3-4182-B15A-EFE30F779C74}" type="slidenum">
              <a:rPr lang="en-US" smtClean="0"/>
              <a:t>‹#›</a:t>
            </a:fld>
            <a:endParaRPr lang="en-US"/>
          </a:p>
        </p:txBody>
      </p:sp>
    </p:spTree>
    <p:extLst>
      <p:ext uri="{BB962C8B-B14F-4D97-AF65-F5344CB8AC3E}">
        <p14:creationId xmlns:p14="http://schemas.microsoft.com/office/powerpoint/2010/main" val="15574518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44EAF-9F46-BA4D-A8DE-1932E5EF13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71FFDC-BEEF-0DF5-DD06-6DE7983DEB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49F258-747E-0F2B-61D7-ACA6169E76F6}"/>
              </a:ext>
            </a:extLst>
          </p:cNvPr>
          <p:cNvSpPr>
            <a:spLocks noGrp="1"/>
          </p:cNvSpPr>
          <p:nvPr>
            <p:ph type="dt" sz="half" idx="10"/>
          </p:nvPr>
        </p:nvSpPr>
        <p:spPr/>
        <p:txBody>
          <a:bodyPr/>
          <a:lstStyle/>
          <a:p>
            <a:fld id="{85C6CBE5-42E3-499B-A0F2-3E9D8F79C840}" type="datetimeFigureOut">
              <a:rPr lang="en-US" smtClean="0"/>
              <a:t>4/19/2026</a:t>
            </a:fld>
            <a:endParaRPr lang="en-US"/>
          </a:p>
        </p:txBody>
      </p:sp>
      <p:sp>
        <p:nvSpPr>
          <p:cNvPr id="5" name="Footer Placeholder 4">
            <a:extLst>
              <a:ext uri="{FF2B5EF4-FFF2-40B4-BE49-F238E27FC236}">
                <a16:creationId xmlns:a16="http://schemas.microsoft.com/office/drawing/2014/main" id="{BA1A1889-A048-9B57-D1F2-4D6CFAA6D0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E91029-DDAC-24D7-29CC-D2BF8FE9882C}"/>
              </a:ext>
            </a:extLst>
          </p:cNvPr>
          <p:cNvSpPr>
            <a:spLocks noGrp="1"/>
          </p:cNvSpPr>
          <p:nvPr>
            <p:ph type="sldNum" sz="quarter" idx="12"/>
          </p:nvPr>
        </p:nvSpPr>
        <p:spPr/>
        <p:txBody>
          <a:bodyPr/>
          <a:lstStyle/>
          <a:p>
            <a:fld id="{7DEE39FE-8841-4DAE-92E6-EDD513700E32}" type="slidenum">
              <a:rPr lang="en-US" smtClean="0"/>
              <a:t>‹#›</a:t>
            </a:fld>
            <a:endParaRPr lang="en-US"/>
          </a:p>
        </p:txBody>
      </p:sp>
    </p:spTree>
    <p:extLst>
      <p:ext uri="{BB962C8B-B14F-4D97-AF65-F5344CB8AC3E}">
        <p14:creationId xmlns:p14="http://schemas.microsoft.com/office/powerpoint/2010/main" val="2487608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EAA1623-CF12-4BDD-B2C3-ED8A9E5C6E82}" type="datetimeFigureOut">
              <a:rPr lang="en-US" smtClean="0"/>
              <a:t>4/19/2026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4507CC-130C-4FEF-AC02-EF63D7E98DA2}" type="slidenum">
              <a:rPr lang="en-US" smtClean="0"/>
              <a:t>‹#›</a:t>
            </a:fld>
            <a:endParaRPr lang="en-US"/>
          </a:p>
        </p:txBody>
      </p:sp>
    </p:spTree>
    <p:extLst>
      <p:ext uri="{BB962C8B-B14F-4D97-AF65-F5344CB8AC3E}">
        <p14:creationId xmlns:p14="http://schemas.microsoft.com/office/powerpoint/2010/main" val="41867219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4CFFF-A3D4-387F-2A92-57ED3CB642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62E04-CDBB-0298-3811-35AFAD5D40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6D5F0E-658A-5E65-6688-975076FCA8CF}"/>
              </a:ext>
            </a:extLst>
          </p:cNvPr>
          <p:cNvSpPr>
            <a:spLocks noGrp="1"/>
          </p:cNvSpPr>
          <p:nvPr>
            <p:ph type="dt" sz="half" idx="10"/>
          </p:nvPr>
        </p:nvSpPr>
        <p:spPr/>
        <p:txBody>
          <a:bodyPr/>
          <a:lstStyle/>
          <a:p>
            <a:fld id="{85C6CBE5-42E3-499B-A0F2-3E9D8F79C840}" type="datetimeFigureOut">
              <a:rPr lang="en-US" smtClean="0"/>
              <a:t>4/19/2026</a:t>
            </a:fld>
            <a:endParaRPr lang="en-US"/>
          </a:p>
        </p:txBody>
      </p:sp>
      <p:sp>
        <p:nvSpPr>
          <p:cNvPr id="5" name="Footer Placeholder 4">
            <a:extLst>
              <a:ext uri="{FF2B5EF4-FFF2-40B4-BE49-F238E27FC236}">
                <a16:creationId xmlns:a16="http://schemas.microsoft.com/office/drawing/2014/main" id="{80B0807A-4E69-4358-F572-7E0C69AEF0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B63BC2-92F5-DAC3-D6C8-160FB4D7C3F2}"/>
              </a:ext>
            </a:extLst>
          </p:cNvPr>
          <p:cNvSpPr>
            <a:spLocks noGrp="1"/>
          </p:cNvSpPr>
          <p:nvPr>
            <p:ph type="sldNum" sz="quarter" idx="12"/>
          </p:nvPr>
        </p:nvSpPr>
        <p:spPr/>
        <p:txBody>
          <a:bodyPr/>
          <a:lstStyle/>
          <a:p>
            <a:fld id="{7DEE39FE-8841-4DAE-92E6-EDD513700E32}" type="slidenum">
              <a:rPr lang="en-US" smtClean="0"/>
              <a:t>‹#›</a:t>
            </a:fld>
            <a:endParaRPr lang="en-US"/>
          </a:p>
        </p:txBody>
      </p:sp>
    </p:spTree>
    <p:extLst>
      <p:ext uri="{BB962C8B-B14F-4D97-AF65-F5344CB8AC3E}">
        <p14:creationId xmlns:p14="http://schemas.microsoft.com/office/powerpoint/2010/main" val="11554123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CF4F7-DE96-172F-F206-7022EBC405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6C8454-EB28-4710-F705-6A518B80785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F173CB-5012-4F24-C22D-94A617257026}"/>
              </a:ext>
            </a:extLst>
          </p:cNvPr>
          <p:cNvSpPr>
            <a:spLocks noGrp="1"/>
          </p:cNvSpPr>
          <p:nvPr>
            <p:ph type="dt" sz="half" idx="10"/>
          </p:nvPr>
        </p:nvSpPr>
        <p:spPr/>
        <p:txBody>
          <a:bodyPr/>
          <a:lstStyle/>
          <a:p>
            <a:fld id="{85C6CBE5-42E3-499B-A0F2-3E9D8F79C840}" type="datetimeFigureOut">
              <a:rPr lang="en-US" smtClean="0"/>
              <a:t>4/19/2026</a:t>
            </a:fld>
            <a:endParaRPr lang="en-US"/>
          </a:p>
        </p:txBody>
      </p:sp>
      <p:sp>
        <p:nvSpPr>
          <p:cNvPr id="5" name="Footer Placeholder 4">
            <a:extLst>
              <a:ext uri="{FF2B5EF4-FFF2-40B4-BE49-F238E27FC236}">
                <a16:creationId xmlns:a16="http://schemas.microsoft.com/office/drawing/2014/main" id="{1C98A8E5-42BB-B058-0C4D-AA5A46BB10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83B8B-6655-7B09-5864-23D2739BA012}"/>
              </a:ext>
            </a:extLst>
          </p:cNvPr>
          <p:cNvSpPr>
            <a:spLocks noGrp="1"/>
          </p:cNvSpPr>
          <p:nvPr>
            <p:ph type="sldNum" sz="quarter" idx="12"/>
          </p:nvPr>
        </p:nvSpPr>
        <p:spPr/>
        <p:txBody>
          <a:bodyPr/>
          <a:lstStyle/>
          <a:p>
            <a:fld id="{7DEE39FE-8841-4DAE-92E6-EDD513700E32}" type="slidenum">
              <a:rPr lang="en-US" smtClean="0"/>
              <a:t>‹#›</a:t>
            </a:fld>
            <a:endParaRPr lang="en-US"/>
          </a:p>
        </p:txBody>
      </p:sp>
    </p:spTree>
    <p:extLst>
      <p:ext uri="{BB962C8B-B14F-4D97-AF65-F5344CB8AC3E}">
        <p14:creationId xmlns:p14="http://schemas.microsoft.com/office/powerpoint/2010/main" val="26640937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BC411-5EC9-EEF2-F27B-2045DCD2B8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3279B9-1347-C043-3224-1939C73F30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6995F5-0B12-B947-FA36-DBA299A38D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1BEED1-DD31-3DA7-24EB-8642473169C3}"/>
              </a:ext>
            </a:extLst>
          </p:cNvPr>
          <p:cNvSpPr>
            <a:spLocks noGrp="1"/>
          </p:cNvSpPr>
          <p:nvPr>
            <p:ph type="dt" sz="half" idx="10"/>
          </p:nvPr>
        </p:nvSpPr>
        <p:spPr/>
        <p:txBody>
          <a:bodyPr/>
          <a:lstStyle/>
          <a:p>
            <a:fld id="{85C6CBE5-42E3-499B-A0F2-3E9D8F79C840}" type="datetimeFigureOut">
              <a:rPr lang="en-US" smtClean="0"/>
              <a:t>4/19/2026</a:t>
            </a:fld>
            <a:endParaRPr lang="en-US"/>
          </a:p>
        </p:txBody>
      </p:sp>
      <p:sp>
        <p:nvSpPr>
          <p:cNvPr id="6" name="Footer Placeholder 5">
            <a:extLst>
              <a:ext uri="{FF2B5EF4-FFF2-40B4-BE49-F238E27FC236}">
                <a16:creationId xmlns:a16="http://schemas.microsoft.com/office/drawing/2014/main" id="{60E2947D-3D59-C830-F941-0C50E80F5C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A9F3FF-5AF0-36D2-BB08-F7B01CF29495}"/>
              </a:ext>
            </a:extLst>
          </p:cNvPr>
          <p:cNvSpPr>
            <a:spLocks noGrp="1"/>
          </p:cNvSpPr>
          <p:nvPr>
            <p:ph type="sldNum" sz="quarter" idx="12"/>
          </p:nvPr>
        </p:nvSpPr>
        <p:spPr/>
        <p:txBody>
          <a:bodyPr/>
          <a:lstStyle/>
          <a:p>
            <a:fld id="{7DEE39FE-8841-4DAE-92E6-EDD513700E32}" type="slidenum">
              <a:rPr lang="en-US" smtClean="0"/>
              <a:t>‹#›</a:t>
            </a:fld>
            <a:endParaRPr lang="en-US"/>
          </a:p>
        </p:txBody>
      </p:sp>
    </p:spTree>
    <p:extLst>
      <p:ext uri="{BB962C8B-B14F-4D97-AF65-F5344CB8AC3E}">
        <p14:creationId xmlns:p14="http://schemas.microsoft.com/office/powerpoint/2010/main" val="17067565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985A6-B541-E9A2-162C-1AC25A0D90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22D51F-85CD-EEBF-DF66-D9EBA3AA35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E5F307-8086-4D36-1B3A-C9565AB031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E8D679-0370-3630-F225-D90943A32F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56C208-0427-18C8-50D1-477E5E623A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2D51B6-38B4-6D8D-B1CA-2861B4959A76}"/>
              </a:ext>
            </a:extLst>
          </p:cNvPr>
          <p:cNvSpPr>
            <a:spLocks noGrp="1"/>
          </p:cNvSpPr>
          <p:nvPr>
            <p:ph type="dt" sz="half" idx="10"/>
          </p:nvPr>
        </p:nvSpPr>
        <p:spPr/>
        <p:txBody>
          <a:bodyPr/>
          <a:lstStyle/>
          <a:p>
            <a:fld id="{85C6CBE5-42E3-499B-A0F2-3E9D8F79C840}" type="datetimeFigureOut">
              <a:rPr lang="en-US" smtClean="0"/>
              <a:t>4/19/2026</a:t>
            </a:fld>
            <a:endParaRPr lang="en-US"/>
          </a:p>
        </p:txBody>
      </p:sp>
      <p:sp>
        <p:nvSpPr>
          <p:cNvPr id="8" name="Footer Placeholder 7">
            <a:extLst>
              <a:ext uri="{FF2B5EF4-FFF2-40B4-BE49-F238E27FC236}">
                <a16:creationId xmlns:a16="http://schemas.microsoft.com/office/drawing/2014/main" id="{A6E1AC22-4D51-94B8-8377-E620ED925F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16E20A-0CDD-19C2-D14D-3A128B3333A4}"/>
              </a:ext>
            </a:extLst>
          </p:cNvPr>
          <p:cNvSpPr>
            <a:spLocks noGrp="1"/>
          </p:cNvSpPr>
          <p:nvPr>
            <p:ph type="sldNum" sz="quarter" idx="12"/>
          </p:nvPr>
        </p:nvSpPr>
        <p:spPr/>
        <p:txBody>
          <a:bodyPr/>
          <a:lstStyle/>
          <a:p>
            <a:fld id="{7DEE39FE-8841-4DAE-92E6-EDD513700E32}" type="slidenum">
              <a:rPr lang="en-US" smtClean="0"/>
              <a:t>‹#›</a:t>
            </a:fld>
            <a:endParaRPr lang="en-US"/>
          </a:p>
        </p:txBody>
      </p:sp>
    </p:spTree>
    <p:extLst>
      <p:ext uri="{BB962C8B-B14F-4D97-AF65-F5344CB8AC3E}">
        <p14:creationId xmlns:p14="http://schemas.microsoft.com/office/powerpoint/2010/main" val="4041051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44B2B-C69C-D357-2EA0-ED47FC5826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CD8602-6F1B-EAEE-026A-5E823EB2281F}"/>
              </a:ext>
            </a:extLst>
          </p:cNvPr>
          <p:cNvSpPr>
            <a:spLocks noGrp="1"/>
          </p:cNvSpPr>
          <p:nvPr>
            <p:ph type="dt" sz="half" idx="10"/>
          </p:nvPr>
        </p:nvSpPr>
        <p:spPr/>
        <p:txBody>
          <a:bodyPr/>
          <a:lstStyle/>
          <a:p>
            <a:fld id="{85C6CBE5-42E3-499B-A0F2-3E9D8F79C840}" type="datetimeFigureOut">
              <a:rPr lang="en-US" smtClean="0"/>
              <a:t>4/19/2026</a:t>
            </a:fld>
            <a:endParaRPr lang="en-US"/>
          </a:p>
        </p:txBody>
      </p:sp>
      <p:sp>
        <p:nvSpPr>
          <p:cNvPr id="4" name="Footer Placeholder 3">
            <a:extLst>
              <a:ext uri="{FF2B5EF4-FFF2-40B4-BE49-F238E27FC236}">
                <a16:creationId xmlns:a16="http://schemas.microsoft.com/office/drawing/2014/main" id="{B4AF36F4-0BC5-C280-7378-D2117DC884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641AC0-6486-8AA3-D495-C5904E1E75E6}"/>
              </a:ext>
            </a:extLst>
          </p:cNvPr>
          <p:cNvSpPr>
            <a:spLocks noGrp="1"/>
          </p:cNvSpPr>
          <p:nvPr>
            <p:ph type="sldNum" sz="quarter" idx="12"/>
          </p:nvPr>
        </p:nvSpPr>
        <p:spPr/>
        <p:txBody>
          <a:bodyPr/>
          <a:lstStyle/>
          <a:p>
            <a:fld id="{7DEE39FE-8841-4DAE-92E6-EDD513700E32}" type="slidenum">
              <a:rPr lang="en-US" smtClean="0"/>
              <a:t>‹#›</a:t>
            </a:fld>
            <a:endParaRPr lang="en-US"/>
          </a:p>
        </p:txBody>
      </p:sp>
    </p:spTree>
    <p:extLst>
      <p:ext uri="{BB962C8B-B14F-4D97-AF65-F5344CB8AC3E}">
        <p14:creationId xmlns:p14="http://schemas.microsoft.com/office/powerpoint/2010/main" val="33022969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1DF88D-3433-F54B-7F5B-C678C391BF3B}"/>
              </a:ext>
            </a:extLst>
          </p:cNvPr>
          <p:cNvSpPr>
            <a:spLocks noGrp="1"/>
          </p:cNvSpPr>
          <p:nvPr>
            <p:ph type="dt" sz="half" idx="10"/>
          </p:nvPr>
        </p:nvSpPr>
        <p:spPr/>
        <p:txBody>
          <a:bodyPr/>
          <a:lstStyle/>
          <a:p>
            <a:fld id="{85C6CBE5-42E3-499B-A0F2-3E9D8F79C840}" type="datetimeFigureOut">
              <a:rPr lang="en-US" smtClean="0"/>
              <a:t>4/19/2026</a:t>
            </a:fld>
            <a:endParaRPr lang="en-US"/>
          </a:p>
        </p:txBody>
      </p:sp>
      <p:sp>
        <p:nvSpPr>
          <p:cNvPr id="3" name="Footer Placeholder 2">
            <a:extLst>
              <a:ext uri="{FF2B5EF4-FFF2-40B4-BE49-F238E27FC236}">
                <a16:creationId xmlns:a16="http://schemas.microsoft.com/office/drawing/2014/main" id="{E3EDFC1F-4E1B-6731-479D-8EF8746EDE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7D8C44-82CD-BF42-049C-41984D4E7C7E}"/>
              </a:ext>
            </a:extLst>
          </p:cNvPr>
          <p:cNvSpPr>
            <a:spLocks noGrp="1"/>
          </p:cNvSpPr>
          <p:nvPr>
            <p:ph type="sldNum" sz="quarter" idx="12"/>
          </p:nvPr>
        </p:nvSpPr>
        <p:spPr/>
        <p:txBody>
          <a:bodyPr/>
          <a:lstStyle/>
          <a:p>
            <a:fld id="{7DEE39FE-8841-4DAE-92E6-EDD513700E32}" type="slidenum">
              <a:rPr lang="en-US" smtClean="0"/>
              <a:t>‹#›</a:t>
            </a:fld>
            <a:endParaRPr lang="en-US"/>
          </a:p>
        </p:txBody>
      </p:sp>
    </p:spTree>
    <p:extLst>
      <p:ext uri="{BB962C8B-B14F-4D97-AF65-F5344CB8AC3E}">
        <p14:creationId xmlns:p14="http://schemas.microsoft.com/office/powerpoint/2010/main" val="26841025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CDB7A-CD79-AD7C-5E22-91E5833580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927921-5177-E371-FCF7-A1032A4F30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A243AD-C881-559A-D75F-8B8AF6D2F4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DA4343-7ABF-82E4-0292-74B8F44EC175}"/>
              </a:ext>
            </a:extLst>
          </p:cNvPr>
          <p:cNvSpPr>
            <a:spLocks noGrp="1"/>
          </p:cNvSpPr>
          <p:nvPr>
            <p:ph type="dt" sz="half" idx="10"/>
          </p:nvPr>
        </p:nvSpPr>
        <p:spPr/>
        <p:txBody>
          <a:bodyPr/>
          <a:lstStyle/>
          <a:p>
            <a:fld id="{85C6CBE5-42E3-499B-A0F2-3E9D8F79C840}" type="datetimeFigureOut">
              <a:rPr lang="en-US" smtClean="0"/>
              <a:t>4/19/2026</a:t>
            </a:fld>
            <a:endParaRPr lang="en-US"/>
          </a:p>
        </p:txBody>
      </p:sp>
      <p:sp>
        <p:nvSpPr>
          <p:cNvPr id="6" name="Footer Placeholder 5">
            <a:extLst>
              <a:ext uri="{FF2B5EF4-FFF2-40B4-BE49-F238E27FC236}">
                <a16:creationId xmlns:a16="http://schemas.microsoft.com/office/drawing/2014/main" id="{D085BD0E-FED0-995B-6ED2-56AA07EACD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0B4270-6291-816F-60CD-E577D05710D8}"/>
              </a:ext>
            </a:extLst>
          </p:cNvPr>
          <p:cNvSpPr>
            <a:spLocks noGrp="1"/>
          </p:cNvSpPr>
          <p:nvPr>
            <p:ph type="sldNum" sz="quarter" idx="12"/>
          </p:nvPr>
        </p:nvSpPr>
        <p:spPr/>
        <p:txBody>
          <a:bodyPr/>
          <a:lstStyle/>
          <a:p>
            <a:fld id="{7DEE39FE-8841-4DAE-92E6-EDD513700E32}" type="slidenum">
              <a:rPr lang="en-US" smtClean="0"/>
              <a:t>‹#›</a:t>
            </a:fld>
            <a:endParaRPr lang="en-US"/>
          </a:p>
        </p:txBody>
      </p:sp>
    </p:spTree>
    <p:extLst>
      <p:ext uri="{BB962C8B-B14F-4D97-AF65-F5344CB8AC3E}">
        <p14:creationId xmlns:p14="http://schemas.microsoft.com/office/powerpoint/2010/main" val="12149547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4898A-9CFB-6DA8-CAB8-C3A9D8E4B3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B1AEE4-EE59-4DFD-5C65-FAB951D4A9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7864DB-3B30-9D83-BA8C-5AE2C4952E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50CC3A-AA7A-E1CD-D265-1BC7B7F03EE9}"/>
              </a:ext>
            </a:extLst>
          </p:cNvPr>
          <p:cNvSpPr>
            <a:spLocks noGrp="1"/>
          </p:cNvSpPr>
          <p:nvPr>
            <p:ph type="dt" sz="half" idx="10"/>
          </p:nvPr>
        </p:nvSpPr>
        <p:spPr/>
        <p:txBody>
          <a:bodyPr/>
          <a:lstStyle/>
          <a:p>
            <a:fld id="{85C6CBE5-42E3-499B-A0F2-3E9D8F79C840}" type="datetimeFigureOut">
              <a:rPr lang="en-US" smtClean="0"/>
              <a:t>4/19/2026</a:t>
            </a:fld>
            <a:endParaRPr lang="en-US"/>
          </a:p>
        </p:txBody>
      </p:sp>
      <p:sp>
        <p:nvSpPr>
          <p:cNvPr id="6" name="Footer Placeholder 5">
            <a:extLst>
              <a:ext uri="{FF2B5EF4-FFF2-40B4-BE49-F238E27FC236}">
                <a16:creationId xmlns:a16="http://schemas.microsoft.com/office/drawing/2014/main" id="{429FD58F-C7D0-C7EC-B4CD-067208234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82BEE6-3352-A8C4-0B6A-FDE5ECD8ACEB}"/>
              </a:ext>
            </a:extLst>
          </p:cNvPr>
          <p:cNvSpPr>
            <a:spLocks noGrp="1"/>
          </p:cNvSpPr>
          <p:nvPr>
            <p:ph type="sldNum" sz="quarter" idx="12"/>
          </p:nvPr>
        </p:nvSpPr>
        <p:spPr/>
        <p:txBody>
          <a:bodyPr/>
          <a:lstStyle/>
          <a:p>
            <a:fld id="{7DEE39FE-8841-4DAE-92E6-EDD513700E32}" type="slidenum">
              <a:rPr lang="en-US" smtClean="0"/>
              <a:t>‹#›</a:t>
            </a:fld>
            <a:endParaRPr lang="en-US"/>
          </a:p>
        </p:txBody>
      </p:sp>
    </p:spTree>
    <p:extLst>
      <p:ext uri="{BB962C8B-B14F-4D97-AF65-F5344CB8AC3E}">
        <p14:creationId xmlns:p14="http://schemas.microsoft.com/office/powerpoint/2010/main" val="28701455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150D5-E943-927F-EFA7-141F3E8808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AF6D89-4F4D-AE8C-C397-F52B26346B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B0B488-C60D-9F2B-141E-F7AF86BDFD59}"/>
              </a:ext>
            </a:extLst>
          </p:cNvPr>
          <p:cNvSpPr>
            <a:spLocks noGrp="1"/>
          </p:cNvSpPr>
          <p:nvPr>
            <p:ph type="dt" sz="half" idx="10"/>
          </p:nvPr>
        </p:nvSpPr>
        <p:spPr/>
        <p:txBody>
          <a:bodyPr/>
          <a:lstStyle/>
          <a:p>
            <a:fld id="{85C6CBE5-42E3-499B-A0F2-3E9D8F79C840}" type="datetimeFigureOut">
              <a:rPr lang="en-US" smtClean="0"/>
              <a:t>4/19/2026</a:t>
            </a:fld>
            <a:endParaRPr lang="en-US"/>
          </a:p>
        </p:txBody>
      </p:sp>
      <p:sp>
        <p:nvSpPr>
          <p:cNvPr id="5" name="Footer Placeholder 4">
            <a:extLst>
              <a:ext uri="{FF2B5EF4-FFF2-40B4-BE49-F238E27FC236}">
                <a16:creationId xmlns:a16="http://schemas.microsoft.com/office/drawing/2014/main" id="{223067DA-1ED1-4234-BAC0-4F0B5E77AA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E38BB0-93FC-F87C-91AD-EC9177B97407}"/>
              </a:ext>
            </a:extLst>
          </p:cNvPr>
          <p:cNvSpPr>
            <a:spLocks noGrp="1"/>
          </p:cNvSpPr>
          <p:nvPr>
            <p:ph type="sldNum" sz="quarter" idx="12"/>
          </p:nvPr>
        </p:nvSpPr>
        <p:spPr/>
        <p:txBody>
          <a:bodyPr/>
          <a:lstStyle/>
          <a:p>
            <a:fld id="{7DEE39FE-8841-4DAE-92E6-EDD513700E32}" type="slidenum">
              <a:rPr lang="en-US" smtClean="0"/>
              <a:t>‹#›</a:t>
            </a:fld>
            <a:endParaRPr lang="en-US"/>
          </a:p>
        </p:txBody>
      </p:sp>
    </p:spTree>
    <p:extLst>
      <p:ext uri="{BB962C8B-B14F-4D97-AF65-F5344CB8AC3E}">
        <p14:creationId xmlns:p14="http://schemas.microsoft.com/office/powerpoint/2010/main" val="38325957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5EF08-DB50-BEB6-9882-4091A302C4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5A5954-EEC5-768B-A76F-AA314927A4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F1DC4E-F898-B5C8-4394-533AFB52E3DE}"/>
              </a:ext>
            </a:extLst>
          </p:cNvPr>
          <p:cNvSpPr>
            <a:spLocks noGrp="1"/>
          </p:cNvSpPr>
          <p:nvPr>
            <p:ph type="dt" sz="half" idx="10"/>
          </p:nvPr>
        </p:nvSpPr>
        <p:spPr/>
        <p:txBody>
          <a:bodyPr/>
          <a:lstStyle/>
          <a:p>
            <a:fld id="{85C6CBE5-42E3-499B-A0F2-3E9D8F79C840}" type="datetimeFigureOut">
              <a:rPr lang="en-US" smtClean="0"/>
              <a:t>4/19/2026</a:t>
            </a:fld>
            <a:endParaRPr lang="en-US"/>
          </a:p>
        </p:txBody>
      </p:sp>
      <p:sp>
        <p:nvSpPr>
          <p:cNvPr id="5" name="Footer Placeholder 4">
            <a:extLst>
              <a:ext uri="{FF2B5EF4-FFF2-40B4-BE49-F238E27FC236}">
                <a16:creationId xmlns:a16="http://schemas.microsoft.com/office/drawing/2014/main" id="{4CE4A788-41ED-8318-EBC4-CE5CB394C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B1D95C-9271-B504-0C4A-27F476FFA882}"/>
              </a:ext>
            </a:extLst>
          </p:cNvPr>
          <p:cNvSpPr>
            <a:spLocks noGrp="1"/>
          </p:cNvSpPr>
          <p:nvPr>
            <p:ph type="sldNum" sz="quarter" idx="12"/>
          </p:nvPr>
        </p:nvSpPr>
        <p:spPr/>
        <p:txBody>
          <a:bodyPr/>
          <a:lstStyle/>
          <a:p>
            <a:fld id="{7DEE39FE-8841-4DAE-92E6-EDD513700E32}" type="slidenum">
              <a:rPr lang="en-US" smtClean="0"/>
              <a:t>‹#›</a:t>
            </a:fld>
            <a:endParaRPr lang="en-US"/>
          </a:p>
        </p:txBody>
      </p:sp>
    </p:spTree>
    <p:extLst>
      <p:ext uri="{BB962C8B-B14F-4D97-AF65-F5344CB8AC3E}">
        <p14:creationId xmlns:p14="http://schemas.microsoft.com/office/powerpoint/2010/main" val="645366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AA1623-CF12-4BDD-B2C3-ED8A9E5C6E82}" type="datetimeFigureOut">
              <a:rPr lang="en-US" smtClean="0"/>
              <a:t>4/19/2026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4507CC-130C-4FEF-AC02-EF63D7E98DA2}" type="slidenum">
              <a:rPr lang="en-US" smtClean="0"/>
              <a:t>‹#›</a:t>
            </a:fld>
            <a:endParaRPr lang="en-US"/>
          </a:p>
        </p:txBody>
      </p:sp>
    </p:spTree>
    <p:extLst>
      <p:ext uri="{BB962C8B-B14F-4D97-AF65-F5344CB8AC3E}">
        <p14:creationId xmlns:p14="http://schemas.microsoft.com/office/powerpoint/2010/main" val="1095027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AA1623-CF12-4BDD-B2C3-ED8A9E5C6E82}" type="datetimeFigureOut">
              <a:rPr lang="en-US" smtClean="0"/>
              <a:t>4/19/2026</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507CC-130C-4FEF-AC02-EF63D7E98DA2}" type="slidenum">
              <a:rPr lang="en-US" smtClean="0"/>
              <a:t>‹#›</a:t>
            </a:fld>
            <a:endParaRPr lang="en-US"/>
          </a:p>
        </p:txBody>
      </p:sp>
    </p:spTree>
    <p:extLst>
      <p:ext uri="{BB962C8B-B14F-4D97-AF65-F5344CB8AC3E}">
        <p14:creationId xmlns:p14="http://schemas.microsoft.com/office/powerpoint/2010/main" val="963503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AA1623-CF12-4BDD-B2C3-ED8A9E5C6E82}" type="datetimeFigureOut">
              <a:rPr lang="en-US" smtClean="0"/>
              <a:t>4/19/2026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507CC-130C-4FEF-AC02-EF63D7E98DA2}" type="slidenum">
              <a:rPr lang="en-US" smtClean="0"/>
              <a:t>‹#›</a:t>
            </a:fld>
            <a:endParaRPr lang="en-US"/>
          </a:p>
        </p:txBody>
      </p:sp>
    </p:spTree>
    <p:extLst>
      <p:ext uri="{BB962C8B-B14F-4D97-AF65-F5344CB8AC3E}">
        <p14:creationId xmlns:p14="http://schemas.microsoft.com/office/powerpoint/2010/main" val="1580563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AA1623-CF12-4BDD-B2C3-ED8A9E5C6E82}" type="datetimeFigureOut">
              <a:rPr lang="en-US" smtClean="0"/>
              <a:t>4/19/2026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507CC-130C-4FEF-AC02-EF63D7E98DA2}" type="slidenum">
              <a:rPr lang="en-US" smtClean="0"/>
              <a:t>‹#›</a:t>
            </a:fld>
            <a:endParaRPr lang="en-US"/>
          </a:p>
        </p:txBody>
      </p:sp>
    </p:spTree>
    <p:extLst>
      <p:ext uri="{BB962C8B-B14F-4D97-AF65-F5344CB8AC3E}">
        <p14:creationId xmlns:p14="http://schemas.microsoft.com/office/powerpoint/2010/main" val="4271366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3.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3.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EAA1623-CF12-4BDD-B2C3-ED8A9E5C6E82}" type="datetimeFigureOut">
              <a:rPr lang="en-US" smtClean="0"/>
              <a:t>4/19/2026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4507CC-130C-4FEF-AC02-EF63D7E98DA2}" type="slidenum">
              <a:rPr lang="en-US" smtClean="0"/>
              <a:t>‹#›</a:t>
            </a:fld>
            <a:endParaRPr lang="en-US"/>
          </a:p>
        </p:txBody>
      </p:sp>
      <p:sp>
        <p:nvSpPr>
          <p:cNvPr id="8" name="Slide Number Placeholder 5">
            <a:extLst>
              <a:ext uri="{FF2B5EF4-FFF2-40B4-BE49-F238E27FC236}">
                <a16:creationId xmlns:a16="http://schemas.microsoft.com/office/drawing/2014/main" id="{55CFA52C-0710-F846-C1A3-E6ACEE2B9E30}"/>
              </a:ext>
            </a:extLst>
          </p:cNvPr>
          <p:cNvSpPr txBox="1">
            <a:spLocks/>
          </p:cNvSpPr>
          <p:nvPr userDrawn="1"/>
        </p:nvSpPr>
        <p:spPr>
          <a:xfrm>
            <a:off x="8763000" y="6508750"/>
            <a:ext cx="274320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04507CC-130C-4FEF-AC02-EF63D7E98DA2}" type="slidenum">
              <a:rPr lang="en-US" smtClean="0"/>
              <a:pPr algn="r"/>
              <a:t>‹#›</a:t>
            </a:fld>
            <a:endParaRPr lang="en-US" dirty="0"/>
          </a:p>
        </p:txBody>
      </p:sp>
      <p:sp>
        <p:nvSpPr>
          <p:cNvPr id="9" name="Date Placeholder 3">
            <a:extLst>
              <a:ext uri="{FF2B5EF4-FFF2-40B4-BE49-F238E27FC236}">
                <a16:creationId xmlns:a16="http://schemas.microsoft.com/office/drawing/2014/main" id="{38FE0E73-CFF3-1EB2-7333-117C87BCC2C4}"/>
              </a:ext>
            </a:extLst>
          </p:cNvPr>
          <p:cNvSpPr txBox="1">
            <a:spLocks/>
          </p:cNvSpPr>
          <p:nvPr userDrawn="1"/>
        </p:nvSpPr>
        <p:spPr>
          <a:xfrm>
            <a:off x="990600" y="6508750"/>
            <a:ext cx="274320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A1623-CF12-4BDD-B2C3-ED8A9E5C6E82}" type="datetimeFigureOut">
              <a:rPr lang="en-US" smtClean="0"/>
              <a:pPr/>
              <a:t>4/19/2026</a:t>
            </a:fld>
            <a:endParaRPr lang="en-US" dirty="0"/>
          </a:p>
        </p:txBody>
      </p:sp>
      <p:pic>
        <p:nvPicPr>
          <p:cNvPr id="10" name="Picture 9">
            <a:extLst>
              <a:ext uri="{FF2B5EF4-FFF2-40B4-BE49-F238E27FC236}">
                <a16:creationId xmlns:a16="http://schemas.microsoft.com/office/drawing/2014/main" id="{DCFC0078-6169-1E3D-A2BD-B98F634E9E46}"/>
              </a:ext>
            </a:extLst>
          </p:cNvPr>
          <p:cNvPicPr>
            <a:picLocks noChangeAspect="1"/>
          </p:cNvPicPr>
          <p:nvPr userDrawn="1"/>
        </p:nvPicPr>
        <p:blipFill>
          <a:blip r:embed="rId15">
            <a:extLst>
              <a:ext uri="{BEBA8EAE-BF5A-486C-A8C5-ECC9F3942E4B}">
                <a14:imgProps xmlns:a14="http://schemas.microsoft.com/office/drawing/2010/main">
                  <a14:imgLayer r:embed="rId16">
                    <a14:imgEffect>
                      <a14:brightnessContrast bright="-45000" contrast="27000"/>
                    </a14:imgEffect>
                  </a14:imgLayer>
                </a14:imgProps>
              </a:ext>
            </a:extLst>
          </a:blip>
          <a:srcRect l="9197" t="-802" r="-307" b="9012"/>
          <a:stretch>
            <a:fillRect/>
          </a:stretch>
        </p:blipFill>
        <p:spPr>
          <a:xfrm>
            <a:off x="0" y="-61546"/>
            <a:ext cx="12449908" cy="7042638"/>
          </a:xfrm>
          <a:prstGeom prst="rect">
            <a:avLst/>
          </a:prstGeom>
        </p:spPr>
      </p:pic>
    </p:spTree>
    <p:extLst>
      <p:ext uri="{BB962C8B-B14F-4D97-AF65-F5344CB8AC3E}">
        <p14:creationId xmlns:p14="http://schemas.microsoft.com/office/powerpoint/2010/main" val="315800414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6196E4-893A-79D3-2B6A-4425B25975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2B8C3D-725E-B926-A6DF-02C1944A6B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44FDF413-9BED-14B1-1B27-770BB00F7117}"/>
              </a:ext>
            </a:extLst>
          </p:cNvPr>
          <p:cNvSpPr txBox="1">
            <a:spLocks/>
          </p:cNvSpPr>
          <p:nvPr userDrawn="1"/>
        </p:nvSpPr>
        <p:spPr>
          <a:xfrm>
            <a:off x="8763000" y="6508750"/>
            <a:ext cx="274320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04507CC-130C-4FEF-AC02-EF63D7E98DA2}" type="slidenum">
              <a:rPr lang="en-US" smtClean="0"/>
              <a:pPr algn="r"/>
              <a:t>‹#›</a:t>
            </a:fld>
            <a:endParaRPr lang="en-US" dirty="0"/>
          </a:p>
        </p:txBody>
      </p:sp>
      <p:sp>
        <p:nvSpPr>
          <p:cNvPr id="13" name="Date Placeholder 3">
            <a:extLst>
              <a:ext uri="{FF2B5EF4-FFF2-40B4-BE49-F238E27FC236}">
                <a16:creationId xmlns:a16="http://schemas.microsoft.com/office/drawing/2014/main" id="{DAF304D7-CFF1-AFA5-DC1A-02C66FB1E4C3}"/>
              </a:ext>
            </a:extLst>
          </p:cNvPr>
          <p:cNvSpPr txBox="1">
            <a:spLocks/>
          </p:cNvSpPr>
          <p:nvPr userDrawn="1"/>
        </p:nvSpPr>
        <p:spPr>
          <a:xfrm>
            <a:off x="990600" y="6508750"/>
            <a:ext cx="274320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A1623-CF12-4BDD-B2C3-ED8A9E5C6E82}" type="datetimeFigureOut">
              <a:rPr lang="en-US" smtClean="0"/>
              <a:pPr/>
              <a:t>4/19/2026</a:t>
            </a:fld>
            <a:endParaRPr lang="en-US" dirty="0"/>
          </a:p>
        </p:txBody>
      </p:sp>
    </p:spTree>
    <p:extLst>
      <p:ext uri="{BB962C8B-B14F-4D97-AF65-F5344CB8AC3E}">
        <p14:creationId xmlns:p14="http://schemas.microsoft.com/office/powerpoint/2010/main" val="1953946720"/>
      </p:ext>
    </p:extLst>
  </p:cSld>
  <p:clrMap bg1="lt1" tx1="dk1" bg2="lt2" tx2="dk2" accent1="accent1" accent2="accent2" accent3="accent3" accent4="accent4" accent5="accent5" accent6="accent6" hlink="hlink" folHlink="folHlink"/>
  <p:sldLayoutIdLst>
    <p:sldLayoutId id="2147483692" r:id="rId1"/>
    <p:sldLayoutId id="214748369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4/19/2026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pic>
        <p:nvPicPr>
          <p:cNvPr id="7" name="Picture 6" descr="A blue circle with dots&#10;&#10;AI-generated content may be incorrect.">
            <a:extLst>
              <a:ext uri="{FF2B5EF4-FFF2-40B4-BE49-F238E27FC236}">
                <a16:creationId xmlns:a16="http://schemas.microsoft.com/office/drawing/2014/main" id="{F2F4A5E2-7FDE-B286-B6F2-FCD1614C778C}"/>
              </a:ext>
            </a:extLst>
          </p:cNvPr>
          <p:cNvPicPr>
            <a:picLocks noChangeAspect="1"/>
          </p:cNvPicPr>
          <p:nvPr userDrawn="1"/>
        </p:nvPicPr>
        <p:blipFill>
          <a:blip r:embed="rId13"/>
          <a:srcRect l="23775"/>
          <a:stretch>
            <a:fillRect/>
          </a:stretch>
        </p:blipFill>
        <p:spPr>
          <a:xfrm>
            <a:off x="0" y="-136526"/>
            <a:ext cx="12192000" cy="6994525"/>
          </a:xfrm>
          <a:prstGeom prst="rect">
            <a:avLst/>
          </a:prstGeom>
        </p:spPr>
      </p:pic>
    </p:spTree>
    <p:extLst>
      <p:ext uri="{BB962C8B-B14F-4D97-AF65-F5344CB8AC3E}">
        <p14:creationId xmlns:p14="http://schemas.microsoft.com/office/powerpoint/2010/main" val="303357266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5000" b="-5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0D12CD-1D84-86DF-A697-FAB595D0EC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80B633-7315-C53D-5E37-05CFE7E27A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F6B359-8C9C-12F0-BC62-CD32FE7FF7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81127C1-52C1-4645-90A0-8C669602A146}" type="datetimeFigureOut">
              <a:rPr lang="en-US" smtClean="0"/>
              <a:t>4/19/2026</a:t>
            </a:fld>
            <a:endParaRPr lang="en-US"/>
          </a:p>
        </p:txBody>
      </p:sp>
      <p:sp>
        <p:nvSpPr>
          <p:cNvPr id="5" name="Footer Placeholder 4">
            <a:extLst>
              <a:ext uri="{FF2B5EF4-FFF2-40B4-BE49-F238E27FC236}">
                <a16:creationId xmlns:a16="http://schemas.microsoft.com/office/drawing/2014/main" id="{DE677B8A-4981-EEFD-B72B-824BB2D49B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B1B4BF5-9F7D-CF10-3A7D-CB4CE0F410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7BA31C3-17B3-4182-B15A-EFE30F779C74}" type="slidenum">
              <a:rPr lang="en-US" smtClean="0"/>
              <a:t>‹#›</a:t>
            </a:fld>
            <a:endParaRPr lang="en-US"/>
          </a:p>
        </p:txBody>
      </p:sp>
    </p:spTree>
    <p:extLst>
      <p:ext uri="{BB962C8B-B14F-4D97-AF65-F5344CB8AC3E}">
        <p14:creationId xmlns:p14="http://schemas.microsoft.com/office/powerpoint/2010/main" val="37738692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5000" b="-5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0D12CD-1D84-86DF-A697-FAB595D0ECA7}"/>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80B633-7315-C53D-5E37-05CFE7E27A09}"/>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F6B359-8C9C-12F0-BC62-CD32FE7FF772}"/>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81127C1-52C1-4645-90A0-8C669602A146}" type="datetimeFigureOut">
              <a:rPr lang="en-US" smtClean="0"/>
              <a:t>4/19/2026</a:t>
            </a:fld>
            <a:endParaRPr lang="en-US"/>
          </a:p>
        </p:txBody>
      </p:sp>
      <p:sp>
        <p:nvSpPr>
          <p:cNvPr id="5" name="Footer Placeholder 4">
            <a:extLst>
              <a:ext uri="{FF2B5EF4-FFF2-40B4-BE49-F238E27FC236}">
                <a16:creationId xmlns:a16="http://schemas.microsoft.com/office/drawing/2014/main" id="{DE677B8A-4981-EEFD-B72B-824BB2D49B2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B1B4BF5-9F7D-CF10-3A7D-CB4CE0F4108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7BA31C3-17B3-4182-B15A-EFE30F779C74}" type="slidenum">
              <a:rPr lang="en-US" smtClean="0"/>
              <a:t>‹#›</a:t>
            </a:fld>
            <a:endParaRPr lang="en-US"/>
          </a:p>
        </p:txBody>
      </p:sp>
    </p:spTree>
    <p:extLst>
      <p:ext uri="{BB962C8B-B14F-4D97-AF65-F5344CB8AC3E}">
        <p14:creationId xmlns:p14="http://schemas.microsoft.com/office/powerpoint/2010/main" val="145853938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2A1380-0A41-6A27-F260-E8F84ED365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9A573F-1BE5-FEBB-13FC-0C005CC7CD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665AD9-565C-32E1-2A01-21EC4869D1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C6CBE5-42E3-499B-A0F2-3E9D8F79C840}" type="datetimeFigureOut">
              <a:rPr lang="en-US" smtClean="0"/>
              <a:t>4/19/2026</a:t>
            </a:fld>
            <a:endParaRPr lang="en-US"/>
          </a:p>
        </p:txBody>
      </p:sp>
      <p:sp>
        <p:nvSpPr>
          <p:cNvPr id="5" name="Footer Placeholder 4">
            <a:extLst>
              <a:ext uri="{FF2B5EF4-FFF2-40B4-BE49-F238E27FC236}">
                <a16:creationId xmlns:a16="http://schemas.microsoft.com/office/drawing/2014/main" id="{D58144E9-E99C-910F-0B66-40EFE7C761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84F4E3F-4237-01EF-B0DD-1904FA9806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DEE39FE-8841-4DAE-92E6-EDD513700E32}" type="slidenum">
              <a:rPr lang="en-US" smtClean="0"/>
              <a:t>‹#›</a:t>
            </a:fld>
            <a:endParaRPr lang="en-US"/>
          </a:p>
        </p:txBody>
      </p:sp>
    </p:spTree>
    <p:extLst>
      <p:ext uri="{BB962C8B-B14F-4D97-AF65-F5344CB8AC3E}">
        <p14:creationId xmlns:p14="http://schemas.microsoft.com/office/powerpoint/2010/main" val="381715946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3.xml"/><Relationship Id="rId4" Type="http://schemas.openxmlformats.org/officeDocument/2006/relationships/image" Target="../media/image36.JPG"/></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12"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27.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42.png"/><Relationship Id="rId10" Type="http://schemas.openxmlformats.org/officeDocument/2006/relationships/image" Target="../media/image45.png"/><Relationship Id="rId4" Type="http://schemas.openxmlformats.org/officeDocument/2006/relationships/image" Target="../media/image41.png"/><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13" Type="http://schemas.openxmlformats.org/officeDocument/2006/relationships/image" Target="../media/image55.png"/><Relationship Id="rId18" Type="http://schemas.openxmlformats.org/officeDocument/2006/relationships/image" Target="../media/image60.png"/><Relationship Id="rId26" Type="http://schemas.openxmlformats.org/officeDocument/2006/relationships/image" Target="../media/image68.png"/><Relationship Id="rId39" Type="http://schemas.openxmlformats.org/officeDocument/2006/relationships/image" Target="../media/image81.png"/><Relationship Id="rId21" Type="http://schemas.openxmlformats.org/officeDocument/2006/relationships/image" Target="../media/image63.png"/><Relationship Id="rId34" Type="http://schemas.openxmlformats.org/officeDocument/2006/relationships/image" Target="../media/image76.png"/><Relationship Id="rId7" Type="http://schemas.openxmlformats.org/officeDocument/2006/relationships/image" Target="../media/image49.png"/><Relationship Id="rId2" Type="http://schemas.openxmlformats.org/officeDocument/2006/relationships/notesSlide" Target="../notesSlides/notesSlide4.xml"/><Relationship Id="rId16" Type="http://schemas.openxmlformats.org/officeDocument/2006/relationships/image" Target="../media/image58.png"/><Relationship Id="rId20" Type="http://schemas.openxmlformats.org/officeDocument/2006/relationships/image" Target="../media/image62.png"/><Relationship Id="rId29" Type="http://schemas.openxmlformats.org/officeDocument/2006/relationships/image" Target="../media/image71.png"/><Relationship Id="rId41" Type="http://schemas.openxmlformats.org/officeDocument/2006/relationships/image" Target="../media/image83.png"/><Relationship Id="rId1" Type="http://schemas.openxmlformats.org/officeDocument/2006/relationships/slideLayout" Target="../slideLayouts/slideLayout38.xml"/><Relationship Id="rId6" Type="http://schemas.openxmlformats.org/officeDocument/2006/relationships/image" Target="../media/image48.png"/><Relationship Id="rId11" Type="http://schemas.openxmlformats.org/officeDocument/2006/relationships/image" Target="../media/image53.jpeg"/><Relationship Id="rId24" Type="http://schemas.openxmlformats.org/officeDocument/2006/relationships/image" Target="../media/image66.png"/><Relationship Id="rId32" Type="http://schemas.openxmlformats.org/officeDocument/2006/relationships/image" Target="../media/image74.png"/><Relationship Id="rId37" Type="http://schemas.openxmlformats.org/officeDocument/2006/relationships/image" Target="../media/image79.png"/><Relationship Id="rId40" Type="http://schemas.openxmlformats.org/officeDocument/2006/relationships/image" Target="../media/image82.png"/><Relationship Id="rId5" Type="http://schemas.openxmlformats.org/officeDocument/2006/relationships/image" Target="../media/image47.png"/><Relationship Id="rId15" Type="http://schemas.openxmlformats.org/officeDocument/2006/relationships/image" Target="../media/image57.png"/><Relationship Id="rId23" Type="http://schemas.openxmlformats.org/officeDocument/2006/relationships/image" Target="../media/image65.png"/><Relationship Id="rId28" Type="http://schemas.openxmlformats.org/officeDocument/2006/relationships/image" Target="../media/image70.png"/><Relationship Id="rId36" Type="http://schemas.openxmlformats.org/officeDocument/2006/relationships/image" Target="../media/image78.png"/><Relationship Id="rId10" Type="http://schemas.openxmlformats.org/officeDocument/2006/relationships/image" Target="../media/image52.png"/><Relationship Id="rId19" Type="http://schemas.openxmlformats.org/officeDocument/2006/relationships/image" Target="../media/image61.png"/><Relationship Id="rId31" Type="http://schemas.openxmlformats.org/officeDocument/2006/relationships/image" Target="../media/image73.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 Id="rId22" Type="http://schemas.openxmlformats.org/officeDocument/2006/relationships/image" Target="../media/image64.png"/><Relationship Id="rId27" Type="http://schemas.openxmlformats.org/officeDocument/2006/relationships/image" Target="../media/image69.png"/><Relationship Id="rId30" Type="http://schemas.openxmlformats.org/officeDocument/2006/relationships/image" Target="../media/image72.png"/><Relationship Id="rId35" Type="http://schemas.openxmlformats.org/officeDocument/2006/relationships/image" Target="../media/image77.jpeg"/><Relationship Id="rId8" Type="http://schemas.openxmlformats.org/officeDocument/2006/relationships/image" Target="../media/image50.png"/><Relationship Id="rId3" Type="http://schemas.openxmlformats.org/officeDocument/2006/relationships/image" Target="../media/image3.png"/><Relationship Id="rId12" Type="http://schemas.openxmlformats.org/officeDocument/2006/relationships/image" Target="../media/image54.jpeg"/><Relationship Id="rId17" Type="http://schemas.openxmlformats.org/officeDocument/2006/relationships/image" Target="../media/image59.png"/><Relationship Id="rId25" Type="http://schemas.openxmlformats.org/officeDocument/2006/relationships/image" Target="../media/image67.png"/><Relationship Id="rId33" Type="http://schemas.openxmlformats.org/officeDocument/2006/relationships/image" Target="../media/image75.jpeg"/><Relationship Id="rId38" Type="http://schemas.openxmlformats.org/officeDocument/2006/relationships/image" Target="../media/image80.png"/></Relationships>
</file>

<file path=ppt/slides/_rels/slide1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4.png"/><Relationship Id="rId1" Type="http://schemas.openxmlformats.org/officeDocument/2006/relationships/slideLayout" Target="../slideLayouts/slideLayout14.xml"/><Relationship Id="rId5" Type="http://schemas.openxmlformats.org/officeDocument/2006/relationships/image" Target="../media/image6.png"/><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08.png"/><Relationship Id="rId7" Type="http://schemas.openxmlformats.org/officeDocument/2006/relationships/image" Target="../media/image68.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109.png"/><Relationship Id="rId9" Type="http://schemas.openxmlformats.org/officeDocument/2006/relationships/image" Target="../media/image70.png"/></Relationships>
</file>

<file path=ppt/slides/_rels/slide4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42.png"/><Relationship Id="rId9"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6.png"/><Relationship Id="rId1" Type="http://schemas.openxmlformats.org/officeDocument/2006/relationships/slideLayout" Target="../slideLayouts/slideLayout49.xml"/><Relationship Id="rId4" Type="http://schemas.openxmlformats.org/officeDocument/2006/relationships/chart" Target="../charts/chart1.xml"/></Relationships>
</file>

<file path=ppt/slides/_rels/slide4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42.png"/><Relationship Id="rId9" Type="http://schemas.openxmlformats.org/officeDocument/2006/relationships/image" Target="../media/image45.png"/></Relationships>
</file>

<file path=ppt/slides/_rels/slide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4.png"/><Relationship Id="rId2" Type="http://schemas.openxmlformats.org/officeDocument/2006/relationships/image" Target="../media/image107.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3.png"/><Relationship Id="rId4" Type="http://schemas.openxmlformats.org/officeDocument/2006/relationships/image" Target="../media/image10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09E28ABB-E4D9-A84D-C52E-3F11EE717675}"/>
              </a:ext>
            </a:extLst>
          </p:cNvPr>
          <p:cNvPicPr>
            <a:picLocks noChangeAspect="1"/>
          </p:cNvPicPr>
          <p:nvPr/>
        </p:nvPicPr>
        <p:blipFill>
          <a:blip r:embed="rId2">
            <a:alphaModFix/>
          </a:blip>
          <a:srcRect r="-1" b="14381"/>
          <a:stretch>
            <a:fillRect/>
          </a:stretch>
        </p:blipFill>
        <p:spPr>
          <a:xfrm>
            <a:off x="4547937" y="-5"/>
            <a:ext cx="7644062" cy="3681406"/>
          </a:xfrm>
          <a:prstGeom prst="rect">
            <a:avLst/>
          </a:prstGeom>
        </p:spPr>
      </p:pic>
      <p:pic>
        <p:nvPicPr>
          <p:cNvPr id="6" name="Picture 5">
            <a:extLst>
              <a:ext uri="{FF2B5EF4-FFF2-40B4-BE49-F238E27FC236}">
                <a16:creationId xmlns:a16="http://schemas.microsoft.com/office/drawing/2014/main" id="{C71A112F-E92B-4713-3DB7-5D99D66B27B1}"/>
              </a:ext>
            </a:extLst>
          </p:cNvPr>
          <p:cNvPicPr>
            <a:picLocks noChangeAspect="1"/>
          </p:cNvPicPr>
          <p:nvPr/>
        </p:nvPicPr>
        <p:blipFill>
          <a:blip r:embed="rId3"/>
          <a:srcRect r="9760" b="-1"/>
          <a:stretch>
            <a:fillRect/>
          </a:stretch>
        </p:blipFill>
        <p:spPr>
          <a:xfrm>
            <a:off x="4547938" y="3681409"/>
            <a:ext cx="7644062" cy="3176595"/>
          </a:xfrm>
          <a:prstGeom prst="rect">
            <a:avLst/>
          </a:prstGeom>
        </p:spPr>
      </p:pic>
      <p:sp>
        <p:nvSpPr>
          <p:cNvPr id="14" name="Rectangle 13">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2689D765-3650-DD28-29D5-6BD2252EF915}"/>
              </a:ext>
            </a:extLst>
          </p:cNvPr>
          <p:cNvSpPr>
            <a:spLocks noGrp="1"/>
          </p:cNvSpPr>
          <p:nvPr>
            <p:ph type="ctrTitle"/>
          </p:nvPr>
        </p:nvSpPr>
        <p:spPr>
          <a:xfrm>
            <a:off x="838200" y="1115219"/>
            <a:ext cx="5395912" cy="2387600"/>
          </a:xfrm>
        </p:spPr>
        <p:txBody>
          <a:bodyPr>
            <a:normAutofit/>
          </a:bodyPr>
          <a:lstStyle/>
          <a:p>
            <a:pPr algn="l"/>
            <a:r>
              <a:rPr lang="en-US" sz="5000" dirty="0">
                <a:latin typeface="Aptos Black" panose="020B0004020202020204" pitchFamily="34" charset="0"/>
              </a:rPr>
              <a:t>Air Force Doctrine 2035</a:t>
            </a:r>
          </a:p>
        </p:txBody>
      </p:sp>
      <p:sp>
        <p:nvSpPr>
          <p:cNvPr id="3" name="Subtitle 2">
            <a:extLst>
              <a:ext uri="{FF2B5EF4-FFF2-40B4-BE49-F238E27FC236}">
                <a16:creationId xmlns:a16="http://schemas.microsoft.com/office/drawing/2014/main" id="{2C1F5548-B955-291F-8A2C-832DBFFF5362}"/>
              </a:ext>
            </a:extLst>
          </p:cNvPr>
          <p:cNvSpPr>
            <a:spLocks noGrp="1"/>
          </p:cNvSpPr>
          <p:nvPr>
            <p:ph type="subTitle" idx="1"/>
          </p:nvPr>
        </p:nvSpPr>
        <p:spPr>
          <a:xfrm>
            <a:off x="838201" y="3968739"/>
            <a:ext cx="6990184" cy="1655762"/>
          </a:xfrm>
        </p:spPr>
        <p:txBody>
          <a:bodyPr>
            <a:normAutofit/>
          </a:bodyPr>
          <a:lstStyle/>
          <a:p>
            <a:pPr lvl="0" algn="l">
              <a:spcAft>
                <a:spcPts val="1200"/>
              </a:spcAft>
              <a:defRPr/>
            </a:pPr>
            <a:r>
              <a:rPr lang="en-US" sz="1900" b="1" kern="0" spc="-25" dirty="0">
                <a:solidFill>
                  <a:schemeClr val="bg1"/>
                </a:solidFill>
                <a:latin typeface="Aptos Light" panose="020B0004020202020204" pitchFamily="34" charset="0"/>
                <a:cs typeface="Arial"/>
              </a:rPr>
              <a:t>“</a:t>
            </a:r>
            <a:r>
              <a:rPr lang="en-US" sz="1900" b="1" i="1" kern="0" spc="-25" dirty="0">
                <a:solidFill>
                  <a:schemeClr val="bg1"/>
                </a:solidFill>
                <a:latin typeface="Aptos Light" panose="020B0004020202020204" pitchFamily="34" charset="0"/>
                <a:cs typeface="Arial"/>
              </a:rPr>
              <a:t>Victory smiles upon those who anticipate the changes in the character of war, not upon those who wait to adapt themselves after the changes occur.</a:t>
            </a:r>
          </a:p>
          <a:p>
            <a:pPr lvl="0" algn="l">
              <a:spcAft>
                <a:spcPts val="1200"/>
              </a:spcAft>
              <a:defRPr/>
            </a:pPr>
            <a:r>
              <a:rPr lang="en-US" sz="1900" i="1" kern="0" spc="-25" dirty="0">
                <a:solidFill>
                  <a:schemeClr val="bg1"/>
                </a:solidFill>
                <a:latin typeface="Aptos Light" panose="020B0004020202020204" pitchFamily="34" charset="0"/>
                <a:cs typeface="Arial"/>
              </a:rPr>
              <a:t>- Giulio </a:t>
            </a:r>
            <a:r>
              <a:rPr lang="en-US" sz="1900" i="1" kern="0" spc="-25" dirty="0" err="1">
                <a:solidFill>
                  <a:schemeClr val="bg1"/>
                </a:solidFill>
                <a:latin typeface="Aptos Light" panose="020B0004020202020204" pitchFamily="34" charset="0"/>
                <a:cs typeface="Arial"/>
              </a:rPr>
              <a:t>Douhet</a:t>
            </a:r>
            <a:endParaRPr lang="en-US" sz="1900" i="1" kern="0" spc="-25" dirty="0">
              <a:solidFill>
                <a:schemeClr val="bg1"/>
              </a:solidFill>
              <a:latin typeface="Aptos Light" panose="020B0004020202020204" pitchFamily="34" charset="0"/>
              <a:cs typeface="Arial"/>
            </a:endParaRPr>
          </a:p>
          <a:p>
            <a:pPr algn="l"/>
            <a:endParaRPr lang="en-US" sz="1900" dirty="0">
              <a:solidFill>
                <a:schemeClr val="bg1"/>
              </a:solidFill>
            </a:endParaRPr>
          </a:p>
        </p:txBody>
      </p:sp>
      <p:cxnSp>
        <p:nvCxnSpPr>
          <p:cNvPr id="16" name="Straight Connector 15">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A2CDD18-732C-8269-7C05-318611FB94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3849" y="2647224"/>
            <a:ext cx="2086059" cy="2086059"/>
          </a:xfrm>
          <a:prstGeom prst="rect">
            <a:avLst/>
          </a:prstGeom>
        </p:spPr>
      </p:pic>
    </p:spTree>
    <p:extLst>
      <p:ext uri="{BB962C8B-B14F-4D97-AF65-F5344CB8AC3E}">
        <p14:creationId xmlns:p14="http://schemas.microsoft.com/office/powerpoint/2010/main" val="628792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object 11"/>
          <p:cNvGrpSpPr/>
          <p:nvPr/>
        </p:nvGrpSpPr>
        <p:grpSpPr>
          <a:xfrm>
            <a:off x="8195417" y="1583607"/>
            <a:ext cx="2925165" cy="2563518"/>
            <a:chOff x="8074742" y="1662271"/>
            <a:chExt cx="3263900" cy="2976880"/>
          </a:xfrm>
          <a:solidFill>
            <a:schemeClr val="accent6">
              <a:lumMod val="50000"/>
            </a:schemeClr>
          </a:solidFill>
        </p:grpSpPr>
        <p:sp>
          <p:nvSpPr>
            <p:cNvPr id="12" name="object 12"/>
            <p:cNvSpPr/>
            <p:nvPr/>
          </p:nvSpPr>
          <p:spPr>
            <a:xfrm>
              <a:off x="8131629" y="1668622"/>
              <a:ext cx="3200400" cy="731520"/>
            </a:xfrm>
            <a:custGeom>
              <a:avLst/>
              <a:gdLst/>
              <a:ahLst/>
              <a:cxnLst/>
              <a:rect l="l" t="t" r="r" b="b"/>
              <a:pathLst>
                <a:path w="3200400" h="731519">
                  <a:moveTo>
                    <a:pt x="2834640" y="0"/>
                  </a:moveTo>
                  <a:lnTo>
                    <a:pt x="0" y="0"/>
                  </a:lnTo>
                  <a:lnTo>
                    <a:pt x="365760" y="365760"/>
                  </a:lnTo>
                  <a:lnTo>
                    <a:pt x="0" y="731520"/>
                  </a:lnTo>
                  <a:lnTo>
                    <a:pt x="2834640" y="731520"/>
                  </a:lnTo>
                  <a:lnTo>
                    <a:pt x="3200400" y="365760"/>
                  </a:lnTo>
                  <a:lnTo>
                    <a:pt x="2834640" y="0"/>
                  </a:lnTo>
                  <a:close/>
                </a:path>
              </a:pathLst>
            </a:custGeom>
            <a:grpFill/>
          </p:spPr>
          <p:txBody>
            <a:bodyPr wrap="square" lIns="0" tIns="0" rIns="0" bIns="0" rtlCol="0"/>
            <a:lstStyle/>
            <a:p>
              <a:endParaRPr>
                <a:solidFill>
                  <a:schemeClr val="bg1"/>
                </a:solidFill>
              </a:endParaRPr>
            </a:p>
          </p:txBody>
        </p:sp>
        <p:sp>
          <p:nvSpPr>
            <p:cNvPr id="13" name="object 13"/>
            <p:cNvSpPr/>
            <p:nvPr/>
          </p:nvSpPr>
          <p:spPr>
            <a:xfrm>
              <a:off x="8131629" y="1668621"/>
              <a:ext cx="3200400" cy="731520"/>
            </a:xfrm>
            <a:custGeom>
              <a:avLst/>
              <a:gdLst/>
              <a:ahLst/>
              <a:cxnLst/>
              <a:rect l="l" t="t" r="r" b="b"/>
              <a:pathLst>
                <a:path w="3200400" h="731519">
                  <a:moveTo>
                    <a:pt x="0" y="0"/>
                  </a:moveTo>
                  <a:lnTo>
                    <a:pt x="2834640" y="0"/>
                  </a:lnTo>
                  <a:lnTo>
                    <a:pt x="3200400" y="365760"/>
                  </a:lnTo>
                  <a:lnTo>
                    <a:pt x="2834640" y="731520"/>
                  </a:lnTo>
                  <a:lnTo>
                    <a:pt x="0" y="731520"/>
                  </a:lnTo>
                  <a:lnTo>
                    <a:pt x="365760" y="365760"/>
                  </a:lnTo>
                  <a:lnTo>
                    <a:pt x="0" y="0"/>
                  </a:lnTo>
                  <a:close/>
                </a:path>
              </a:pathLst>
            </a:custGeom>
            <a:grpFill/>
            <a:ln w="12700">
              <a:solidFill>
                <a:srgbClr val="1F395F"/>
              </a:solidFill>
            </a:ln>
          </p:spPr>
          <p:txBody>
            <a:bodyPr wrap="square" lIns="0" tIns="0" rIns="0" bIns="0" rtlCol="0"/>
            <a:lstStyle/>
            <a:p>
              <a:endParaRPr>
                <a:solidFill>
                  <a:schemeClr val="bg1"/>
                </a:solidFill>
              </a:endParaRPr>
            </a:p>
          </p:txBody>
        </p:sp>
        <p:sp>
          <p:nvSpPr>
            <p:cNvPr id="14" name="object 14"/>
            <p:cNvSpPr/>
            <p:nvPr/>
          </p:nvSpPr>
          <p:spPr>
            <a:xfrm>
              <a:off x="8081092" y="2778442"/>
              <a:ext cx="3200400" cy="731520"/>
            </a:xfrm>
            <a:custGeom>
              <a:avLst/>
              <a:gdLst/>
              <a:ahLst/>
              <a:cxnLst/>
              <a:rect l="l" t="t" r="r" b="b"/>
              <a:pathLst>
                <a:path w="3200400" h="731520">
                  <a:moveTo>
                    <a:pt x="2834640" y="0"/>
                  </a:moveTo>
                  <a:lnTo>
                    <a:pt x="0" y="0"/>
                  </a:lnTo>
                  <a:lnTo>
                    <a:pt x="365760" y="365760"/>
                  </a:lnTo>
                  <a:lnTo>
                    <a:pt x="0" y="731520"/>
                  </a:lnTo>
                  <a:lnTo>
                    <a:pt x="2834640" y="731520"/>
                  </a:lnTo>
                  <a:lnTo>
                    <a:pt x="3200400" y="365760"/>
                  </a:lnTo>
                  <a:lnTo>
                    <a:pt x="2834640" y="0"/>
                  </a:lnTo>
                  <a:close/>
                </a:path>
              </a:pathLst>
            </a:custGeom>
            <a:grpFill/>
          </p:spPr>
          <p:txBody>
            <a:bodyPr wrap="square" lIns="0" tIns="0" rIns="0" bIns="0" rtlCol="0"/>
            <a:lstStyle/>
            <a:p>
              <a:endParaRPr>
                <a:solidFill>
                  <a:schemeClr val="bg1"/>
                </a:solidFill>
              </a:endParaRPr>
            </a:p>
          </p:txBody>
        </p:sp>
        <p:sp>
          <p:nvSpPr>
            <p:cNvPr id="15" name="object 15"/>
            <p:cNvSpPr/>
            <p:nvPr/>
          </p:nvSpPr>
          <p:spPr>
            <a:xfrm>
              <a:off x="8081092" y="2778442"/>
              <a:ext cx="3200400" cy="731520"/>
            </a:xfrm>
            <a:custGeom>
              <a:avLst/>
              <a:gdLst/>
              <a:ahLst/>
              <a:cxnLst/>
              <a:rect l="l" t="t" r="r" b="b"/>
              <a:pathLst>
                <a:path w="3200400" h="731520">
                  <a:moveTo>
                    <a:pt x="0" y="0"/>
                  </a:moveTo>
                  <a:lnTo>
                    <a:pt x="2834640" y="0"/>
                  </a:lnTo>
                  <a:lnTo>
                    <a:pt x="3200400" y="365760"/>
                  </a:lnTo>
                  <a:lnTo>
                    <a:pt x="2834640" y="731520"/>
                  </a:lnTo>
                  <a:lnTo>
                    <a:pt x="0" y="731520"/>
                  </a:lnTo>
                  <a:lnTo>
                    <a:pt x="365760" y="365760"/>
                  </a:lnTo>
                  <a:lnTo>
                    <a:pt x="0" y="0"/>
                  </a:lnTo>
                  <a:close/>
                </a:path>
              </a:pathLst>
            </a:custGeom>
            <a:grpFill/>
            <a:ln w="12700">
              <a:solidFill>
                <a:srgbClr val="1F395F"/>
              </a:solidFill>
            </a:ln>
          </p:spPr>
          <p:txBody>
            <a:bodyPr wrap="square" lIns="0" tIns="0" rIns="0" bIns="0" rtlCol="0"/>
            <a:lstStyle/>
            <a:p>
              <a:endParaRPr>
                <a:solidFill>
                  <a:schemeClr val="bg1"/>
                </a:solidFill>
              </a:endParaRPr>
            </a:p>
          </p:txBody>
        </p:sp>
        <p:sp>
          <p:nvSpPr>
            <p:cNvPr id="16" name="object 16"/>
            <p:cNvSpPr/>
            <p:nvPr/>
          </p:nvSpPr>
          <p:spPr>
            <a:xfrm>
              <a:off x="8081092" y="3900806"/>
              <a:ext cx="3200400" cy="731520"/>
            </a:xfrm>
            <a:custGeom>
              <a:avLst/>
              <a:gdLst/>
              <a:ahLst/>
              <a:cxnLst/>
              <a:rect l="l" t="t" r="r" b="b"/>
              <a:pathLst>
                <a:path w="3200400" h="731520">
                  <a:moveTo>
                    <a:pt x="2834640" y="0"/>
                  </a:moveTo>
                  <a:lnTo>
                    <a:pt x="0" y="0"/>
                  </a:lnTo>
                  <a:lnTo>
                    <a:pt x="365760" y="365760"/>
                  </a:lnTo>
                  <a:lnTo>
                    <a:pt x="0" y="731520"/>
                  </a:lnTo>
                  <a:lnTo>
                    <a:pt x="2834640" y="731520"/>
                  </a:lnTo>
                  <a:lnTo>
                    <a:pt x="3200400" y="365760"/>
                  </a:lnTo>
                  <a:lnTo>
                    <a:pt x="2834640" y="0"/>
                  </a:lnTo>
                  <a:close/>
                </a:path>
              </a:pathLst>
            </a:custGeom>
            <a:grpFill/>
          </p:spPr>
          <p:txBody>
            <a:bodyPr wrap="square" lIns="0" tIns="0" rIns="0" bIns="0" rtlCol="0"/>
            <a:lstStyle/>
            <a:p>
              <a:endParaRPr>
                <a:solidFill>
                  <a:schemeClr val="bg1"/>
                </a:solidFill>
              </a:endParaRPr>
            </a:p>
          </p:txBody>
        </p:sp>
        <p:sp>
          <p:nvSpPr>
            <p:cNvPr id="17" name="object 17"/>
            <p:cNvSpPr/>
            <p:nvPr/>
          </p:nvSpPr>
          <p:spPr>
            <a:xfrm>
              <a:off x="8081092" y="3900806"/>
              <a:ext cx="3200400" cy="731520"/>
            </a:xfrm>
            <a:custGeom>
              <a:avLst/>
              <a:gdLst/>
              <a:ahLst/>
              <a:cxnLst/>
              <a:rect l="l" t="t" r="r" b="b"/>
              <a:pathLst>
                <a:path w="3200400" h="731520">
                  <a:moveTo>
                    <a:pt x="0" y="0"/>
                  </a:moveTo>
                  <a:lnTo>
                    <a:pt x="2834640" y="0"/>
                  </a:lnTo>
                  <a:lnTo>
                    <a:pt x="3200400" y="365760"/>
                  </a:lnTo>
                  <a:lnTo>
                    <a:pt x="2834640" y="731520"/>
                  </a:lnTo>
                  <a:lnTo>
                    <a:pt x="0" y="731520"/>
                  </a:lnTo>
                  <a:lnTo>
                    <a:pt x="365760" y="365760"/>
                  </a:lnTo>
                  <a:lnTo>
                    <a:pt x="0" y="0"/>
                  </a:lnTo>
                  <a:close/>
                </a:path>
              </a:pathLst>
            </a:custGeom>
            <a:grpFill/>
            <a:ln w="12700">
              <a:solidFill>
                <a:srgbClr val="1F395F"/>
              </a:solidFill>
            </a:ln>
          </p:spPr>
          <p:txBody>
            <a:bodyPr wrap="square" lIns="0" tIns="0" rIns="0" bIns="0" rtlCol="0"/>
            <a:lstStyle/>
            <a:p>
              <a:endParaRPr>
                <a:solidFill>
                  <a:schemeClr val="bg1"/>
                </a:solidFill>
              </a:endParaRPr>
            </a:p>
          </p:txBody>
        </p:sp>
      </p:grpSp>
      <p:sp>
        <p:nvSpPr>
          <p:cNvPr id="18" name="object 18"/>
          <p:cNvSpPr txBox="1"/>
          <p:nvPr/>
        </p:nvSpPr>
        <p:spPr>
          <a:xfrm>
            <a:off x="8246400" y="1750193"/>
            <a:ext cx="3009323" cy="289823"/>
          </a:xfrm>
          <a:prstGeom prst="rect">
            <a:avLst/>
          </a:prstGeom>
        </p:spPr>
        <p:txBody>
          <a:bodyPr vert="horz" wrap="square" lIns="0" tIns="12700" rIns="0" bIns="0" rtlCol="0">
            <a:spAutoFit/>
          </a:bodyPr>
          <a:lstStyle/>
          <a:p>
            <a:pPr marL="12700" marR="5080" indent="480059">
              <a:lnSpc>
                <a:spcPct val="100000"/>
              </a:lnSpc>
              <a:spcBef>
                <a:spcPts val="100"/>
              </a:spcBef>
            </a:pPr>
            <a:r>
              <a:rPr sz="1800" b="1" spc="-20" dirty="0">
                <a:solidFill>
                  <a:schemeClr val="bg1"/>
                </a:solidFill>
                <a:latin typeface="Aptos Black" panose="020B0004020202020204" pitchFamily="34" charset="0"/>
                <a:cs typeface="Times New Roman"/>
              </a:rPr>
              <a:t>Find </a:t>
            </a:r>
            <a:r>
              <a:rPr sz="1800" b="1" dirty="0">
                <a:solidFill>
                  <a:schemeClr val="bg1"/>
                </a:solidFill>
                <a:latin typeface="Aptos Black" panose="020B0004020202020204" pitchFamily="34" charset="0"/>
                <a:cs typeface="Times New Roman"/>
              </a:rPr>
              <a:t>critical</a:t>
            </a:r>
            <a:r>
              <a:rPr sz="1800" b="1" spc="-50" dirty="0">
                <a:solidFill>
                  <a:schemeClr val="bg1"/>
                </a:solidFill>
                <a:latin typeface="Aptos Black" panose="020B0004020202020204" pitchFamily="34" charset="0"/>
                <a:cs typeface="Times New Roman"/>
              </a:rPr>
              <a:t> </a:t>
            </a:r>
            <a:r>
              <a:rPr sz="1800" b="1" spc="-10" dirty="0">
                <a:solidFill>
                  <a:schemeClr val="bg1"/>
                </a:solidFill>
                <a:latin typeface="Aptos Black" panose="020B0004020202020204" pitchFamily="34" charset="0"/>
                <a:cs typeface="Times New Roman"/>
              </a:rPr>
              <a:t>targets</a:t>
            </a:r>
            <a:endParaRPr sz="1800" dirty="0">
              <a:solidFill>
                <a:schemeClr val="bg1"/>
              </a:solidFill>
              <a:latin typeface="Aptos Black" panose="020B0004020202020204" pitchFamily="34" charset="0"/>
              <a:cs typeface="Times New Roman"/>
            </a:endParaRPr>
          </a:p>
        </p:txBody>
      </p:sp>
      <p:sp>
        <p:nvSpPr>
          <p:cNvPr id="19" name="object 19"/>
          <p:cNvSpPr txBox="1"/>
          <p:nvPr/>
        </p:nvSpPr>
        <p:spPr>
          <a:xfrm>
            <a:off x="8723255" y="2694470"/>
            <a:ext cx="1823959" cy="289823"/>
          </a:xfrm>
          <a:prstGeom prst="rect">
            <a:avLst/>
          </a:prstGeom>
        </p:spPr>
        <p:txBody>
          <a:bodyPr vert="horz" wrap="square" lIns="0" tIns="12700" rIns="0" bIns="0" rtlCol="0">
            <a:spAutoFit/>
          </a:bodyPr>
          <a:lstStyle/>
          <a:p>
            <a:pPr marL="33655" marR="5080" indent="-21590">
              <a:lnSpc>
                <a:spcPct val="100000"/>
              </a:lnSpc>
              <a:spcBef>
                <a:spcPts val="100"/>
              </a:spcBef>
            </a:pPr>
            <a:r>
              <a:rPr sz="1800" b="1" dirty="0">
                <a:solidFill>
                  <a:schemeClr val="bg1"/>
                </a:solidFill>
                <a:latin typeface="Aptos Black" panose="020B0004020202020204" pitchFamily="34" charset="0"/>
                <a:cs typeface="Times New Roman"/>
              </a:rPr>
              <a:t>Strike</a:t>
            </a:r>
            <a:r>
              <a:rPr sz="1800" b="1" spc="-30" dirty="0">
                <a:solidFill>
                  <a:schemeClr val="bg1"/>
                </a:solidFill>
                <a:latin typeface="Aptos Black" panose="020B0004020202020204" pitchFamily="34" charset="0"/>
                <a:cs typeface="Times New Roman"/>
              </a:rPr>
              <a:t> </a:t>
            </a:r>
            <a:r>
              <a:rPr sz="1800" b="1" spc="-25" dirty="0">
                <a:solidFill>
                  <a:schemeClr val="bg1"/>
                </a:solidFill>
                <a:latin typeface="Aptos Black" panose="020B0004020202020204" pitchFamily="34" charset="0"/>
                <a:cs typeface="Times New Roman"/>
              </a:rPr>
              <a:t>in </a:t>
            </a:r>
            <a:r>
              <a:rPr sz="1800" b="1" spc="-10" dirty="0">
                <a:solidFill>
                  <a:schemeClr val="bg1"/>
                </a:solidFill>
                <a:latin typeface="Aptos Black" panose="020B0004020202020204" pitchFamily="34" charset="0"/>
                <a:cs typeface="Times New Roman"/>
              </a:rPr>
              <a:t>daylight</a:t>
            </a:r>
            <a:endParaRPr sz="1800" dirty="0">
              <a:solidFill>
                <a:schemeClr val="bg1"/>
              </a:solidFill>
              <a:latin typeface="Aptos Black" panose="020B0004020202020204" pitchFamily="34" charset="0"/>
              <a:cs typeface="Times New Roman"/>
            </a:endParaRPr>
          </a:p>
        </p:txBody>
      </p:sp>
      <p:sp>
        <p:nvSpPr>
          <p:cNvPr id="20" name="object 20"/>
          <p:cNvSpPr txBox="1"/>
          <p:nvPr/>
        </p:nvSpPr>
        <p:spPr>
          <a:xfrm>
            <a:off x="8413102" y="3511305"/>
            <a:ext cx="2444266" cy="566822"/>
          </a:xfrm>
          <a:prstGeom prst="rect">
            <a:avLst/>
          </a:prstGeom>
        </p:spPr>
        <p:txBody>
          <a:bodyPr vert="horz" wrap="square" lIns="0" tIns="12700" rIns="0" bIns="0" rtlCol="0">
            <a:spAutoFit/>
          </a:bodyPr>
          <a:lstStyle/>
          <a:p>
            <a:pPr marL="12700" marR="5080" indent="120014" algn="ctr">
              <a:lnSpc>
                <a:spcPct val="100000"/>
              </a:lnSpc>
              <a:spcBef>
                <a:spcPts val="100"/>
              </a:spcBef>
            </a:pPr>
            <a:r>
              <a:rPr sz="1800" b="1" dirty="0">
                <a:solidFill>
                  <a:schemeClr val="bg1"/>
                </a:solidFill>
                <a:latin typeface="Aptos Black" panose="020B0004020202020204" pitchFamily="34" charset="0"/>
                <a:cs typeface="Times New Roman"/>
              </a:rPr>
              <a:t>Disrupt</a:t>
            </a:r>
            <a:r>
              <a:rPr sz="1800" b="1" spc="-45" dirty="0">
                <a:solidFill>
                  <a:schemeClr val="bg1"/>
                </a:solidFill>
                <a:latin typeface="Aptos Black" panose="020B0004020202020204" pitchFamily="34" charset="0"/>
                <a:cs typeface="Times New Roman"/>
              </a:rPr>
              <a:t> </a:t>
            </a:r>
            <a:r>
              <a:rPr sz="1800" b="1" spc="-25" dirty="0">
                <a:solidFill>
                  <a:schemeClr val="bg1"/>
                </a:solidFill>
                <a:latin typeface="Aptos Black" panose="020B0004020202020204" pitchFamily="34" charset="0"/>
                <a:cs typeface="Times New Roman"/>
              </a:rPr>
              <a:t>the </a:t>
            </a:r>
            <a:r>
              <a:rPr sz="1800" b="1" dirty="0">
                <a:solidFill>
                  <a:schemeClr val="bg1"/>
                </a:solidFill>
                <a:latin typeface="Aptos Black" panose="020B0004020202020204" pitchFamily="34" charset="0"/>
                <a:cs typeface="Times New Roman"/>
              </a:rPr>
              <a:t>enemy</a:t>
            </a:r>
            <a:r>
              <a:rPr sz="1800" b="1" spc="-30" dirty="0">
                <a:solidFill>
                  <a:schemeClr val="bg1"/>
                </a:solidFill>
                <a:latin typeface="Aptos Black" panose="020B0004020202020204" pitchFamily="34" charset="0"/>
                <a:cs typeface="Times New Roman"/>
              </a:rPr>
              <a:t> </a:t>
            </a:r>
            <a:r>
              <a:rPr sz="1800" b="1" spc="-10" dirty="0">
                <a:solidFill>
                  <a:schemeClr val="bg1"/>
                </a:solidFill>
                <a:latin typeface="Aptos Black" panose="020B0004020202020204" pitchFamily="34" charset="0"/>
                <a:cs typeface="Times New Roman"/>
              </a:rPr>
              <a:t>system</a:t>
            </a:r>
            <a:endParaRPr sz="1800" dirty="0">
              <a:solidFill>
                <a:schemeClr val="bg1"/>
              </a:solidFill>
              <a:latin typeface="Aptos Black" panose="020B0004020202020204" pitchFamily="34" charset="0"/>
              <a:cs typeface="Times New Roman"/>
            </a:endParaRPr>
          </a:p>
        </p:txBody>
      </p:sp>
      <p:sp>
        <p:nvSpPr>
          <p:cNvPr id="22" name="object 8">
            <a:extLst>
              <a:ext uri="{FF2B5EF4-FFF2-40B4-BE49-F238E27FC236}">
                <a16:creationId xmlns:a16="http://schemas.microsoft.com/office/drawing/2014/main" id="{710B45A0-23BC-FADC-AD24-7B588A1A4F1D}"/>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rgbClr val="FFFFFF"/>
            </a:solidFill>
          </a:ln>
        </p:spPr>
        <p:txBody>
          <a:bodyPr wrap="square" lIns="0" tIns="0" rIns="0" bIns="0" rtlCol="0"/>
          <a:lstStyle/>
          <a:p>
            <a:endParaRPr/>
          </a:p>
        </p:txBody>
      </p:sp>
      <p:sp>
        <p:nvSpPr>
          <p:cNvPr id="23" name="object 6" descr="$PPTXTitle">
            <a:extLst>
              <a:ext uri="{FF2B5EF4-FFF2-40B4-BE49-F238E27FC236}">
                <a16:creationId xmlns:a16="http://schemas.microsoft.com/office/drawing/2014/main" id="{73F9A60B-D790-9CF4-8554-49303B98B575}"/>
              </a:ext>
            </a:extLst>
          </p:cNvPr>
          <p:cNvSpPr txBox="1">
            <a:spLocks/>
          </p:cNvSpPr>
          <p:nvPr/>
        </p:nvSpPr>
        <p:spPr>
          <a:xfrm>
            <a:off x="2009853" y="307565"/>
            <a:ext cx="8922631" cy="781624"/>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marL="12700">
              <a:lnSpc>
                <a:spcPct val="100000"/>
              </a:lnSpc>
              <a:spcBef>
                <a:spcPts val="95"/>
              </a:spcBef>
            </a:pPr>
            <a:r>
              <a:rPr lang="en-US" sz="5000" spc="-10" dirty="0">
                <a:latin typeface="Aptos Black" panose="020B0004020202020204" pitchFamily="34" charset="0"/>
              </a:rPr>
              <a:t>The “Bomber” Idea</a:t>
            </a:r>
          </a:p>
        </p:txBody>
      </p:sp>
      <p:sp>
        <p:nvSpPr>
          <p:cNvPr id="26" name="object 10">
            <a:extLst>
              <a:ext uri="{FF2B5EF4-FFF2-40B4-BE49-F238E27FC236}">
                <a16:creationId xmlns:a16="http://schemas.microsoft.com/office/drawing/2014/main" id="{61809330-C54A-FC8F-D5BD-78B6061DECAA}"/>
              </a:ext>
            </a:extLst>
          </p:cNvPr>
          <p:cNvSpPr txBox="1"/>
          <p:nvPr/>
        </p:nvSpPr>
        <p:spPr>
          <a:xfrm>
            <a:off x="1174750" y="1583607"/>
            <a:ext cx="6473113" cy="4104329"/>
          </a:xfrm>
          <a:prstGeom prst="rect">
            <a:avLst/>
          </a:prstGeom>
        </p:spPr>
        <p:txBody>
          <a:bodyPr vert="horz" wrap="square" lIns="0" tIns="13335" rIns="0" bIns="0" rtlCol="0">
            <a:spAutoFit/>
          </a:bodyPr>
          <a:lstStyle/>
          <a:p>
            <a:pPr marL="190500" marR="5080" indent="-178435">
              <a:lnSpc>
                <a:spcPct val="100000"/>
              </a:lnSpc>
              <a:spcBef>
                <a:spcPts val="105"/>
              </a:spcBef>
              <a:buChar char="•"/>
              <a:tabLst>
                <a:tab pos="190500" algn="l"/>
              </a:tabLst>
            </a:pPr>
            <a:r>
              <a:rPr lang="en-US" sz="2000" spc="-20" dirty="0">
                <a:solidFill>
                  <a:srgbClr val="FFFFFF"/>
                </a:solidFill>
                <a:cs typeface="Times New Roman"/>
              </a:rPr>
              <a:t>A</a:t>
            </a:r>
            <a:r>
              <a:rPr lang="en-US" sz="2000" spc="-125" dirty="0">
                <a:solidFill>
                  <a:srgbClr val="FFFFFF"/>
                </a:solidFill>
                <a:cs typeface="Times New Roman"/>
              </a:rPr>
              <a:t> </a:t>
            </a:r>
            <a:r>
              <a:rPr lang="en-US" sz="2000" dirty="0">
                <a:solidFill>
                  <a:srgbClr val="FFFFFF"/>
                </a:solidFill>
                <a:cs typeface="Times New Roman"/>
              </a:rPr>
              <a:t>group</a:t>
            </a:r>
            <a:r>
              <a:rPr lang="en-US" sz="2000" spc="-40" dirty="0">
                <a:solidFill>
                  <a:srgbClr val="FFFFFF"/>
                </a:solidFill>
                <a:cs typeface="Times New Roman"/>
              </a:rPr>
              <a:t> </a:t>
            </a:r>
            <a:r>
              <a:rPr lang="en-US" sz="2000" dirty="0">
                <a:solidFill>
                  <a:srgbClr val="FFFFFF"/>
                </a:solidFill>
                <a:cs typeface="Times New Roman"/>
              </a:rPr>
              <a:t>of</a:t>
            </a:r>
            <a:r>
              <a:rPr lang="en-US" sz="2000" spc="-5" dirty="0">
                <a:solidFill>
                  <a:srgbClr val="FFFFFF"/>
                </a:solidFill>
                <a:cs typeface="Times New Roman"/>
              </a:rPr>
              <a:t> </a:t>
            </a:r>
            <a:r>
              <a:rPr lang="en-US" sz="2000" dirty="0">
                <a:solidFill>
                  <a:srgbClr val="FFFFFF"/>
                </a:solidFill>
                <a:cs typeface="Times New Roman"/>
              </a:rPr>
              <a:t>instructors</a:t>
            </a:r>
            <a:r>
              <a:rPr lang="en-US" sz="2000" spc="-45" dirty="0">
                <a:solidFill>
                  <a:srgbClr val="FFFFFF"/>
                </a:solidFill>
                <a:cs typeface="Times New Roman"/>
              </a:rPr>
              <a:t> </a:t>
            </a:r>
            <a:r>
              <a:rPr lang="en-US" sz="2000" dirty="0">
                <a:solidFill>
                  <a:srgbClr val="FFFFFF"/>
                </a:solidFill>
                <a:cs typeface="Times New Roman"/>
              </a:rPr>
              <a:t>argued</a:t>
            </a:r>
            <a:r>
              <a:rPr lang="en-US" sz="2000" spc="-30" dirty="0">
                <a:solidFill>
                  <a:srgbClr val="FFFFFF"/>
                </a:solidFill>
                <a:cs typeface="Times New Roman"/>
              </a:rPr>
              <a:t> </a:t>
            </a:r>
            <a:r>
              <a:rPr lang="en-US" sz="2000" dirty="0">
                <a:solidFill>
                  <a:srgbClr val="FFFFFF"/>
                </a:solidFill>
                <a:cs typeface="Times New Roman"/>
              </a:rPr>
              <a:t>that</a:t>
            </a:r>
            <a:r>
              <a:rPr lang="en-US" sz="2000" spc="-15" dirty="0">
                <a:solidFill>
                  <a:srgbClr val="FFFFFF"/>
                </a:solidFill>
                <a:cs typeface="Times New Roman"/>
              </a:rPr>
              <a:t> </a:t>
            </a:r>
            <a:r>
              <a:rPr lang="en-US" sz="2000" spc="-10" dirty="0">
                <a:solidFill>
                  <a:srgbClr val="FFFFFF"/>
                </a:solidFill>
                <a:cs typeface="Times New Roman"/>
              </a:rPr>
              <a:t>well-</a:t>
            </a:r>
            <a:r>
              <a:rPr lang="en-US" sz="2000" dirty="0">
                <a:solidFill>
                  <a:srgbClr val="FFFFFF"/>
                </a:solidFill>
                <a:cs typeface="Times New Roman"/>
              </a:rPr>
              <a:t>armed,</a:t>
            </a:r>
            <a:r>
              <a:rPr lang="en-US" sz="2000" spc="-30" dirty="0">
                <a:solidFill>
                  <a:srgbClr val="FFFFFF"/>
                </a:solidFill>
                <a:cs typeface="Times New Roman"/>
              </a:rPr>
              <a:t> </a:t>
            </a:r>
            <a:r>
              <a:rPr lang="en-US" sz="2000" dirty="0">
                <a:solidFill>
                  <a:srgbClr val="FFFFFF"/>
                </a:solidFill>
                <a:cs typeface="Times New Roman"/>
              </a:rPr>
              <a:t>long-</a:t>
            </a:r>
            <a:r>
              <a:rPr lang="en-US" sz="2000" spc="-10" dirty="0">
                <a:solidFill>
                  <a:srgbClr val="FFFFFF"/>
                </a:solidFill>
                <a:cs typeface="Times New Roman"/>
              </a:rPr>
              <a:t>range </a:t>
            </a:r>
            <a:r>
              <a:rPr lang="en-US" sz="2000" dirty="0">
                <a:solidFill>
                  <a:srgbClr val="FFFFFF"/>
                </a:solidFill>
                <a:cs typeface="Times New Roman"/>
              </a:rPr>
              <a:t>bombers</a:t>
            </a:r>
            <a:r>
              <a:rPr lang="en-US" sz="2000" spc="-25" dirty="0">
                <a:solidFill>
                  <a:srgbClr val="FFFFFF"/>
                </a:solidFill>
                <a:cs typeface="Times New Roman"/>
              </a:rPr>
              <a:t> </a:t>
            </a:r>
            <a:r>
              <a:rPr lang="en-US" sz="2000" dirty="0">
                <a:solidFill>
                  <a:srgbClr val="FFFFFF"/>
                </a:solidFill>
                <a:cs typeface="Times New Roman"/>
              </a:rPr>
              <a:t>could</a:t>
            </a:r>
            <a:r>
              <a:rPr lang="en-US" sz="2000" spc="-35" dirty="0">
                <a:solidFill>
                  <a:srgbClr val="FFFFFF"/>
                </a:solidFill>
                <a:cs typeface="Times New Roman"/>
              </a:rPr>
              <a:t> </a:t>
            </a:r>
            <a:r>
              <a:rPr lang="en-US" sz="2000" dirty="0">
                <a:solidFill>
                  <a:srgbClr val="FFFFFF"/>
                </a:solidFill>
                <a:cs typeface="Times New Roman"/>
              </a:rPr>
              <a:t>penetrate</a:t>
            </a:r>
            <a:r>
              <a:rPr lang="en-US" sz="2000" spc="-40" dirty="0">
                <a:solidFill>
                  <a:srgbClr val="FFFFFF"/>
                </a:solidFill>
                <a:cs typeface="Times New Roman"/>
              </a:rPr>
              <a:t> </a:t>
            </a:r>
            <a:r>
              <a:rPr lang="en-US" sz="2000" dirty="0">
                <a:solidFill>
                  <a:srgbClr val="FFFFFF"/>
                </a:solidFill>
                <a:cs typeface="Times New Roman"/>
              </a:rPr>
              <a:t>defenses</a:t>
            </a:r>
            <a:r>
              <a:rPr lang="en-US" sz="2000" spc="-40" dirty="0">
                <a:solidFill>
                  <a:srgbClr val="FFFFFF"/>
                </a:solidFill>
                <a:cs typeface="Times New Roman"/>
              </a:rPr>
              <a:t> </a:t>
            </a:r>
            <a:r>
              <a:rPr lang="en-US" sz="2000" dirty="0">
                <a:solidFill>
                  <a:srgbClr val="FFFFFF"/>
                </a:solidFill>
                <a:cs typeface="Times New Roman"/>
              </a:rPr>
              <a:t>in</a:t>
            </a:r>
            <a:r>
              <a:rPr lang="en-US" sz="2000" spc="-10" dirty="0">
                <a:solidFill>
                  <a:srgbClr val="FFFFFF"/>
                </a:solidFill>
                <a:cs typeface="Times New Roman"/>
              </a:rPr>
              <a:t> daylight.</a:t>
            </a:r>
          </a:p>
          <a:p>
            <a:pPr marL="190500" marR="5080" indent="-178435">
              <a:lnSpc>
                <a:spcPct val="100000"/>
              </a:lnSpc>
              <a:spcBef>
                <a:spcPts val="105"/>
              </a:spcBef>
              <a:buChar char="•"/>
              <a:tabLst>
                <a:tab pos="190500" algn="l"/>
              </a:tabLst>
            </a:pPr>
            <a:endParaRPr lang="en-US" sz="2000" spc="-10" dirty="0">
              <a:cs typeface="Times New Roman"/>
            </a:endParaRPr>
          </a:p>
          <a:p>
            <a:pPr marL="190500" marR="5080" indent="-178435">
              <a:lnSpc>
                <a:spcPct val="100000"/>
              </a:lnSpc>
              <a:spcBef>
                <a:spcPts val="105"/>
              </a:spcBef>
              <a:buChar char="•"/>
              <a:tabLst>
                <a:tab pos="190500" algn="l"/>
              </a:tabLst>
            </a:pPr>
            <a:r>
              <a:rPr lang="en-US" sz="2000" dirty="0">
                <a:solidFill>
                  <a:srgbClr val="FFFFFF"/>
                </a:solidFill>
                <a:cs typeface="Times New Roman"/>
              </a:rPr>
              <a:t>They</a:t>
            </a:r>
            <a:r>
              <a:rPr lang="en-US" sz="2000" spc="-35" dirty="0">
                <a:solidFill>
                  <a:srgbClr val="FFFFFF"/>
                </a:solidFill>
                <a:cs typeface="Times New Roman"/>
              </a:rPr>
              <a:t> </a:t>
            </a:r>
            <a:r>
              <a:rPr lang="en-US" sz="2000" dirty="0">
                <a:solidFill>
                  <a:srgbClr val="FFFFFF"/>
                </a:solidFill>
                <a:cs typeface="Times New Roman"/>
              </a:rPr>
              <a:t>believed</a:t>
            </a:r>
            <a:r>
              <a:rPr lang="en-US" sz="2000" spc="-35" dirty="0">
                <a:solidFill>
                  <a:srgbClr val="FFFFFF"/>
                </a:solidFill>
                <a:cs typeface="Times New Roman"/>
              </a:rPr>
              <a:t> </a:t>
            </a:r>
            <a:r>
              <a:rPr lang="en-US" sz="2000" dirty="0">
                <a:solidFill>
                  <a:srgbClr val="FFFFFF"/>
                </a:solidFill>
                <a:cs typeface="Times New Roman"/>
              </a:rPr>
              <a:t>precise</a:t>
            </a:r>
            <a:r>
              <a:rPr lang="en-US" sz="2000" spc="-50" dirty="0">
                <a:solidFill>
                  <a:srgbClr val="FFFFFF"/>
                </a:solidFill>
                <a:cs typeface="Times New Roman"/>
              </a:rPr>
              <a:t> </a:t>
            </a:r>
            <a:r>
              <a:rPr lang="en-US" sz="2000" dirty="0">
                <a:solidFill>
                  <a:srgbClr val="FFFFFF"/>
                </a:solidFill>
                <a:cs typeface="Times New Roman"/>
              </a:rPr>
              <a:t>attacks</a:t>
            </a:r>
            <a:r>
              <a:rPr lang="en-US" sz="2000" spc="-40" dirty="0">
                <a:solidFill>
                  <a:srgbClr val="FFFFFF"/>
                </a:solidFill>
                <a:cs typeface="Times New Roman"/>
              </a:rPr>
              <a:t> </a:t>
            </a:r>
            <a:r>
              <a:rPr lang="en-US" sz="2000" dirty="0">
                <a:solidFill>
                  <a:srgbClr val="FFFFFF"/>
                </a:solidFill>
                <a:cs typeface="Times New Roman"/>
              </a:rPr>
              <a:t>on</a:t>
            </a:r>
            <a:r>
              <a:rPr lang="en-US" sz="2000" spc="-25" dirty="0">
                <a:solidFill>
                  <a:srgbClr val="FFFFFF"/>
                </a:solidFill>
                <a:cs typeface="Times New Roman"/>
              </a:rPr>
              <a:t> </a:t>
            </a:r>
            <a:r>
              <a:rPr lang="en-US" sz="2000" dirty="0">
                <a:solidFill>
                  <a:srgbClr val="FFFFFF"/>
                </a:solidFill>
                <a:cs typeface="Times New Roman"/>
              </a:rPr>
              <a:t>power,</a:t>
            </a:r>
            <a:r>
              <a:rPr lang="en-US" sz="2000" spc="-50" dirty="0">
                <a:solidFill>
                  <a:srgbClr val="FFFFFF"/>
                </a:solidFill>
                <a:cs typeface="Times New Roman"/>
              </a:rPr>
              <a:t> </a:t>
            </a:r>
            <a:r>
              <a:rPr lang="en-US" sz="2000" dirty="0">
                <a:solidFill>
                  <a:srgbClr val="FFFFFF"/>
                </a:solidFill>
                <a:cs typeface="Times New Roman"/>
              </a:rPr>
              <a:t>transportation,</a:t>
            </a:r>
            <a:r>
              <a:rPr lang="en-US" sz="2000" spc="-60" dirty="0">
                <a:solidFill>
                  <a:srgbClr val="FFFFFF"/>
                </a:solidFill>
                <a:cs typeface="Times New Roman"/>
              </a:rPr>
              <a:t> </a:t>
            </a:r>
            <a:r>
              <a:rPr lang="en-US" sz="2000" spc="-25" dirty="0">
                <a:solidFill>
                  <a:srgbClr val="FFFFFF"/>
                </a:solidFill>
                <a:cs typeface="Times New Roman"/>
              </a:rPr>
              <a:t>and </a:t>
            </a:r>
            <a:r>
              <a:rPr lang="en-US" sz="2000" dirty="0">
                <a:solidFill>
                  <a:srgbClr val="FFFFFF"/>
                </a:solidFill>
                <a:cs typeface="Times New Roman"/>
              </a:rPr>
              <a:t>industry</a:t>
            </a:r>
            <a:r>
              <a:rPr lang="en-US" sz="2000" spc="-55" dirty="0">
                <a:solidFill>
                  <a:srgbClr val="FFFFFF"/>
                </a:solidFill>
                <a:cs typeface="Times New Roman"/>
              </a:rPr>
              <a:t> </a:t>
            </a:r>
            <a:r>
              <a:rPr lang="en-US" sz="2000" dirty="0">
                <a:solidFill>
                  <a:srgbClr val="FFFFFF"/>
                </a:solidFill>
                <a:cs typeface="Times New Roman"/>
              </a:rPr>
              <a:t>could</a:t>
            </a:r>
            <a:r>
              <a:rPr lang="en-US" sz="2000" spc="-30" dirty="0">
                <a:solidFill>
                  <a:srgbClr val="FFFFFF"/>
                </a:solidFill>
                <a:cs typeface="Times New Roman"/>
              </a:rPr>
              <a:t> </a:t>
            </a:r>
            <a:r>
              <a:rPr lang="en-US" sz="2000" dirty="0">
                <a:solidFill>
                  <a:srgbClr val="FFFFFF"/>
                </a:solidFill>
                <a:cs typeface="Times New Roman"/>
              </a:rPr>
              <a:t>paralyze</a:t>
            </a:r>
            <a:r>
              <a:rPr lang="en-US" sz="2000" spc="-40" dirty="0">
                <a:solidFill>
                  <a:srgbClr val="FFFFFF"/>
                </a:solidFill>
                <a:cs typeface="Times New Roman"/>
              </a:rPr>
              <a:t> </a:t>
            </a:r>
            <a:r>
              <a:rPr lang="en-US" sz="2000" dirty="0">
                <a:solidFill>
                  <a:srgbClr val="FFFFFF"/>
                </a:solidFill>
                <a:cs typeface="Times New Roman"/>
              </a:rPr>
              <a:t>an</a:t>
            </a:r>
            <a:r>
              <a:rPr lang="en-US" sz="2000" spc="-20" dirty="0">
                <a:solidFill>
                  <a:srgbClr val="FFFFFF"/>
                </a:solidFill>
                <a:cs typeface="Times New Roman"/>
              </a:rPr>
              <a:t> </a:t>
            </a:r>
            <a:r>
              <a:rPr lang="en-US" sz="2000" spc="-10" dirty="0">
                <a:solidFill>
                  <a:srgbClr val="FFFFFF"/>
                </a:solidFill>
                <a:cs typeface="Times New Roman"/>
              </a:rPr>
              <a:t>enemy’s</a:t>
            </a:r>
            <a:r>
              <a:rPr lang="en-US" sz="2000" spc="-25" dirty="0">
                <a:solidFill>
                  <a:srgbClr val="FFFFFF"/>
                </a:solidFill>
                <a:cs typeface="Times New Roman"/>
              </a:rPr>
              <a:t> </a:t>
            </a:r>
            <a:r>
              <a:rPr lang="en-US" sz="2000" spc="-20" dirty="0">
                <a:solidFill>
                  <a:srgbClr val="FFFFFF"/>
                </a:solidFill>
                <a:cs typeface="Times New Roman"/>
              </a:rPr>
              <a:t>war-</a:t>
            </a:r>
            <a:r>
              <a:rPr lang="en-US" sz="2000" dirty="0">
                <a:solidFill>
                  <a:srgbClr val="FFFFFF"/>
                </a:solidFill>
                <a:cs typeface="Times New Roman"/>
              </a:rPr>
              <a:t>making</a:t>
            </a:r>
            <a:r>
              <a:rPr lang="en-US" sz="2000" spc="-45" dirty="0">
                <a:solidFill>
                  <a:srgbClr val="FFFFFF"/>
                </a:solidFill>
                <a:cs typeface="Times New Roman"/>
              </a:rPr>
              <a:t> </a:t>
            </a:r>
            <a:r>
              <a:rPr lang="en-US" sz="2000" spc="-10" dirty="0">
                <a:solidFill>
                  <a:srgbClr val="FFFFFF"/>
                </a:solidFill>
                <a:cs typeface="Times New Roman"/>
              </a:rPr>
              <a:t>capacity.</a:t>
            </a:r>
          </a:p>
          <a:p>
            <a:pPr marL="190500" marR="5080" indent="-178435">
              <a:lnSpc>
                <a:spcPct val="100000"/>
              </a:lnSpc>
              <a:spcBef>
                <a:spcPts val="105"/>
              </a:spcBef>
              <a:buChar char="•"/>
              <a:tabLst>
                <a:tab pos="190500" algn="l"/>
              </a:tabLst>
            </a:pPr>
            <a:endParaRPr lang="en-US" sz="2000" spc="-10" dirty="0">
              <a:cs typeface="Times New Roman"/>
            </a:endParaRPr>
          </a:p>
          <a:p>
            <a:pPr marL="190500" marR="5080" indent="-178435">
              <a:lnSpc>
                <a:spcPct val="100000"/>
              </a:lnSpc>
              <a:spcBef>
                <a:spcPts val="105"/>
              </a:spcBef>
              <a:buChar char="•"/>
              <a:tabLst>
                <a:tab pos="190500" algn="l"/>
              </a:tabLst>
            </a:pPr>
            <a:r>
              <a:rPr lang="en-US" sz="2000" dirty="0">
                <a:solidFill>
                  <a:srgbClr val="FFFFFF"/>
                </a:solidFill>
                <a:cs typeface="Times New Roman"/>
              </a:rPr>
              <a:t>This</a:t>
            </a:r>
            <a:r>
              <a:rPr lang="en-US" sz="2000" spc="-25" dirty="0">
                <a:solidFill>
                  <a:srgbClr val="FFFFFF"/>
                </a:solidFill>
                <a:cs typeface="Times New Roman"/>
              </a:rPr>
              <a:t> </a:t>
            </a:r>
            <a:r>
              <a:rPr lang="en-US" sz="2000" dirty="0">
                <a:solidFill>
                  <a:srgbClr val="FFFFFF"/>
                </a:solidFill>
                <a:cs typeface="Times New Roman"/>
              </a:rPr>
              <a:t>became</a:t>
            </a:r>
            <a:r>
              <a:rPr lang="en-US" sz="2000" spc="-5" dirty="0">
                <a:solidFill>
                  <a:srgbClr val="FFFFFF"/>
                </a:solidFill>
                <a:cs typeface="Times New Roman"/>
              </a:rPr>
              <a:t> </a:t>
            </a:r>
            <a:r>
              <a:rPr lang="en-US" sz="2000" dirty="0">
                <a:solidFill>
                  <a:srgbClr val="FFFFFF"/>
                </a:solidFill>
                <a:cs typeface="Times New Roman"/>
              </a:rPr>
              <a:t>known</a:t>
            </a:r>
            <a:r>
              <a:rPr lang="en-US" sz="2000" spc="-30" dirty="0">
                <a:solidFill>
                  <a:srgbClr val="FFFFFF"/>
                </a:solidFill>
                <a:cs typeface="Times New Roman"/>
              </a:rPr>
              <a:t> </a:t>
            </a:r>
            <a:r>
              <a:rPr lang="en-US" sz="2000" dirty="0">
                <a:solidFill>
                  <a:srgbClr val="FFFFFF"/>
                </a:solidFill>
                <a:cs typeface="Times New Roman"/>
              </a:rPr>
              <a:t>as</a:t>
            </a:r>
            <a:r>
              <a:rPr lang="en-US" sz="2000" spc="-5" dirty="0">
                <a:solidFill>
                  <a:srgbClr val="FFFFFF"/>
                </a:solidFill>
                <a:cs typeface="Times New Roman"/>
              </a:rPr>
              <a:t> </a:t>
            </a:r>
            <a:r>
              <a:rPr lang="en-US" sz="2000" dirty="0">
                <a:solidFill>
                  <a:srgbClr val="FFFFFF"/>
                </a:solidFill>
                <a:cs typeface="Times New Roman"/>
              </a:rPr>
              <a:t>the</a:t>
            </a:r>
            <a:r>
              <a:rPr lang="en-US" sz="2000" spc="-30" dirty="0">
                <a:solidFill>
                  <a:srgbClr val="FFFFFF"/>
                </a:solidFill>
                <a:cs typeface="Times New Roman"/>
              </a:rPr>
              <a:t> </a:t>
            </a:r>
            <a:r>
              <a:rPr lang="en-US" sz="2000" dirty="0">
                <a:solidFill>
                  <a:srgbClr val="FFFFFF"/>
                </a:solidFill>
                <a:cs typeface="Times New Roman"/>
              </a:rPr>
              <a:t>theory</a:t>
            </a:r>
            <a:r>
              <a:rPr lang="en-US" sz="2000" spc="-30" dirty="0">
                <a:solidFill>
                  <a:srgbClr val="FFFFFF"/>
                </a:solidFill>
                <a:cs typeface="Times New Roman"/>
              </a:rPr>
              <a:t> </a:t>
            </a:r>
            <a:r>
              <a:rPr lang="en-US" sz="2000" dirty="0">
                <a:solidFill>
                  <a:srgbClr val="FFFFFF"/>
                </a:solidFill>
                <a:cs typeface="Times New Roman"/>
              </a:rPr>
              <a:t>of</a:t>
            </a:r>
            <a:r>
              <a:rPr lang="en-US" sz="2000" spc="-25" dirty="0">
                <a:solidFill>
                  <a:srgbClr val="FFFFFF"/>
                </a:solidFill>
                <a:cs typeface="Times New Roman"/>
              </a:rPr>
              <a:t> </a:t>
            </a:r>
            <a:r>
              <a:rPr lang="en-US" sz="2000" dirty="0">
                <a:solidFill>
                  <a:srgbClr val="FFFFFF"/>
                </a:solidFill>
                <a:cs typeface="Times New Roman"/>
              </a:rPr>
              <a:t>daylight</a:t>
            </a:r>
            <a:r>
              <a:rPr lang="en-US" sz="2000" spc="-30" dirty="0">
                <a:solidFill>
                  <a:srgbClr val="FFFFFF"/>
                </a:solidFill>
                <a:cs typeface="Times New Roman"/>
              </a:rPr>
              <a:t> </a:t>
            </a:r>
            <a:r>
              <a:rPr lang="en-US" sz="2000" spc="-10" dirty="0">
                <a:solidFill>
                  <a:srgbClr val="FFFFFF"/>
                </a:solidFill>
                <a:cs typeface="Times New Roman"/>
              </a:rPr>
              <a:t>precision bombing.</a:t>
            </a:r>
          </a:p>
          <a:p>
            <a:pPr marL="190500" marR="5080" indent="-178435">
              <a:lnSpc>
                <a:spcPct val="100000"/>
              </a:lnSpc>
              <a:spcBef>
                <a:spcPts val="105"/>
              </a:spcBef>
              <a:buChar char="•"/>
              <a:tabLst>
                <a:tab pos="190500" algn="l"/>
              </a:tabLst>
            </a:pPr>
            <a:endParaRPr lang="en-US" sz="2000" spc="-10" dirty="0">
              <a:solidFill>
                <a:srgbClr val="FFFFFF"/>
              </a:solidFill>
              <a:cs typeface="Times New Roman"/>
            </a:endParaRPr>
          </a:p>
          <a:p>
            <a:pPr marL="190500" marR="5080" indent="-178435">
              <a:lnSpc>
                <a:spcPct val="100000"/>
              </a:lnSpc>
              <a:spcBef>
                <a:spcPts val="105"/>
              </a:spcBef>
              <a:buChar char="•"/>
              <a:tabLst>
                <a:tab pos="190500" algn="l"/>
              </a:tabLst>
            </a:pPr>
            <a:r>
              <a:rPr lang="en-US" sz="2000" dirty="0">
                <a:solidFill>
                  <a:srgbClr val="FFFFFF"/>
                </a:solidFill>
                <a:cs typeface="Times New Roman"/>
              </a:rPr>
              <a:t>Critics</a:t>
            </a:r>
            <a:r>
              <a:rPr lang="en-US" sz="2000" spc="-35" dirty="0">
                <a:solidFill>
                  <a:srgbClr val="FFFFFF"/>
                </a:solidFill>
                <a:cs typeface="Times New Roman"/>
              </a:rPr>
              <a:t> </a:t>
            </a:r>
            <a:r>
              <a:rPr lang="en-US" sz="2000" dirty="0">
                <a:solidFill>
                  <a:srgbClr val="FFFFFF"/>
                </a:solidFill>
                <a:cs typeface="Times New Roman"/>
              </a:rPr>
              <a:t>warned</a:t>
            </a:r>
            <a:r>
              <a:rPr lang="en-US" sz="2000" spc="-30" dirty="0">
                <a:solidFill>
                  <a:srgbClr val="FFFFFF"/>
                </a:solidFill>
                <a:cs typeface="Times New Roman"/>
              </a:rPr>
              <a:t> </a:t>
            </a:r>
            <a:r>
              <a:rPr lang="en-US" sz="2000" dirty="0">
                <a:solidFill>
                  <a:srgbClr val="FFFFFF"/>
                </a:solidFill>
                <a:cs typeface="Times New Roman"/>
              </a:rPr>
              <a:t>that</a:t>
            </a:r>
            <a:r>
              <a:rPr lang="en-US" sz="2000" spc="-35" dirty="0">
                <a:solidFill>
                  <a:srgbClr val="FFFFFF"/>
                </a:solidFill>
                <a:cs typeface="Times New Roman"/>
              </a:rPr>
              <a:t> </a:t>
            </a:r>
            <a:r>
              <a:rPr lang="en-US" sz="2000" dirty="0">
                <a:solidFill>
                  <a:srgbClr val="FFFFFF"/>
                </a:solidFill>
                <a:cs typeface="Times New Roman"/>
              </a:rPr>
              <a:t>the</a:t>
            </a:r>
            <a:r>
              <a:rPr lang="en-US" sz="2000" spc="-25" dirty="0">
                <a:solidFill>
                  <a:srgbClr val="FFFFFF"/>
                </a:solidFill>
                <a:cs typeface="Times New Roman"/>
              </a:rPr>
              <a:t> </a:t>
            </a:r>
            <a:r>
              <a:rPr lang="en-US" sz="2000" dirty="0">
                <a:solidFill>
                  <a:srgbClr val="FFFFFF"/>
                </a:solidFill>
                <a:cs typeface="Times New Roman"/>
              </a:rPr>
              <a:t>theory</a:t>
            </a:r>
            <a:r>
              <a:rPr lang="en-US" sz="2000" spc="-45" dirty="0">
                <a:solidFill>
                  <a:srgbClr val="FFFFFF"/>
                </a:solidFill>
                <a:cs typeface="Times New Roman"/>
              </a:rPr>
              <a:t> </a:t>
            </a:r>
            <a:r>
              <a:rPr lang="en-US" sz="2000" dirty="0">
                <a:solidFill>
                  <a:srgbClr val="FFFFFF"/>
                </a:solidFill>
                <a:cs typeface="Times New Roman"/>
              </a:rPr>
              <a:t>underestimated</a:t>
            </a:r>
            <a:r>
              <a:rPr lang="en-US" sz="2000" spc="-40" dirty="0">
                <a:solidFill>
                  <a:srgbClr val="FFFFFF"/>
                </a:solidFill>
                <a:cs typeface="Times New Roman"/>
              </a:rPr>
              <a:t> </a:t>
            </a:r>
            <a:r>
              <a:rPr lang="en-US" sz="2000" spc="-10" dirty="0">
                <a:solidFill>
                  <a:srgbClr val="FFFFFF"/>
                </a:solidFill>
                <a:cs typeface="Times New Roman"/>
              </a:rPr>
              <a:t>enemy </a:t>
            </a:r>
            <a:r>
              <a:rPr lang="en-US" sz="2000" dirty="0">
                <a:solidFill>
                  <a:srgbClr val="FFFFFF"/>
                </a:solidFill>
                <a:cs typeface="Times New Roman"/>
              </a:rPr>
              <a:t>fighters,</a:t>
            </a:r>
            <a:r>
              <a:rPr lang="en-US" sz="2000" spc="-45" dirty="0">
                <a:solidFill>
                  <a:srgbClr val="FFFFFF"/>
                </a:solidFill>
                <a:cs typeface="Times New Roman"/>
              </a:rPr>
              <a:t> </a:t>
            </a:r>
            <a:r>
              <a:rPr lang="en-US" sz="2000" spc="-10" dirty="0">
                <a:solidFill>
                  <a:srgbClr val="FFFFFF"/>
                </a:solidFill>
                <a:cs typeface="Times New Roman"/>
              </a:rPr>
              <a:t>weather,</a:t>
            </a:r>
            <a:r>
              <a:rPr lang="en-US" sz="2000" spc="-40" dirty="0">
                <a:solidFill>
                  <a:srgbClr val="FFFFFF"/>
                </a:solidFill>
                <a:cs typeface="Times New Roman"/>
              </a:rPr>
              <a:t> </a:t>
            </a:r>
            <a:r>
              <a:rPr lang="en-US" sz="2000" dirty="0">
                <a:solidFill>
                  <a:srgbClr val="FFFFFF"/>
                </a:solidFill>
                <a:cs typeface="Times New Roman"/>
              </a:rPr>
              <a:t>and</a:t>
            </a:r>
            <a:r>
              <a:rPr lang="en-US" sz="2000" spc="-20" dirty="0">
                <a:solidFill>
                  <a:srgbClr val="FFFFFF"/>
                </a:solidFill>
                <a:cs typeface="Times New Roman"/>
              </a:rPr>
              <a:t> </a:t>
            </a:r>
            <a:r>
              <a:rPr lang="en-US" sz="2000" dirty="0">
                <a:solidFill>
                  <a:srgbClr val="FFFFFF"/>
                </a:solidFill>
                <a:cs typeface="Times New Roman"/>
              </a:rPr>
              <a:t>bombing</a:t>
            </a:r>
            <a:r>
              <a:rPr lang="en-US" sz="2000" spc="-40" dirty="0">
                <a:solidFill>
                  <a:srgbClr val="FFFFFF"/>
                </a:solidFill>
                <a:cs typeface="Times New Roman"/>
              </a:rPr>
              <a:t> </a:t>
            </a:r>
            <a:r>
              <a:rPr lang="en-US" sz="2000" spc="-10" dirty="0">
                <a:solidFill>
                  <a:srgbClr val="FFFFFF"/>
                </a:solidFill>
                <a:cs typeface="Times New Roman"/>
              </a:rPr>
              <a:t>accuracy.</a:t>
            </a:r>
            <a:endParaRPr lang="en-US" sz="2000" dirty="0">
              <a:cs typeface="Times New Roman"/>
            </a:endParaRPr>
          </a:p>
          <a:p>
            <a:pPr marL="190500" marR="5080" indent="-178435">
              <a:lnSpc>
                <a:spcPct val="100000"/>
              </a:lnSpc>
              <a:spcBef>
                <a:spcPts val="105"/>
              </a:spcBef>
              <a:buChar char="•"/>
              <a:tabLst>
                <a:tab pos="190500" algn="l"/>
              </a:tabLst>
            </a:pPr>
            <a:endParaRPr lang="en-US" sz="2000" dirty="0">
              <a:cs typeface="Times New Roman"/>
            </a:endParaRPr>
          </a:p>
        </p:txBody>
      </p:sp>
      <p:pic>
        <p:nvPicPr>
          <p:cNvPr id="28" name="Picture 27">
            <a:extLst>
              <a:ext uri="{FF2B5EF4-FFF2-40B4-BE49-F238E27FC236}">
                <a16:creationId xmlns:a16="http://schemas.microsoft.com/office/drawing/2014/main" id="{3B1EB78E-A38B-8607-63F0-A50C29022DA7}"/>
              </a:ext>
            </a:extLst>
          </p:cNvPr>
          <p:cNvPicPr>
            <a:picLocks noChangeAspect="1"/>
          </p:cNvPicPr>
          <p:nvPr/>
        </p:nvPicPr>
        <p:blipFill>
          <a:blip r:embed="rId2"/>
          <a:srcRect l="14237" t="5657" r="6695"/>
          <a:stretch>
            <a:fillRect/>
          </a:stretch>
        </p:blipFill>
        <p:spPr>
          <a:xfrm>
            <a:off x="8571345" y="4316456"/>
            <a:ext cx="1975869" cy="1572975"/>
          </a:xfrm>
          <a:prstGeom prst="rect">
            <a:avLst/>
          </a:prstGeom>
          <a:ln>
            <a:solidFill>
              <a:schemeClr val="accent6">
                <a:lumMod val="50000"/>
              </a:schemeClr>
            </a:solidFill>
          </a:ln>
        </p:spPr>
      </p:pic>
      <p:sp>
        <p:nvSpPr>
          <p:cNvPr id="29" name="TextBox 28">
            <a:extLst>
              <a:ext uri="{FF2B5EF4-FFF2-40B4-BE49-F238E27FC236}">
                <a16:creationId xmlns:a16="http://schemas.microsoft.com/office/drawing/2014/main" id="{AFBD4839-3FE0-B9FC-C86C-D323D65391DA}"/>
              </a:ext>
            </a:extLst>
          </p:cNvPr>
          <p:cNvSpPr txBox="1"/>
          <p:nvPr/>
        </p:nvSpPr>
        <p:spPr>
          <a:xfrm>
            <a:off x="8344697" y="5913676"/>
            <a:ext cx="2429163" cy="569387"/>
          </a:xfrm>
          <a:prstGeom prst="rect">
            <a:avLst/>
          </a:prstGeom>
          <a:noFill/>
        </p:spPr>
        <p:txBody>
          <a:bodyPr wrap="square" rtlCol="0">
            <a:spAutoFit/>
          </a:bodyPr>
          <a:lstStyle/>
          <a:p>
            <a:pPr algn="ctr"/>
            <a:r>
              <a:rPr lang="en-US" sz="1300" dirty="0">
                <a:solidFill>
                  <a:srgbClr val="FFFFFF"/>
                </a:solidFill>
                <a:cs typeface="Times New Roman"/>
              </a:rPr>
              <a:t>Norden Bombsight</a:t>
            </a:r>
            <a:endParaRPr lang="en-US" sz="1300" dirty="0">
              <a:cs typeface="Times New Roman"/>
            </a:endParaRPr>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ject 9"/>
          <p:cNvPicPr>
            <a:picLocks noChangeAspect="1"/>
          </p:cNvPicPr>
          <p:nvPr/>
        </p:nvPicPr>
        <p:blipFill>
          <a:blip r:embed="rId2" cstate="print"/>
          <a:stretch>
            <a:fillRect/>
          </a:stretch>
        </p:blipFill>
        <p:spPr>
          <a:xfrm>
            <a:off x="2009853" y="1023919"/>
            <a:ext cx="1068175" cy="1331550"/>
          </a:xfrm>
          <a:prstGeom prst="rect">
            <a:avLst/>
          </a:prstGeom>
          <a:ln>
            <a:solidFill>
              <a:schemeClr val="accent6">
                <a:lumMod val="50000"/>
              </a:schemeClr>
            </a:solidFill>
          </a:ln>
        </p:spPr>
      </p:pic>
      <p:pic>
        <p:nvPicPr>
          <p:cNvPr id="10" name="object 10"/>
          <p:cNvPicPr>
            <a:picLocks noChangeAspect="1"/>
          </p:cNvPicPr>
          <p:nvPr/>
        </p:nvPicPr>
        <p:blipFill>
          <a:blip r:embed="rId3" cstate="print"/>
          <a:stretch>
            <a:fillRect/>
          </a:stretch>
        </p:blipFill>
        <p:spPr>
          <a:xfrm>
            <a:off x="2009853" y="2410817"/>
            <a:ext cx="1068175" cy="1378775"/>
          </a:xfrm>
          <a:prstGeom prst="rect">
            <a:avLst/>
          </a:prstGeom>
          <a:ln>
            <a:solidFill>
              <a:schemeClr val="accent6">
                <a:lumMod val="50000"/>
              </a:schemeClr>
            </a:solidFill>
          </a:ln>
        </p:spPr>
      </p:pic>
      <p:pic>
        <p:nvPicPr>
          <p:cNvPr id="11" name="object 11"/>
          <p:cNvPicPr>
            <a:picLocks noChangeAspect="1"/>
          </p:cNvPicPr>
          <p:nvPr/>
        </p:nvPicPr>
        <p:blipFill>
          <a:blip r:embed="rId4" cstate="print"/>
          <a:stretch>
            <a:fillRect/>
          </a:stretch>
        </p:blipFill>
        <p:spPr>
          <a:xfrm>
            <a:off x="2009853" y="3846603"/>
            <a:ext cx="1068175" cy="1234849"/>
          </a:xfrm>
          <a:prstGeom prst="rect">
            <a:avLst/>
          </a:prstGeom>
          <a:ln>
            <a:solidFill>
              <a:schemeClr val="accent6">
                <a:lumMod val="50000"/>
              </a:schemeClr>
            </a:solidFill>
          </a:ln>
        </p:spPr>
      </p:pic>
      <p:pic>
        <p:nvPicPr>
          <p:cNvPr id="12" name="object 12"/>
          <p:cNvPicPr>
            <a:picLocks noChangeAspect="1"/>
          </p:cNvPicPr>
          <p:nvPr/>
        </p:nvPicPr>
        <p:blipFill>
          <a:blip r:embed="rId5" cstate="print"/>
          <a:stretch>
            <a:fillRect/>
          </a:stretch>
        </p:blipFill>
        <p:spPr>
          <a:xfrm>
            <a:off x="2009853" y="5138462"/>
            <a:ext cx="1068175" cy="1206509"/>
          </a:xfrm>
          <a:prstGeom prst="rect">
            <a:avLst/>
          </a:prstGeom>
          <a:ln>
            <a:solidFill>
              <a:schemeClr val="accent6">
                <a:lumMod val="50000"/>
              </a:schemeClr>
            </a:solidFill>
          </a:ln>
        </p:spPr>
      </p:pic>
      <p:sp>
        <p:nvSpPr>
          <p:cNvPr id="13" name="object 13"/>
          <p:cNvSpPr/>
          <p:nvPr/>
        </p:nvSpPr>
        <p:spPr>
          <a:xfrm>
            <a:off x="3352800" y="1344156"/>
            <a:ext cx="7040880" cy="685800"/>
          </a:xfrm>
          <a:custGeom>
            <a:avLst/>
            <a:gdLst/>
            <a:ahLst/>
            <a:cxnLst/>
            <a:rect l="l" t="t" r="r" b="b"/>
            <a:pathLst>
              <a:path w="7040880" h="685800">
                <a:moveTo>
                  <a:pt x="7040880" y="0"/>
                </a:moveTo>
                <a:lnTo>
                  <a:pt x="0" y="0"/>
                </a:lnTo>
                <a:lnTo>
                  <a:pt x="0" y="685800"/>
                </a:lnTo>
                <a:lnTo>
                  <a:pt x="7040880" y="685800"/>
                </a:lnTo>
                <a:lnTo>
                  <a:pt x="7040880" y="0"/>
                </a:lnTo>
                <a:close/>
              </a:path>
            </a:pathLst>
          </a:custGeom>
          <a:solidFill>
            <a:srgbClr val="EEE4CF"/>
          </a:solidFill>
          <a:ln>
            <a:solidFill>
              <a:schemeClr val="accent6">
                <a:lumMod val="50000"/>
              </a:schemeClr>
            </a:solidFill>
          </a:ln>
        </p:spPr>
        <p:txBody>
          <a:bodyPr wrap="square" lIns="0" tIns="0" rIns="0" bIns="0" rtlCol="0"/>
          <a:lstStyle/>
          <a:p>
            <a:endParaRPr/>
          </a:p>
        </p:txBody>
      </p:sp>
      <p:sp>
        <p:nvSpPr>
          <p:cNvPr id="25" name="object 25"/>
          <p:cNvSpPr txBox="1"/>
          <p:nvPr/>
        </p:nvSpPr>
        <p:spPr>
          <a:xfrm>
            <a:off x="3489427" y="1526755"/>
            <a:ext cx="6809118" cy="320601"/>
          </a:xfrm>
          <a:prstGeom prst="rect">
            <a:avLst/>
          </a:prstGeom>
        </p:spPr>
        <p:txBody>
          <a:bodyPr vert="horz" wrap="square" lIns="0" tIns="12700" rIns="0" bIns="0" rtlCol="0">
            <a:spAutoFit/>
          </a:bodyPr>
          <a:lstStyle/>
          <a:p>
            <a:pPr>
              <a:spcBef>
                <a:spcPts val="100"/>
              </a:spcBef>
            </a:pPr>
            <a:r>
              <a:rPr lang="en-US" sz="2000" b="1" dirty="0">
                <a:solidFill>
                  <a:srgbClr val="1F395F"/>
                </a:solidFill>
                <a:latin typeface="Aptos Black" panose="020B0004020202020204" pitchFamily="34" charset="0"/>
                <a:cs typeface="Times New Roman"/>
              </a:rPr>
              <a:t>Harold</a:t>
            </a:r>
            <a:r>
              <a:rPr lang="en-US" sz="2000" b="1" spc="-60" dirty="0">
                <a:solidFill>
                  <a:srgbClr val="1F395F"/>
                </a:solidFill>
                <a:latin typeface="Aptos Black" panose="020B0004020202020204" pitchFamily="34" charset="0"/>
                <a:cs typeface="Times New Roman"/>
              </a:rPr>
              <a:t> </a:t>
            </a:r>
            <a:r>
              <a:rPr lang="en-US" sz="2000" b="1" dirty="0">
                <a:solidFill>
                  <a:srgbClr val="1F395F"/>
                </a:solidFill>
                <a:latin typeface="Aptos Black" panose="020B0004020202020204" pitchFamily="34" charset="0"/>
                <a:cs typeface="Times New Roman"/>
              </a:rPr>
              <a:t>L.</a:t>
            </a:r>
            <a:r>
              <a:rPr lang="en-US" sz="2000" b="1" spc="-65" dirty="0">
                <a:solidFill>
                  <a:srgbClr val="1F395F"/>
                </a:solidFill>
                <a:latin typeface="Aptos Black" panose="020B0004020202020204" pitchFamily="34" charset="0"/>
                <a:cs typeface="Times New Roman"/>
              </a:rPr>
              <a:t> </a:t>
            </a:r>
            <a:r>
              <a:rPr lang="en-US" sz="2000" b="1" spc="-10" dirty="0">
                <a:solidFill>
                  <a:srgbClr val="1F395F"/>
                </a:solidFill>
                <a:latin typeface="Aptos Black" panose="020B0004020202020204" pitchFamily="34" charset="0"/>
                <a:cs typeface="Times New Roman"/>
              </a:rPr>
              <a:t>George  	</a:t>
            </a:r>
            <a:r>
              <a:rPr sz="2000" dirty="0">
                <a:cs typeface="Times New Roman"/>
              </a:rPr>
              <a:t>Leading</a:t>
            </a:r>
            <a:r>
              <a:rPr sz="2000" spc="-60" dirty="0">
                <a:cs typeface="Times New Roman"/>
              </a:rPr>
              <a:t> </a:t>
            </a:r>
            <a:r>
              <a:rPr sz="2000" dirty="0">
                <a:cs typeface="Times New Roman"/>
              </a:rPr>
              <a:t>bombardment</a:t>
            </a:r>
            <a:r>
              <a:rPr sz="2000" spc="-40" dirty="0">
                <a:cs typeface="Times New Roman"/>
              </a:rPr>
              <a:t> </a:t>
            </a:r>
            <a:r>
              <a:rPr sz="2000" spc="-10" dirty="0">
                <a:cs typeface="Times New Roman"/>
              </a:rPr>
              <a:t>theorist</a:t>
            </a:r>
            <a:endParaRPr sz="2000" dirty="0">
              <a:cs typeface="Times New Roman"/>
            </a:endParaRPr>
          </a:p>
        </p:txBody>
      </p:sp>
      <p:sp>
        <p:nvSpPr>
          <p:cNvPr id="26" name="object 26"/>
          <p:cNvSpPr txBox="1"/>
          <p:nvPr/>
        </p:nvSpPr>
        <p:spPr>
          <a:xfrm>
            <a:off x="9424352" y="2096001"/>
            <a:ext cx="2626360" cy="299720"/>
          </a:xfrm>
          <a:prstGeom prst="rect">
            <a:avLst/>
          </a:prstGeom>
        </p:spPr>
        <p:txBody>
          <a:bodyPr vert="horz" wrap="square" lIns="0" tIns="12700" rIns="0" bIns="0" rtlCol="0">
            <a:spAutoFit/>
          </a:bodyPr>
          <a:lstStyle/>
          <a:p>
            <a:pPr>
              <a:lnSpc>
                <a:spcPct val="100000"/>
              </a:lnSpc>
              <a:spcBef>
                <a:spcPts val="100"/>
              </a:spcBef>
            </a:pPr>
            <a:r>
              <a:rPr sz="1800" dirty="0">
                <a:solidFill>
                  <a:srgbClr val="1E1E1E"/>
                </a:solidFill>
                <a:latin typeface="Times New Roman"/>
                <a:cs typeface="Times New Roman"/>
              </a:rPr>
              <a:t>Later</a:t>
            </a:r>
            <a:r>
              <a:rPr sz="1800" spc="-55" dirty="0">
                <a:solidFill>
                  <a:srgbClr val="1E1E1E"/>
                </a:solidFill>
                <a:latin typeface="Times New Roman"/>
                <a:cs typeface="Times New Roman"/>
              </a:rPr>
              <a:t> </a:t>
            </a:r>
            <a:r>
              <a:rPr sz="1800" dirty="0">
                <a:solidFill>
                  <a:srgbClr val="1E1E1E"/>
                </a:solidFill>
                <a:latin typeface="Times New Roman"/>
                <a:cs typeface="Times New Roman"/>
              </a:rPr>
              <a:t>a</a:t>
            </a:r>
            <a:r>
              <a:rPr sz="1800" spc="-35" dirty="0">
                <a:solidFill>
                  <a:srgbClr val="1E1E1E"/>
                </a:solidFill>
                <a:latin typeface="Times New Roman"/>
                <a:cs typeface="Times New Roman"/>
              </a:rPr>
              <a:t> </a:t>
            </a:r>
            <a:r>
              <a:rPr sz="1800" dirty="0">
                <a:solidFill>
                  <a:srgbClr val="1E1E1E"/>
                </a:solidFill>
                <a:latin typeface="Times New Roman"/>
                <a:cs typeface="Times New Roman"/>
              </a:rPr>
              <a:t>major</a:t>
            </a:r>
            <a:r>
              <a:rPr sz="1800" spc="-65" dirty="0">
                <a:solidFill>
                  <a:srgbClr val="1E1E1E"/>
                </a:solidFill>
                <a:latin typeface="Times New Roman"/>
                <a:cs typeface="Times New Roman"/>
              </a:rPr>
              <a:t> </a:t>
            </a:r>
            <a:r>
              <a:rPr sz="1800" dirty="0">
                <a:solidFill>
                  <a:srgbClr val="1E1E1E"/>
                </a:solidFill>
                <a:latin typeface="Times New Roman"/>
                <a:cs typeface="Times New Roman"/>
              </a:rPr>
              <a:t>WWII</a:t>
            </a:r>
            <a:r>
              <a:rPr sz="1800" spc="-15" dirty="0">
                <a:solidFill>
                  <a:srgbClr val="1E1E1E"/>
                </a:solidFill>
                <a:latin typeface="Times New Roman"/>
                <a:cs typeface="Times New Roman"/>
              </a:rPr>
              <a:t> </a:t>
            </a:r>
            <a:r>
              <a:rPr sz="1800" spc="-10" dirty="0">
                <a:solidFill>
                  <a:srgbClr val="1E1E1E"/>
                </a:solidFill>
                <a:latin typeface="Times New Roman"/>
                <a:cs typeface="Times New Roman"/>
              </a:rPr>
              <a:t>planner</a:t>
            </a:r>
            <a:endParaRPr sz="1800" dirty="0">
              <a:latin typeface="Times New Roman"/>
              <a:cs typeface="Times New Roman"/>
            </a:endParaRPr>
          </a:p>
        </p:txBody>
      </p:sp>
      <p:sp>
        <p:nvSpPr>
          <p:cNvPr id="31" name="object 6" descr="$PPTXTitle">
            <a:extLst>
              <a:ext uri="{FF2B5EF4-FFF2-40B4-BE49-F238E27FC236}">
                <a16:creationId xmlns:a16="http://schemas.microsoft.com/office/drawing/2014/main" id="{A9DC7550-6562-DFDF-6956-130A31BB7278}"/>
              </a:ext>
            </a:extLst>
          </p:cNvPr>
          <p:cNvSpPr txBox="1">
            <a:spLocks/>
          </p:cNvSpPr>
          <p:nvPr/>
        </p:nvSpPr>
        <p:spPr>
          <a:xfrm>
            <a:off x="2009853" y="307565"/>
            <a:ext cx="8922631" cy="781624"/>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marL="12700">
              <a:lnSpc>
                <a:spcPct val="100000"/>
              </a:lnSpc>
              <a:spcBef>
                <a:spcPts val="95"/>
              </a:spcBef>
            </a:pPr>
            <a:r>
              <a:rPr lang="en-US" sz="5000" i="1" spc="-10" dirty="0">
                <a:latin typeface="Aptos Black" panose="020B0004020202020204" pitchFamily="34" charset="0"/>
              </a:rPr>
              <a:t>“The Bomber Mafia”</a:t>
            </a:r>
          </a:p>
        </p:txBody>
      </p:sp>
      <p:sp>
        <p:nvSpPr>
          <p:cNvPr id="34" name="object 8">
            <a:extLst>
              <a:ext uri="{FF2B5EF4-FFF2-40B4-BE49-F238E27FC236}">
                <a16:creationId xmlns:a16="http://schemas.microsoft.com/office/drawing/2014/main" id="{620A051E-A779-25AF-A918-301D4EE3FE97}"/>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rgbClr val="FFFFFF"/>
            </a:solidFill>
          </a:ln>
        </p:spPr>
        <p:txBody>
          <a:bodyPr wrap="square" lIns="0" tIns="0" rIns="0" bIns="0" rtlCol="0"/>
          <a:lstStyle/>
          <a:p>
            <a:endParaRPr/>
          </a:p>
        </p:txBody>
      </p:sp>
      <p:sp>
        <p:nvSpPr>
          <p:cNvPr id="35" name="object 13">
            <a:extLst>
              <a:ext uri="{FF2B5EF4-FFF2-40B4-BE49-F238E27FC236}">
                <a16:creationId xmlns:a16="http://schemas.microsoft.com/office/drawing/2014/main" id="{ACF60529-63C1-09CF-ABB9-B7E34D2139C7}"/>
              </a:ext>
            </a:extLst>
          </p:cNvPr>
          <p:cNvSpPr/>
          <p:nvPr/>
        </p:nvSpPr>
        <p:spPr>
          <a:xfrm>
            <a:off x="3352800" y="2757304"/>
            <a:ext cx="7040880" cy="685800"/>
          </a:xfrm>
          <a:custGeom>
            <a:avLst/>
            <a:gdLst/>
            <a:ahLst/>
            <a:cxnLst/>
            <a:rect l="l" t="t" r="r" b="b"/>
            <a:pathLst>
              <a:path w="7040880" h="685800">
                <a:moveTo>
                  <a:pt x="7040880" y="0"/>
                </a:moveTo>
                <a:lnTo>
                  <a:pt x="0" y="0"/>
                </a:lnTo>
                <a:lnTo>
                  <a:pt x="0" y="685800"/>
                </a:lnTo>
                <a:lnTo>
                  <a:pt x="7040880" y="685800"/>
                </a:lnTo>
                <a:lnTo>
                  <a:pt x="7040880" y="0"/>
                </a:lnTo>
                <a:close/>
              </a:path>
            </a:pathLst>
          </a:custGeom>
          <a:solidFill>
            <a:srgbClr val="EEE4CF"/>
          </a:solidFill>
          <a:ln>
            <a:solidFill>
              <a:schemeClr val="accent6">
                <a:lumMod val="50000"/>
              </a:schemeClr>
            </a:solidFill>
          </a:ln>
        </p:spPr>
        <p:txBody>
          <a:bodyPr wrap="square" lIns="0" tIns="0" rIns="0" bIns="0" rtlCol="0"/>
          <a:lstStyle/>
          <a:p>
            <a:endParaRPr/>
          </a:p>
        </p:txBody>
      </p:sp>
      <p:sp>
        <p:nvSpPr>
          <p:cNvPr id="22" name="object 22"/>
          <p:cNvSpPr txBox="1"/>
          <p:nvPr/>
        </p:nvSpPr>
        <p:spPr>
          <a:xfrm>
            <a:off x="3489427" y="2920474"/>
            <a:ext cx="7443057" cy="640560"/>
          </a:xfrm>
          <a:prstGeom prst="rect">
            <a:avLst/>
          </a:prstGeom>
        </p:spPr>
        <p:txBody>
          <a:bodyPr vert="horz" wrap="square" lIns="0" tIns="12065" rIns="0" bIns="0" rtlCol="0">
            <a:spAutoFit/>
          </a:bodyPr>
          <a:lstStyle/>
          <a:p>
            <a:pPr>
              <a:spcBef>
                <a:spcPts val="95"/>
              </a:spcBef>
            </a:pPr>
            <a:r>
              <a:rPr sz="2000" b="1" dirty="0">
                <a:solidFill>
                  <a:srgbClr val="1F395F"/>
                </a:solidFill>
                <a:latin typeface="Aptos Black" panose="020B0004020202020204" pitchFamily="34" charset="0"/>
                <a:cs typeface="Times New Roman"/>
              </a:rPr>
              <a:t>Haywood</a:t>
            </a:r>
            <a:r>
              <a:rPr sz="2000" b="1" spc="-50" dirty="0">
                <a:solidFill>
                  <a:srgbClr val="1F395F"/>
                </a:solidFill>
                <a:latin typeface="Aptos Black" panose="020B0004020202020204" pitchFamily="34" charset="0"/>
                <a:cs typeface="Times New Roman"/>
              </a:rPr>
              <a:t> </a:t>
            </a:r>
            <a:r>
              <a:rPr sz="2000" b="1" dirty="0">
                <a:solidFill>
                  <a:srgbClr val="1F395F"/>
                </a:solidFill>
                <a:latin typeface="Aptos Black" panose="020B0004020202020204" pitchFamily="34" charset="0"/>
                <a:cs typeface="Times New Roman"/>
              </a:rPr>
              <a:t>S.</a:t>
            </a:r>
            <a:r>
              <a:rPr sz="2000" b="1" spc="-60" dirty="0">
                <a:solidFill>
                  <a:srgbClr val="1F395F"/>
                </a:solidFill>
                <a:latin typeface="Aptos Black" panose="020B0004020202020204" pitchFamily="34" charset="0"/>
                <a:cs typeface="Times New Roman"/>
              </a:rPr>
              <a:t> </a:t>
            </a:r>
            <a:r>
              <a:rPr sz="2000" b="1" spc="-10" dirty="0">
                <a:solidFill>
                  <a:srgbClr val="1F395F"/>
                </a:solidFill>
                <a:latin typeface="Aptos Black" panose="020B0004020202020204" pitchFamily="34" charset="0"/>
                <a:cs typeface="Times New Roman"/>
              </a:rPr>
              <a:t>Hansell</a:t>
            </a:r>
            <a:r>
              <a:rPr lang="en-US" sz="2000" b="1" spc="-10" dirty="0">
                <a:solidFill>
                  <a:srgbClr val="1F395F"/>
                </a:solidFill>
                <a:latin typeface="Aptos Black" panose="020B0004020202020204" pitchFamily="34" charset="0"/>
                <a:cs typeface="Times New Roman"/>
              </a:rPr>
              <a:t>	</a:t>
            </a:r>
            <a:r>
              <a:rPr lang="en-US" sz="2000" dirty="0">
                <a:solidFill>
                  <a:srgbClr val="1E1E1E"/>
                </a:solidFill>
                <a:cs typeface="Times New Roman"/>
              </a:rPr>
              <a:t>Later</a:t>
            </a:r>
            <a:r>
              <a:rPr lang="en-US" sz="2000" spc="-55" dirty="0">
                <a:solidFill>
                  <a:srgbClr val="1E1E1E"/>
                </a:solidFill>
                <a:cs typeface="Times New Roman"/>
              </a:rPr>
              <a:t> </a:t>
            </a:r>
            <a:r>
              <a:rPr lang="en-US" sz="2000" dirty="0">
                <a:solidFill>
                  <a:srgbClr val="1E1E1E"/>
                </a:solidFill>
                <a:cs typeface="Times New Roman"/>
              </a:rPr>
              <a:t>a</a:t>
            </a:r>
            <a:r>
              <a:rPr lang="en-US" sz="2000" spc="-35" dirty="0">
                <a:solidFill>
                  <a:srgbClr val="1E1E1E"/>
                </a:solidFill>
                <a:cs typeface="Times New Roman"/>
              </a:rPr>
              <a:t> </a:t>
            </a:r>
            <a:r>
              <a:rPr lang="en-US" sz="2000" dirty="0">
                <a:solidFill>
                  <a:srgbClr val="1E1E1E"/>
                </a:solidFill>
                <a:cs typeface="Times New Roman"/>
              </a:rPr>
              <a:t>major</a:t>
            </a:r>
            <a:r>
              <a:rPr lang="en-US" sz="2000" spc="-65" dirty="0">
                <a:solidFill>
                  <a:srgbClr val="1E1E1E"/>
                </a:solidFill>
                <a:cs typeface="Times New Roman"/>
              </a:rPr>
              <a:t> </a:t>
            </a:r>
            <a:r>
              <a:rPr lang="en-US" sz="2000" dirty="0">
                <a:solidFill>
                  <a:srgbClr val="1E1E1E"/>
                </a:solidFill>
                <a:cs typeface="Times New Roman"/>
              </a:rPr>
              <a:t>WWII</a:t>
            </a:r>
            <a:r>
              <a:rPr lang="en-US" sz="2000" spc="-15" dirty="0">
                <a:solidFill>
                  <a:srgbClr val="1E1E1E"/>
                </a:solidFill>
                <a:cs typeface="Times New Roman"/>
              </a:rPr>
              <a:t> </a:t>
            </a:r>
            <a:r>
              <a:rPr lang="en-US" sz="2000" spc="-10" dirty="0">
                <a:solidFill>
                  <a:srgbClr val="1E1E1E"/>
                </a:solidFill>
                <a:cs typeface="Times New Roman"/>
              </a:rPr>
              <a:t>planner</a:t>
            </a:r>
            <a:endParaRPr lang="en-US" sz="2000" dirty="0">
              <a:cs typeface="Times New Roman"/>
            </a:endParaRPr>
          </a:p>
          <a:p>
            <a:pPr>
              <a:lnSpc>
                <a:spcPct val="100000"/>
              </a:lnSpc>
              <a:spcBef>
                <a:spcPts val="95"/>
              </a:spcBef>
            </a:pPr>
            <a:endParaRPr sz="2000" dirty="0">
              <a:latin typeface="Aptos Black" panose="020B0004020202020204" pitchFamily="34" charset="0"/>
              <a:cs typeface="Times New Roman"/>
            </a:endParaRPr>
          </a:p>
        </p:txBody>
      </p:sp>
      <p:sp>
        <p:nvSpPr>
          <p:cNvPr id="36" name="object 13">
            <a:extLst>
              <a:ext uri="{FF2B5EF4-FFF2-40B4-BE49-F238E27FC236}">
                <a16:creationId xmlns:a16="http://schemas.microsoft.com/office/drawing/2014/main" id="{4EAEA53A-7612-CAE0-B910-D3C0441AAB2A}"/>
              </a:ext>
            </a:extLst>
          </p:cNvPr>
          <p:cNvSpPr/>
          <p:nvPr/>
        </p:nvSpPr>
        <p:spPr>
          <a:xfrm>
            <a:off x="3352800" y="4125957"/>
            <a:ext cx="7040880" cy="685800"/>
          </a:xfrm>
          <a:custGeom>
            <a:avLst/>
            <a:gdLst/>
            <a:ahLst/>
            <a:cxnLst/>
            <a:rect l="l" t="t" r="r" b="b"/>
            <a:pathLst>
              <a:path w="7040880" h="685800">
                <a:moveTo>
                  <a:pt x="7040880" y="0"/>
                </a:moveTo>
                <a:lnTo>
                  <a:pt x="0" y="0"/>
                </a:lnTo>
                <a:lnTo>
                  <a:pt x="0" y="685800"/>
                </a:lnTo>
                <a:lnTo>
                  <a:pt x="7040880" y="685800"/>
                </a:lnTo>
                <a:lnTo>
                  <a:pt x="7040880" y="0"/>
                </a:lnTo>
                <a:close/>
              </a:path>
            </a:pathLst>
          </a:custGeom>
          <a:solidFill>
            <a:srgbClr val="EEE4CF"/>
          </a:solidFill>
          <a:ln>
            <a:solidFill>
              <a:schemeClr val="accent6">
                <a:lumMod val="50000"/>
              </a:schemeClr>
            </a:solidFill>
          </a:ln>
        </p:spPr>
        <p:txBody>
          <a:bodyPr wrap="square" lIns="0" tIns="0" rIns="0" bIns="0" rtlCol="0"/>
          <a:lstStyle/>
          <a:p>
            <a:endParaRPr/>
          </a:p>
        </p:txBody>
      </p:sp>
      <p:sp>
        <p:nvSpPr>
          <p:cNvPr id="23" name="object 23"/>
          <p:cNvSpPr txBox="1"/>
          <p:nvPr/>
        </p:nvSpPr>
        <p:spPr>
          <a:xfrm>
            <a:off x="3489427" y="4303386"/>
            <a:ext cx="7040880" cy="640560"/>
          </a:xfrm>
          <a:prstGeom prst="rect">
            <a:avLst/>
          </a:prstGeom>
        </p:spPr>
        <p:txBody>
          <a:bodyPr vert="horz" wrap="square" lIns="0" tIns="12065" rIns="0" bIns="0" rtlCol="0">
            <a:spAutoFit/>
          </a:bodyPr>
          <a:lstStyle/>
          <a:p>
            <a:pPr>
              <a:spcBef>
                <a:spcPts val="95"/>
              </a:spcBef>
            </a:pPr>
            <a:r>
              <a:rPr sz="2000" b="1" dirty="0">
                <a:solidFill>
                  <a:srgbClr val="1F395F"/>
                </a:solidFill>
                <a:latin typeface="Aptos Black" panose="020B0004020202020204" pitchFamily="34" charset="0"/>
                <a:cs typeface="Times New Roman"/>
              </a:rPr>
              <a:t>Donald</a:t>
            </a:r>
            <a:r>
              <a:rPr sz="2000" b="1" spc="-110" dirty="0">
                <a:solidFill>
                  <a:srgbClr val="1F395F"/>
                </a:solidFill>
                <a:latin typeface="Aptos Black" panose="020B0004020202020204" pitchFamily="34" charset="0"/>
                <a:cs typeface="Times New Roman"/>
              </a:rPr>
              <a:t> </a:t>
            </a:r>
            <a:r>
              <a:rPr sz="2000" b="1" spc="-10" dirty="0">
                <a:solidFill>
                  <a:srgbClr val="1F395F"/>
                </a:solidFill>
                <a:latin typeface="Aptos Black" panose="020B0004020202020204" pitchFamily="34" charset="0"/>
                <a:cs typeface="Times New Roman"/>
              </a:rPr>
              <a:t>Wilson</a:t>
            </a:r>
            <a:r>
              <a:rPr lang="en-US" sz="2000" b="1" spc="-10" dirty="0">
                <a:solidFill>
                  <a:srgbClr val="1F395F"/>
                </a:solidFill>
                <a:latin typeface="Aptos Black" panose="020B0004020202020204" pitchFamily="34" charset="0"/>
                <a:cs typeface="Times New Roman"/>
              </a:rPr>
              <a:t> 		</a:t>
            </a:r>
            <a:r>
              <a:rPr lang="en-US" sz="2000" dirty="0">
                <a:solidFill>
                  <a:srgbClr val="1E1E1E"/>
                </a:solidFill>
                <a:cs typeface="Times New Roman"/>
              </a:rPr>
              <a:t>Advocated</a:t>
            </a:r>
            <a:r>
              <a:rPr lang="en-US" sz="2000" spc="-70" dirty="0">
                <a:solidFill>
                  <a:srgbClr val="1E1E1E"/>
                </a:solidFill>
                <a:cs typeface="Times New Roman"/>
              </a:rPr>
              <a:t> </a:t>
            </a:r>
            <a:r>
              <a:rPr lang="en-US" sz="2000" dirty="0">
                <a:solidFill>
                  <a:srgbClr val="1E1E1E"/>
                </a:solidFill>
                <a:cs typeface="Times New Roman"/>
              </a:rPr>
              <a:t>targeting</a:t>
            </a:r>
            <a:r>
              <a:rPr lang="en-US" sz="2000" spc="-60" dirty="0">
                <a:solidFill>
                  <a:srgbClr val="1E1E1E"/>
                </a:solidFill>
                <a:cs typeface="Times New Roman"/>
              </a:rPr>
              <a:t> </a:t>
            </a:r>
            <a:r>
              <a:rPr lang="en-US" sz="2000" dirty="0">
                <a:solidFill>
                  <a:srgbClr val="1E1E1E"/>
                </a:solidFill>
                <a:cs typeface="Times New Roman"/>
              </a:rPr>
              <a:t>industrial</a:t>
            </a:r>
            <a:r>
              <a:rPr lang="en-US" sz="2000" spc="-65" dirty="0">
                <a:solidFill>
                  <a:srgbClr val="1E1E1E"/>
                </a:solidFill>
                <a:cs typeface="Times New Roman"/>
              </a:rPr>
              <a:t> </a:t>
            </a:r>
            <a:r>
              <a:rPr lang="en-US" sz="2000" spc="-10" dirty="0">
                <a:solidFill>
                  <a:srgbClr val="1E1E1E"/>
                </a:solidFill>
                <a:cs typeface="Times New Roman"/>
              </a:rPr>
              <a:t>“webs”</a:t>
            </a:r>
            <a:endParaRPr lang="en-US" sz="2000" dirty="0">
              <a:cs typeface="Times New Roman"/>
            </a:endParaRPr>
          </a:p>
          <a:p>
            <a:pPr>
              <a:lnSpc>
                <a:spcPct val="100000"/>
              </a:lnSpc>
              <a:spcBef>
                <a:spcPts val="95"/>
              </a:spcBef>
            </a:pPr>
            <a:endParaRPr sz="2000" dirty="0">
              <a:latin typeface="Aptos Black" panose="020B0004020202020204" pitchFamily="34" charset="0"/>
              <a:cs typeface="Times New Roman"/>
            </a:endParaRPr>
          </a:p>
        </p:txBody>
      </p:sp>
      <p:sp>
        <p:nvSpPr>
          <p:cNvPr id="37" name="object 13">
            <a:extLst>
              <a:ext uri="{FF2B5EF4-FFF2-40B4-BE49-F238E27FC236}">
                <a16:creationId xmlns:a16="http://schemas.microsoft.com/office/drawing/2014/main" id="{4945A62E-D4C4-1C85-2D2E-3B2A4B55C5EC}"/>
              </a:ext>
            </a:extLst>
          </p:cNvPr>
          <p:cNvSpPr/>
          <p:nvPr/>
        </p:nvSpPr>
        <p:spPr>
          <a:xfrm>
            <a:off x="3352800" y="5403630"/>
            <a:ext cx="7040880" cy="685800"/>
          </a:xfrm>
          <a:custGeom>
            <a:avLst/>
            <a:gdLst/>
            <a:ahLst/>
            <a:cxnLst/>
            <a:rect l="l" t="t" r="r" b="b"/>
            <a:pathLst>
              <a:path w="7040880" h="685800">
                <a:moveTo>
                  <a:pt x="7040880" y="0"/>
                </a:moveTo>
                <a:lnTo>
                  <a:pt x="0" y="0"/>
                </a:lnTo>
                <a:lnTo>
                  <a:pt x="0" y="685800"/>
                </a:lnTo>
                <a:lnTo>
                  <a:pt x="7040880" y="685800"/>
                </a:lnTo>
                <a:lnTo>
                  <a:pt x="7040880" y="0"/>
                </a:lnTo>
                <a:close/>
              </a:path>
            </a:pathLst>
          </a:custGeom>
          <a:solidFill>
            <a:srgbClr val="EEE4CF"/>
          </a:solidFill>
          <a:ln>
            <a:solidFill>
              <a:schemeClr val="accent6">
                <a:lumMod val="50000"/>
              </a:schemeClr>
            </a:solidFill>
          </a:ln>
        </p:spPr>
        <p:txBody>
          <a:bodyPr wrap="square" lIns="0" tIns="0" rIns="0" bIns="0" rtlCol="0"/>
          <a:lstStyle/>
          <a:p>
            <a:endParaRPr/>
          </a:p>
        </p:txBody>
      </p:sp>
      <p:sp>
        <p:nvSpPr>
          <p:cNvPr id="24" name="object 24"/>
          <p:cNvSpPr txBox="1"/>
          <p:nvPr/>
        </p:nvSpPr>
        <p:spPr>
          <a:xfrm>
            <a:off x="3550398" y="5569151"/>
            <a:ext cx="6904253" cy="640560"/>
          </a:xfrm>
          <a:prstGeom prst="rect">
            <a:avLst/>
          </a:prstGeom>
        </p:spPr>
        <p:txBody>
          <a:bodyPr vert="horz" wrap="square" lIns="0" tIns="12065" rIns="0" bIns="0" rtlCol="0">
            <a:spAutoFit/>
          </a:bodyPr>
          <a:lstStyle/>
          <a:p>
            <a:pPr>
              <a:spcBef>
                <a:spcPts val="95"/>
              </a:spcBef>
            </a:pPr>
            <a:r>
              <a:rPr sz="2000" b="1" dirty="0">
                <a:solidFill>
                  <a:srgbClr val="1F395F"/>
                </a:solidFill>
                <a:latin typeface="Aptos Black" panose="020B0004020202020204" pitchFamily="34" charset="0"/>
                <a:cs typeface="Times New Roman"/>
              </a:rPr>
              <a:t>Muir</a:t>
            </a:r>
            <a:r>
              <a:rPr sz="2000" b="1" spc="-75" dirty="0">
                <a:solidFill>
                  <a:srgbClr val="1F395F"/>
                </a:solidFill>
                <a:latin typeface="Aptos Black" panose="020B0004020202020204" pitchFamily="34" charset="0"/>
                <a:cs typeface="Times New Roman"/>
              </a:rPr>
              <a:t> </a:t>
            </a:r>
            <a:r>
              <a:rPr sz="2000" b="1" dirty="0">
                <a:solidFill>
                  <a:srgbClr val="1F395F"/>
                </a:solidFill>
                <a:latin typeface="Aptos Black" panose="020B0004020202020204" pitchFamily="34" charset="0"/>
                <a:cs typeface="Times New Roman"/>
              </a:rPr>
              <a:t>S.</a:t>
            </a:r>
            <a:r>
              <a:rPr sz="2000" b="1" spc="-35" dirty="0">
                <a:solidFill>
                  <a:srgbClr val="1F395F"/>
                </a:solidFill>
                <a:latin typeface="Aptos Black" panose="020B0004020202020204" pitchFamily="34" charset="0"/>
                <a:cs typeface="Times New Roman"/>
              </a:rPr>
              <a:t> </a:t>
            </a:r>
            <a:r>
              <a:rPr sz="2000" b="1" spc="-10" dirty="0">
                <a:solidFill>
                  <a:srgbClr val="1F395F"/>
                </a:solidFill>
                <a:latin typeface="Aptos Black" panose="020B0004020202020204" pitchFamily="34" charset="0"/>
                <a:cs typeface="Times New Roman"/>
              </a:rPr>
              <a:t>Fairchild</a:t>
            </a:r>
            <a:r>
              <a:rPr lang="en-US" sz="2000" b="1" spc="-10" dirty="0">
                <a:solidFill>
                  <a:srgbClr val="1F395F"/>
                </a:solidFill>
                <a:latin typeface="Aptos Black" panose="020B0004020202020204" pitchFamily="34" charset="0"/>
                <a:cs typeface="Times New Roman"/>
              </a:rPr>
              <a:t>	</a:t>
            </a:r>
            <a:r>
              <a:rPr lang="en-US" sz="2000" dirty="0">
                <a:solidFill>
                  <a:srgbClr val="1E1E1E"/>
                </a:solidFill>
                <a:cs typeface="Times New Roman"/>
              </a:rPr>
              <a:t>Important</a:t>
            </a:r>
            <a:r>
              <a:rPr lang="en-US" sz="2000" spc="-40" dirty="0">
                <a:solidFill>
                  <a:srgbClr val="1E1E1E"/>
                </a:solidFill>
                <a:cs typeface="Times New Roman"/>
              </a:rPr>
              <a:t> </a:t>
            </a:r>
            <a:r>
              <a:rPr lang="en-US" sz="2000" dirty="0">
                <a:solidFill>
                  <a:srgbClr val="1E1E1E"/>
                </a:solidFill>
                <a:cs typeface="Times New Roman"/>
              </a:rPr>
              <a:t>teacher</a:t>
            </a:r>
            <a:r>
              <a:rPr lang="en-US" sz="2000" spc="-50" dirty="0">
                <a:solidFill>
                  <a:srgbClr val="1E1E1E"/>
                </a:solidFill>
                <a:cs typeface="Times New Roman"/>
              </a:rPr>
              <a:t> </a:t>
            </a:r>
            <a:r>
              <a:rPr lang="en-US" sz="2000" dirty="0">
                <a:solidFill>
                  <a:srgbClr val="1E1E1E"/>
                </a:solidFill>
                <a:cs typeface="Times New Roman"/>
              </a:rPr>
              <a:t>and</a:t>
            </a:r>
            <a:r>
              <a:rPr lang="en-US" sz="2000" spc="-40" dirty="0">
                <a:solidFill>
                  <a:srgbClr val="1E1E1E"/>
                </a:solidFill>
                <a:cs typeface="Times New Roman"/>
              </a:rPr>
              <a:t> </a:t>
            </a:r>
            <a:r>
              <a:rPr lang="en-US" sz="2000" spc="-10" dirty="0">
                <a:solidFill>
                  <a:srgbClr val="1E1E1E"/>
                </a:solidFill>
                <a:cs typeface="Times New Roman"/>
              </a:rPr>
              <a:t>organizer</a:t>
            </a:r>
            <a:endParaRPr lang="en-US" sz="2000" dirty="0">
              <a:cs typeface="Times New Roman"/>
            </a:endParaRPr>
          </a:p>
          <a:p>
            <a:pPr>
              <a:lnSpc>
                <a:spcPct val="100000"/>
              </a:lnSpc>
              <a:spcBef>
                <a:spcPts val="95"/>
              </a:spcBef>
            </a:pPr>
            <a:endParaRPr sz="2000" dirty="0">
              <a:latin typeface="Aptos Black" panose="020B0004020202020204" pitchFamily="34" charset="0"/>
              <a:cs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02012-5833-0363-5AD5-636FB8CF070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6E51A125-E50A-721A-FDC8-9E9AADA42DA7}"/>
              </a:ext>
            </a:extLst>
          </p:cNvPr>
          <p:cNvSpPr txBox="1"/>
          <p:nvPr/>
        </p:nvSpPr>
        <p:spPr>
          <a:xfrm>
            <a:off x="5493130" y="6550134"/>
            <a:ext cx="1509395" cy="279400"/>
          </a:xfrm>
          <a:prstGeom prst="rect">
            <a:avLst/>
          </a:prstGeom>
        </p:spPr>
        <p:txBody>
          <a:bodyPr vert="horz" wrap="square" lIns="0" tIns="0" rIns="0" bIns="0" rtlCol="0">
            <a:spAutoFit/>
          </a:bodyPr>
          <a:lstStyle/>
          <a:p>
            <a:pPr>
              <a:lnSpc>
                <a:spcPts val="2050"/>
              </a:lnSpc>
            </a:pPr>
            <a:r>
              <a:rPr sz="1800" spc="100" dirty="0">
                <a:solidFill>
                  <a:srgbClr val="3A7C22"/>
                </a:solidFill>
                <a:latin typeface="Calibri"/>
                <a:cs typeface="Calibri"/>
              </a:rPr>
              <a:t>UNCLASSIFIED</a:t>
            </a:r>
            <a:endParaRPr sz="1800">
              <a:latin typeface="Calibri"/>
              <a:cs typeface="Calibri"/>
            </a:endParaRPr>
          </a:p>
        </p:txBody>
      </p:sp>
      <p:sp>
        <p:nvSpPr>
          <p:cNvPr id="31" name="object 6" descr="$PPTXTitle">
            <a:extLst>
              <a:ext uri="{FF2B5EF4-FFF2-40B4-BE49-F238E27FC236}">
                <a16:creationId xmlns:a16="http://schemas.microsoft.com/office/drawing/2014/main" id="{57409209-D32B-FF83-DD8C-4C602241D589}"/>
              </a:ext>
            </a:extLst>
          </p:cNvPr>
          <p:cNvSpPr txBox="1">
            <a:spLocks/>
          </p:cNvSpPr>
          <p:nvPr/>
        </p:nvSpPr>
        <p:spPr>
          <a:xfrm>
            <a:off x="1164307" y="307565"/>
            <a:ext cx="10399092" cy="781624"/>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marL="12700">
              <a:lnSpc>
                <a:spcPct val="100000"/>
              </a:lnSpc>
              <a:spcBef>
                <a:spcPts val="95"/>
              </a:spcBef>
            </a:pPr>
            <a:r>
              <a:rPr lang="en-US" sz="5000" spc="-10" dirty="0">
                <a:latin typeface="Aptos Black" panose="020B0004020202020204" pitchFamily="34" charset="0"/>
              </a:rPr>
              <a:t>Competing Theorists of Airpower</a:t>
            </a:r>
          </a:p>
        </p:txBody>
      </p:sp>
      <p:sp>
        <p:nvSpPr>
          <p:cNvPr id="34" name="object 8">
            <a:extLst>
              <a:ext uri="{FF2B5EF4-FFF2-40B4-BE49-F238E27FC236}">
                <a16:creationId xmlns:a16="http://schemas.microsoft.com/office/drawing/2014/main" id="{93866AC8-638A-994F-9078-29A8B7F41460}"/>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rgbClr val="FFFFFF"/>
            </a:solidFill>
          </a:ln>
        </p:spPr>
        <p:txBody>
          <a:bodyPr wrap="square" lIns="0" tIns="0" rIns="0" bIns="0" rtlCol="0"/>
          <a:lstStyle/>
          <a:p>
            <a:endParaRPr/>
          </a:p>
        </p:txBody>
      </p:sp>
      <p:pic>
        <p:nvPicPr>
          <p:cNvPr id="8" name="object 9">
            <a:extLst>
              <a:ext uri="{FF2B5EF4-FFF2-40B4-BE49-F238E27FC236}">
                <a16:creationId xmlns:a16="http://schemas.microsoft.com/office/drawing/2014/main" id="{D4CCF041-6636-67F9-B612-E054692ABF30}"/>
              </a:ext>
            </a:extLst>
          </p:cNvPr>
          <p:cNvPicPr/>
          <p:nvPr/>
        </p:nvPicPr>
        <p:blipFill>
          <a:blip r:embed="rId2" cstate="print"/>
          <a:stretch>
            <a:fillRect/>
          </a:stretch>
        </p:blipFill>
        <p:spPr>
          <a:xfrm>
            <a:off x="2009853" y="1618423"/>
            <a:ext cx="1068175" cy="1383268"/>
          </a:xfrm>
          <a:prstGeom prst="rect">
            <a:avLst/>
          </a:prstGeom>
          <a:ln>
            <a:solidFill>
              <a:schemeClr val="accent6">
                <a:lumMod val="50000"/>
              </a:schemeClr>
            </a:solidFill>
          </a:ln>
        </p:spPr>
      </p:pic>
      <p:sp>
        <p:nvSpPr>
          <p:cNvPr id="32" name="object 13">
            <a:extLst>
              <a:ext uri="{FF2B5EF4-FFF2-40B4-BE49-F238E27FC236}">
                <a16:creationId xmlns:a16="http://schemas.microsoft.com/office/drawing/2014/main" id="{C7C786B9-EC68-4A36-8C51-E980BB590CD0}"/>
              </a:ext>
            </a:extLst>
          </p:cNvPr>
          <p:cNvSpPr/>
          <p:nvPr/>
        </p:nvSpPr>
        <p:spPr>
          <a:xfrm>
            <a:off x="3352800" y="3813748"/>
            <a:ext cx="7040880" cy="1100302"/>
          </a:xfrm>
          <a:custGeom>
            <a:avLst/>
            <a:gdLst/>
            <a:ahLst/>
            <a:cxnLst/>
            <a:rect l="l" t="t" r="r" b="b"/>
            <a:pathLst>
              <a:path w="7040880" h="685800">
                <a:moveTo>
                  <a:pt x="7040880" y="0"/>
                </a:moveTo>
                <a:lnTo>
                  <a:pt x="0" y="0"/>
                </a:lnTo>
                <a:lnTo>
                  <a:pt x="0" y="685800"/>
                </a:lnTo>
                <a:lnTo>
                  <a:pt x="7040880" y="685800"/>
                </a:lnTo>
                <a:lnTo>
                  <a:pt x="7040880" y="0"/>
                </a:lnTo>
                <a:close/>
              </a:path>
            </a:pathLst>
          </a:custGeom>
          <a:solidFill>
            <a:srgbClr val="EEE4CF"/>
          </a:solidFill>
          <a:ln>
            <a:solidFill>
              <a:schemeClr val="accent6">
                <a:lumMod val="50000"/>
              </a:schemeClr>
            </a:solidFill>
          </a:ln>
        </p:spPr>
        <p:txBody>
          <a:bodyPr wrap="square" lIns="0" tIns="0" rIns="0" bIns="0" rtlCol="0"/>
          <a:lstStyle/>
          <a:p>
            <a:endParaRPr/>
          </a:p>
        </p:txBody>
      </p:sp>
      <p:pic>
        <p:nvPicPr>
          <p:cNvPr id="14" name="object 10">
            <a:extLst>
              <a:ext uri="{FF2B5EF4-FFF2-40B4-BE49-F238E27FC236}">
                <a16:creationId xmlns:a16="http://schemas.microsoft.com/office/drawing/2014/main" id="{E52587FB-B83B-D815-D5F2-BEB796A48EB4}"/>
              </a:ext>
            </a:extLst>
          </p:cNvPr>
          <p:cNvPicPr/>
          <p:nvPr/>
        </p:nvPicPr>
        <p:blipFill>
          <a:blip r:embed="rId3" cstate="print"/>
          <a:stretch>
            <a:fillRect/>
          </a:stretch>
        </p:blipFill>
        <p:spPr>
          <a:xfrm>
            <a:off x="2009853" y="3647474"/>
            <a:ext cx="1068175" cy="1383268"/>
          </a:xfrm>
          <a:prstGeom prst="rect">
            <a:avLst/>
          </a:prstGeom>
          <a:ln>
            <a:solidFill>
              <a:schemeClr val="accent6">
                <a:lumMod val="50000"/>
              </a:schemeClr>
            </a:solidFill>
          </a:ln>
        </p:spPr>
      </p:pic>
      <p:sp>
        <p:nvSpPr>
          <p:cNvPr id="18" name="object 19">
            <a:extLst>
              <a:ext uri="{FF2B5EF4-FFF2-40B4-BE49-F238E27FC236}">
                <a16:creationId xmlns:a16="http://schemas.microsoft.com/office/drawing/2014/main" id="{A9CE6BEF-8716-A1F4-4C57-E801CEAA057F}"/>
              </a:ext>
            </a:extLst>
          </p:cNvPr>
          <p:cNvSpPr txBox="1"/>
          <p:nvPr/>
        </p:nvSpPr>
        <p:spPr>
          <a:xfrm>
            <a:off x="5732010" y="4101186"/>
            <a:ext cx="4560255" cy="636270"/>
          </a:xfrm>
          <a:prstGeom prst="rect">
            <a:avLst/>
          </a:prstGeom>
        </p:spPr>
        <p:txBody>
          <a:bodyPr vert="horz" wrap="square" lIns="0" tIns="12700" rIns="0" bIns="0" rtlCol="0">
            <a:spAutoFit/>
          </a:bodyPr>
          <a:lstStyle/>
          <a:p>
            <a:pPr marR="5080">
              <a:lnSpc>
                <a:spcPct val="100000"/>
              </a:lnSpc>
              <a:spcBef>
                <a:spcPts val="100"/>
              </a:spcBef>
            </a:pPr>
            <a:r>
              <a:rPr sz="2000" dirty="0">
                <a:solidFill>
                  <a:srgbClr val="1E1E1E"/>
                </a:solidFill>
                <a:cs typeface="Times New Roman"/>
              </a:rPr>
              <a:t>Fighter</a:t>
            </a:r>
            <a:r>
              <a:rPr sz="2000" spc="-35" dirty="0">
                <a:solidFill>
                  <a:srgbClr val="1E1E1E"/>
                </a:solidFill>
                <a:cs typeface="Times New Roman"/>
              </a:rPr>
              <a:t> </a:t>
            </a:r>
            <a:r>
              <a:rPr sz="2000" dirty="0">
                <a:solidFill>
                  <a:srgbClr val="1E1E1E"/>
                </a:solidFill>
                <a:cs typeface="Times New Roman"/>
              </a:rPr>
              <a:t>tactician</a:t>
            </a:r>
            <a:r>
              <a:rPr sz="2000" spc="-15" dirty="0">
                <a:solidFill>
                  <a:srgbClr val="1E1E1E"/>
                </a:solidFill>
                <a:cs typeface="Times New Roman"/>
              </a:rPr>
              <a:t> </a:t>
            </a:r>
            <a:r>
              <a:rPr sz="2000" dirty="0">
                <a:solidFill>
                  <a:srgbClr val="1E1E1E"/>
                </a:solidFill>
                <a:cs typeface="Times New Roman"/>
              </a:rPr>
              <a:t>and</a:t>
            </a:r>
            <a:r>
              <a:rPr sz="2000" spc="-20" dirty="0">
                <a:solidFill>
                  <a:srgbClr val="1E1E1E"/>
                </a:solidFill>
                <a:cs typeface="Times New Roman"/>
              </a:rPr>
              <a:t> </a:t>
            </a:r>
            <a:r>
              <a:rPr sz="2000" dirty="0">
                <a:solidFill>
                  <a:srgbClr val="1E1E1E"/>
                </a:solidFill>
                <a:cs typeface="Times New Roman"/>
              </a:rPr>
              <a:t>critic</a:t>
            </a:r>
            <a:r>
              <a:rPr sz="2000" spc="-10" dirty="0">
                <a:solidFill>
                  <a:srgbClr val="1E1E1E"/>
                </a:solidFill>
                <a:cs typeface="Times New Roman"/>
              </a:rPr>
              <a:t> </a:t>
            </a:r>
            <a:r>
              <a:rPr sz="2000" dirty="0">
                <a:solidFill>
                  <a:srgbClr val="1E1E1E"/>
                </a:solidFill>
                <a:cs typeface="Times New Roman"/>
              </a:rPr>
              <a:t>of</a:t>
            </a:r>
            <a:r>
              <a:rPr sz="2000" spc="-25" dirty="0">
                <a:solidFill>
                  <a:srgbClr val="1E1E1E"/>
                </a:solidFill>
                <a:cs typeface="Times New Roman"/>
              </a:rPr>
              <a:t> </a:t>
            </a:r>
            <a:r>
              <a:rPr sz="2000" dirty="0">
                <a:solidFill>
                  <a:srgbClr val="1E1E1E"/>
                </a:solidFill>
                <a:cs typeface="Times New Roman"/>
              </a:rPr>
              <a:t>daylight</a:t>
            </a:r>
            <a:r>
              <a:rPr sz="2000" spc="-40" dirty="0">
                <a:solidFill>
                  <a:srgbClr val="1E1E1E"/>
                </a:solidFill>
                <a:cs typeface="Times New Roman"/>
              </a:rPr>
              <a:t> </a:t>
            </a:r>
            <a:r>
              <a:rPr sz="2000" dirty="0">
                <a:solidFill>
                  <a:srgbClr val="1E1E1E"/>
                </a:solidFill>
                <a:cs typeface="Times New Roman"/>
              </a:rPr>
              <a:t>precision</a:t>
            </a:r>
            <a:r>
              <a:rPr sz="2000" spc="-40" dirty="0">
                <a:solidFill>
                  <a:srgbClr val="1E1E1E"/>
                </a:solidFill>
                <a:cs typeface="Times New Roman"/>
              </a:rPr>
              <a:t> </a:t>
            </a:r>
            <a:r>
              <a:rPr sz="2000" spc="-10" dirty="0">
                <a:solidFill>
                  <a:srgbClr val="1E1E1E"/>
                </a:solidFill>
                <a:cs typeface="Times New Roman"/>
              </a:rPr>
              <a:t>bombing assumptions</a:t>
            </a:r>
            <a:endParaRPr sz="2000" dirty="0">
              <a:cs typeface="Times New Roman"/>
            </a:endParaRPr>
          </a:p>
        </p:txBody>
      </p:sp>
      <p:sp>
        <p:nvSpPr>
          <p:cNvPr id="27" name="object 13">
            <a:extLst>
              <a:ext uri="{FF2B5EF4-FFF2-40B4-BE49-F238E27FC236}">
                <a16:creationId xmlns:a16="http://schemas.microsoft.com/office/drawing/2014/main" id="{7A39DC73-CC52-ED96-5874-328E2FF79E1E}"/>
              </a:ext>
            </a:extLst>
          </p:cNvPr>
          <p:cNvSpPr/>
          <p:nvPr/>
        </p:nvSpPr>
        <p:spPr>
          <a:xfrm>
            <a:off x="3352800" y="1772184"/>
            <a:ext cx="7040880" cy="1100302"/>
          </a:xfrm>
          <a:custGeom>
            <a:avLst/>
            <a:gdLst/>
            <a:ahLst/>
            <a:cxnLst/>
            <a:rect l="l" t="t" r="r" b="b"/>
            <a:pathLst>
              <a:path w="7040880" h="685800">
                <a:moveTo>
                  <a:pt x="7040880" y="0"/>
                </a:moveTo>
                <a:lnTo>
                  <a:pt x="0" y="0"/>
                </a:lnTo>
                <a:lnTo>
                  <a:pt x="0" y="685800"/>
                </a:lnTo>
                <a:lnTo>
                  <a:pt x="7040880" y="685800"/>
                </a:lnTo>
                <a:lnTo>
                  <a:pt x="7040880" y="0"/>
                </a:lnTo>
                <a:close/>
              </a:path>
            </a:pathLst>
          </a:custGeom>
          <a:solidFill>
            <a:srgbClr val="EEE4CF"/>
          </a:solidFill>
          <a:ln>
            <a:solidFill>
              <a:schemeClr val="accent6">
                <a:lumMod val="50000"/>
              </a:schemeClr>
            </a:solidFill>
          </a:ln>
        </p:spPr>
        <p:txBody>
          <a:bodyPr wrap="square" lIns="0" tIns="0" rIns="0" bIns="0" rtlCol="0"/>
          <a:lstStyle/>
          <a:p>
            <a:endParaRPr/>
          </a:p>
        </p:txBody>
      </p:sp>
      <p:sp>
        <p:nvSpPr>
          <p:cNvPr id="29" name="object 13">
            <a:extLst>
              <a:ext uri="{FF2B5EF4-FFF2-40B4-BE49-F238E27FC236}">
                <a16:creationId xmlns:a16="http://schemas.microsoft.com/office/drawing/2014/main" id="{9307D020-5A37-9749-1734-84EDF336B179}"/>
              </a:ext>
            </a:extLst>
          </p:cNvPr>
          <p:cNvSpPr txBox="1"/>
          <p:nvPr/>
        </p:nvSpPr>
        <p:spPr>
          <a:xfrm>
            <a:off x="3471925" y="2213112"/>
            <a:ext cx="2118797" cy="319959"/>
          </a:xfrm>
          <a:prstGeom prst="rect">
            <a:avLst/>
          </a:prstGeom>
        </p:spPr>
        <p:txBody>
          <a:bodyPr vert="horz" wrap="square" lIns="0" tIns="12065" rIns="0" bIns="0" rtlCol="0">
            <a:spAutoFit/>
          </a:bodyPr>
          <a:lstStyle/>
          <a:p>
            <a:pPr>
              <a:lnSpc>
                <a:spcPct val="100000"/>
              </a:lnSpc>
              <a:spcBef>
                <a:spcPts val="95"/>
              </a:spcBef>
            </a:pPr>
            <a:r>
              <a:rPr sz="2000" b="1" dirty="0">
                <a:solidFill>
                  <a:srgbClr val="1F395F"/>
                </a:solidFill>
                <a:latin typeface="Aptos Black" panose="020B0004020202020204" pitchFamily="34" charset="0"/>
                <a:cs typeface="Times New Roman"/>
              </a:rPr>
              <a:t>Curtis</a:t>
            </a:r>
            <a:r>
              <a:rPr sz="2000" b="1" spc="-30" dirty="0">
                <a:solidFill>
                  <a:srgbClr val="1F395F"/>
                </a:solidFill>
                <a:latin typeface="Aptos Black" panose="020B0004020202020204" pitchFamily="34" charset="0"/>
                <a:cs typeface="Times New Roman"/>
              </a:rPr>
              <a:t> </a:t>
            </a:r>
            <a:r>
              <a:rPr sz="2000" b="1" dirty="0">
                <a:solidFill>
                  <a:srgbClr val="1F395F"/>
                </a:solidFill>
                <a:latin typeface="Aptos Black" panose="020B0004020202020204" pitchFamily="34" charset="0"/>
                <a:cs typeface="Times New Roman"/>
              </a:rPr>
              <a:t>E.</a:t>
            </a:r>
            <a:r>
              <a:rPr sz="2000" b="1" spc="-45" dirty="0">
                <a:solidFill>
                  <a:srgbClr val="1F395F"/>
                </a:solidFill>
                <a:latin typeface="Aptos Black" panose="020B0004020202020204" pitchFamily="34" charset="0"/>
                <a:cs typeface="Times New Roman"/>
              </a:rPr>
              <a:t> </a:t>
            </a:r>
            <a:r>
              <a:rPr sz="2000" b="1" spc="-10" dirty="0">
                <a:solidFill>
                  <a:srgbClr val="1F395F"/>
                </a:solidFill>
                <a:latin typeface="Aptos Black" panose="020B0004020202020204" pitchFamily="34" charset="0"/>
                <a:cs typeface="Times New Roman"/>
              </a:rPr>
              <a:t>LeMay</a:t>
            </a:r>
            <a:endParaRPr sz="2000" dirty="0">
              <a:latin typeface="Aptos Black" panose="020B0004020202020204" pitchFamily="34" charset="0"/>
              <a:cs typeface="Times New Roman"/>
            </a:endParaRPr>
          </a:p>
        </p:txBody>
      </p:sp>
      <p:sp>
        <p:nvSpPr>
          <p:cNvPr id="30" name="object 17">
            <a:extLst>
              <a:ext uri="{FF2B5EF4-FFF2-40B4-BE49-F238E27FC236}">
                <a16:creationId xmlns:a16="http://schemas.microsoft.com/office/drawing/2014/main" id="{3BCC9593-8434-FDE9-E08F-CA9EA71806DA}"/>
              </a:ext>
            </a:extLst>
          </p:cNvPr>
          <p:cNvSpPr txBox="1"/>
          <p:nvPr/>
        </p:nvSpPr>
        <p:spPr>
          <a:xfrm>
            <a:off x="5732010" y="2048856"/>
            <a:ext cx="4560255" cy="636270"/>
          </a:xfrm>
          <a:prstGeom prst="rect">
            <a:avLst/>
          </a:prstGeom>
        </p:spPr>
        <p:txBody>
          <a:bodyPr vert="horz" wrap="square" lIns="0" tIns="13335" rIns="0" bIns="0" rtlCol="0">
            <a:spAutoFit/>
          </a:bodyPr>
          <a:lstStyle/>
          <a:p>
            <a:pPr marR="5080">
              <a:lnSpc>
                <a:spcPct val="100000"/>
              </a:lnSpc>
              <a:spcBef>
                <a:spcPts val="105"/>
              </a:spcBef>
            </a:pPr>
            <a:r>
              <a:rPr sz="2000" dirty="0">
                <a:solidFill>
                  <a:srgbClr val="1E1E1E"/>
                </a:solidFill>
                <a:cs typeface="Times New Roman"/>
              </a:rPr>
              <a:t>Bombing</a:t>
            </a:r>
            <a:r>
              <a:rPr sz="2000" spc="-35" dirty="0">
                <a:solidFill>
                  <a:srgbClr val="1E1E1E"/>
                </a:solidFill>
                <a:cs typeface="Times New Roman"/>
              </a:rPr>
              <a:t> </a:t>
            </a:r>
            <a:r>
              <a:rPr sz="2000" dirty="0">
                <a:solidFill>
                  <a:srgbClr val="1E1E1E"/>
                </a:solidFill>
                <a:cs typeface="Times New Roman"/>
              </a:rPr>
              <a:t>leader</a:t>
            </a:r>
            <a:r>
              <a:rPr sz="2000" spc="-35" dirty="0">
                <a:solidFill>
                  <a:srgbClr val="1E1E1E"/>
                </a:solidFill>
                <a:cs typeface="Times New Roman"/>
              </a:rPr>
              <a:t> </a:t>
            </a:r>
            <a:r>
              <a:rPr sz="2000" dirty="0">
                <a:solidFill>
                  <a:srgbClr val="1E1E1E"/>
                </a:solidFill>
                <a:cs typeface="Times New Roman"/>
              </a:rPr>
              <a:t>who</a:t>
            </a:r>
            <a:r>
              <a:rPr sz="2000" spc="-25" dirty="0">
                <a:solidFill>
                  <a:srgbClr val="1E1E1E"/>
                </a:solidFill>
                <a:cs typeface="Times New Roman"/>
              </a:rPr>
              <a:t> </a:t>
            </a:r>
            <a:r>
              <a:rPr sz="2000" dirty="0">
                <a:solidFill>
                  <a:srgbClr val="1E1E1E"/>
                </a:solidFill>
                <a:cs typeface="Times New Roman"/>
              </a:rPr>
              <a:t>emphasized</a:t>
            </a:r>
            <a:r>
              <a:rPr sz="2000" spc="-30" dirty="0">
                <a:solidFill>
                  <a:srgbClr val="1E1E1E"/>
                </a:solidFill>
                <a:cs typeface="Times New Roman"/>
              </a:rPr>
              <a:t> </a:t>
            </a:r>
            <a:r>
              <a:rPr sz="2000" dirty="0">
                <a:solidFill>
                  <a:srgbClr val="1E1E1E"/>
                </a:solidFill>
                <a:cs typeface="Times New Roman"/>
              </a:rPr>
              <a:t>massed</a:t>
            </a:r>
            <a:r>
              <a:rPr sz="2000" spc="-20" dirty="0">
                <a:solidFill>
                  <a:srgbClr val="1E1E1E"/>
                </a:solidFill>
                <a:cs typeface="Times New Roman"/>
              </a:rPr>
              <a:t> </a:t>
            </a:r>
            <a:r>
              <a:rPr sz="2000" dirty="0">
                <a:solidFill>
                  <a:srgbClr val="1E1E1E"/>
                </a:solidFill>
                <a:cs typeface="Times New Roman"/>
              </a:rPr>
              <a:t>formations</a:t>
            </a:r>
            <a:r>
              <a:rPr sz="2000" spc="-60" dirty="0">
                <a:solidFill>
                  <a:srgbClr val="1E1E1E"/>
                </a:solidFill>
                <a:cs typeface="Times New Roman"/>
              </a:rPr>
              <a:t> </a:t>
            </a:r>
            <a:r>
              <a:rPr sz="2000" dirty="0">
                <a:solidFill>
                  <a:srgbClr val="1E1E1E"/>
                </a:solidFill>
                <a:cs typeface="Times New Roman"/>
              </a:rPr>
              <a:t>and</a:t>
            </a:r>
            <a:r>
              <a:rPr sz="2000" spc="-25" dirty="0">
                <a:solidFill>
                  <a:srgbClr val="1E1E1E"/>
                </a:solidFill>
                <a:cs typeface="Times New Roman"/>
              </a:rPr>
              <a:t> </a:t>
            </a:r>
            <a:r>
              <a:rPr sz="2000" spc="-10" dirty="0">
                <a:solidFill>
                  <a:srgbClr val="1E1E1E"/>
                </a:solidFill>
                <a:cs typeface="Times New Roman"/>
              </a:rPr>
              <a:t>escort integration</a:t>
            </a:r>
            <a:endParaRPr sz="2000" dirty="0">
              <a:cs typeface="Times New Roman"/>
            </a:endParaRPr>
          </a:p>
        </p:txBody>
      </p:sp>
      <p:sp>
        <p:nvSpPr>
          <p:cNvPr id="17" name="object 18">
            <a:extLst>
              <a:ext uri="{FF2B5EF4-FFF2-40B4-BE49-F238E27FC236}">
                <a16:creationId xmlns:a16="http://schemas.microsoft.com/office/drawing/2014/main" id="{1DA10C45-36EF-732A-B6B3-35AE369203D7}"/>
              </a:ext>
            </a:extLst>
          </p:cNvPr>
          <p:cNvSpPr txBox="1"/>
          <p:nvPr/>
        </p:nvSpPr>
        <p:spPr>
          <a:xfrm>
            <a:off x="3550398" y="4243952"/>
            <a:ext cx="2423368" cy="319959"/>
          </a:xfrm>
          <a:prstGeom prst="rect">
            <a:avLst/>
          </a:prstGeom>
        </p:spPr>
        <p:txBody>
          <a:bodyPr vert="horz" wrap="square" lIns="0" tIns="12065" rIns="0" bIns="0" rtlCol="0">
            <a:spAutoFit/>
          </a:bodyPr>
          <a:lstStyle/>
          <a:p>
            <a:pPr>
              <a:lnSpc>
                <a:spcPct val="100000"/>
              </a:lnSpc>
              <a:spcBef>
                <a:spcPts val="95"/>
              </a:spcBef>
            </a:pPr>
            <a:r>
              <a:rPr sz="2000" b="1" dirty="0">
                <a:solidFill>
                  <a:srgbClr val="1F395F"/>
                </a:solidFill>
                <a:latin typeface="Aptos Black" panose="020B0004020202020204" pitchFamily="34" charset="0"/>
                <a:cs typeface="Times New Roman"/>
              </a:rPr>
              <a:t>Claire</a:t>
            </a:r>
            <a:r>
              <a:rPr sz="2000" b="1" spc="-105" dirty="0">
                <a:solidFill>
                  <a:srgbClr val="1F395F"/>
                </a:solidFill>
                <a:latin typeface="Aptos Black" panose="020B0004020202020204" pitchFamily="34" charset="0"/>
                <a:cs typeface="Times New Roman"/>
              </a:rPr>
              <a:t> </a:t>
            </a:r>
            <a:r>
              <a:rPr sz="2000" b="1" spc="-10" dirty="0">
                <a:solidFill>
                  <a:srgbClr val="1F395F"/>
                </a:solidFill>
                <a:latin typeface="Aptos Black" panose="020B0004020202020204" pitchFamily="34" charset="0"/>
                <a:cs typeface="Times New Roman"/>
              </a:rPr>
              <a:t>Chennault</a:t>
            </a:r>
            <a:endParaRPr sz="2000" dirty="0">
              <a:latin typeface="Aptos Black" panose="020B0004020202020204" pitchFamily="34" charset="0"/>
              <a:cs typeface="Times New Roman"/>
            </a:endParaRPr>
          </a:p>
        </p:txBody>
      </p:sp>
    </p:spTree>
    <p:extLst>
      <p:ext uri="{BB962C8B-B14F-4D97-AF65-F5344CB8AC3E}">
        <p14:creationId xmlns:p14="http://schemas.microsoft.com/office/powerpoint/2010/main" val="1302044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207B506-DAD1-7429-8A8C-18589D654D44}"/>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FBF1B30E-7D59-2F5F-F1A9-AA5B898B011C}"/>
              </a:ext>
            </a:extLst>
          </p:cNvPr>
          <p:cNvPicPr>
            <a:picLocks noChangeAspect="1"/>
          </p:cNvPicPr>
          <p:nvPr/>
        </p:nvPicPr>
        <p:blipFill>
          <a:blip r:embed="rId2">
            <a:extLst>
              <a:ext uri="{28A0092B-C50C-407E-A947-70E740481C1C}">
                <a14:useLocalDpi xmlns:a14="http://schemas.microsoft.com/office/drawing/2010/main" val="0"/>
              </a:ext>
            </a:extLst>
          </a:blip>
          <a:srcRect l="18659" r="2" b="2"/>
          <a:stretch>
            <a:fillRect/>
          </a:stretch>
        </p:blipFill>
        <p:spPr>
          <a:xfrm>
            <a:off x="7536702" y="3429001"/>
            <a:ext cx="4645571" cy="3540990"/>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4" name="Picture 3">
            <a:extLst>
              <a:ext uri="{FF2B5EF4-FFF2-40B4-BE49-F238E27FC236}">
                <a16:creationId xmlns:a16="http://schemas.microsoft.com/office/drawing/2014/main" id="{2CECCB23-A5F0-63AA-5697-BBA3A3B31108}"/>
              </a:ext>
            </a:extLst>
          </p:cNvPr>
          <p:cNvPicPr>
            <a:picLocks noChangeAspect="1"/>
          </p:cNvPicPr>
          <p:nvPr/>
        </p:nvPicPr>
        <p:blipFill>
          <a:blip r:embed="rId3">
            <a:extLst>
              <a:ext uri="{28A0092B-C50C-407E-A947-70E740481C1C}">
                <a14:useLocalDpi xmlns:a14="http://schemas.microsoft.com/office/drawing/2010/main" val="0"/>
              </a:ext>
            </a:extLst>
          </a:blip>
          <a:srcRect r="6393" b="-3"/>
          <a:stretch>
            <a:fillRect/>
          </a:stretch>
        </p:blipFill>
        <p:spPr>
          <a:xfrm>
            <a:off x="6011694" y="10"/>
            <a:ext cx="6180306" cy="3433332"/>
          </a:xfrm>
          <a:custGeom>
            <a:avLst/>
            <a:gdLst/>
            <a:ahLst/>
            <a:cxnLst/>
            <a:rect l="l" t="t" r="r" b="b"/>
            <a:pathLst>
              <a:path w="6023811" h="3346404">
                <a:moveTo>
                  <a:pt x="0" y="0"/>
                </a:moveTo>
                <a:lnTo>
                  <a:pt x="6023811" y="0"/>
                </a:lnTo>
                <a:lnTo>
                  <a:pt x="6023811" y="3346404"/>
                </a:lnTo>
                <a:lnTo>
                  <a:pt x="1549824" y="3346404"/>
                </a:lnTo>
                <a:close/>
              </a:path>
            </a:pathLst>
          </a:custGeom>
        </p:spPr>
      </p:pic>
      <p:pic>
        <p:nvPicPr>
          <p:cNvPr id="9" name="Picture 8">
            <a:extLst>
              <a:ext uri="{FF2B5EF4-FFF2-40B4-BE49-F238E27FC236}">
                <a16:creationId xmlns:a16="http://schemas.microsoft.com/office/drawing/2014/main" id="{444E3CB6-C537-B9E3-DD67-F18E072B74A4}"/>
              </a:ext>
            </a:extLst>
          </p:cNvPr>
          <p:cNvPicPr>
            <a:picLocks noChangeAspect="1"/>
          </p:cNvPicPr>
          <p:nvPr/>
        </p:nvPicPr>
        <p:blipFill>
          <a:blip r:embed="rId4">
            <a:extLst>
              <a:ext uri="{28A0092B-C50C-407E-A947-70E740481C1C}">
                <a14:useLocalDpi xmlns:a14="http://schemas.microsoft.com/office/drawing/2010/main" val="0"/>
              </a:ext>
            </a:extLst>
          </a:blip>
          <a:srcRect l="16970" r="-1" b="-1"/>
          <a:stretch>
            <a:fillRect/>
          </a:stretch>
        </p:blipFill>
        <p:spPr>
          <a:xfrm>
            <a:off x="20" y="10"/>
            <a:ext cx="9299623" cy="6972147"/>
          </a:xfrm>
          <a:custGeom>
            <a:avLst/>
            <a:gdLst/>
            <a:ahLst/>
            <a:cxnLst/>
            <a:rect l="l" t="t" r="r" b="b"/>
            <a:pathLst>
              <a:path w="9154693" h="6863485">
                <a:moveTo>
                  <a:pt x="0" y="0"/>
                </a:moveTo>
                <a:lnTo>
                  <a:pt x="5976000" y="0"/>
                </a:lnTo>
                <a:lnTo>
                  <a:pt x="9154693" y="6863485"/>
                </a:lnTo>
                <a:lnTo>
                  <a:pt x="0" y="6863485"/>
                </a:lnTo>
                <a:lnTo>
                  <a:pt x="0" y="0"/>
                </a:lnTo>
                <a:close/>
              </a:path>
            </a:pathLst>
          </a:custGeom>
        </p:spPr>
      </p:pic>
    </p:spTree>
    <p:extLst>
      <p:ext uri="{BB962C8B-B14F-4D97-AF65-F5344CB8AC3E}">
        <p14:creationId xmlns:p14="http://schemas.microsoft.com/office/powerpoint/2010/main" val="3283444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logo with text and image&#10;&#10;AI-generated content may be incorrect.">
            <a:extLst>
              <a:ext uri="{FF2B5EF4-FFF2-40B4-BE49-F238E27FC236}">
                <a16:creationId xmlns:a16="http://schemas.microsoft.com/office/drawing/2014/main" id="{B0B9AE69-88BB-C78D-5858-4ECA8797BD25}"/>
              </a:ext>
            </a:extLst>
          </p:cNvPr>
          <p:cNvPicPr>
            <a:picLocks noChangeAspect="1"/>
          </p:cNvPicPr>
          <p:nvPr/>
        </p:nvPicPr>
        <p:blipFill>
          <a:blip r:embed="rId2"/>
          <a:stretch>
            <a:fillRect/>
          </a:stretch>
        </p:blipFill>
        <p:spPr>
          <a:xfrm>
            <a:off x="473186" y="266167"/>
            <a:ext cx="11245627" cy="6325665"/>
          </a:xfrm>
          <a:prstGeom prst="rect">
            <a:avLst/>
          </a:prstGeom>
        </p:spPr>
      </p:pic>
      <p:pic>
        <p:nvPicPr>
          <p:cNvPr id="2" name="Picture 1" descr="A logo with text and image&#10;&#10;AI-generated content may be incorrect.">
            <a:extLst>
              <a:ext uri="{FF2B5EF4-FFF2-40B4-BE49-F238E27FC236}">
                <a16:creationId xmlns:a16="http://schemas.microsoft.com/office/drawing/2014/main" id="{61E4E077-88CE-9D40-49D2-AB963DCBE88E}"/>
              </a:ext>
            </a:extLst>
          </p:cNvPr>
          <p:cNvPicPr>
            <a:picLocks noChangeAspect="1"/>
          </p:cNvPicPr>
          <p:nvPr/>
        </p:nvPicPr>
        <p:blipFill>
          <a:blip r:embed="rId2"/>
          <a:srcRect l="2087" t="8503" r="60510" b="11050"/>
          <a:stretch>
            <a:fillRect/>
          </a:stretch>
        </p:blipFill>
        <p:spPr>
          <a:xfrm>
            <a:off x="10721600" y="-20704"/>
            <a:ext cx="1125319" cy="1361438"/>
          </a:xfrm>
          <a:prstGeom prst="rect">
            <a:avLst/>
          </a:prstGeom>
        </p:spPr>
      </p:pic>
      <p:sp>
        <p:nvSpPr>
          <p:cNvPr id="3" name="TextBox 2">
            <a:extLst>
              <a:ext uri="{FF2B5EF4-FFF2-40B4-BE49-F238E27FC236}">
                <a16:creationId xmlns:a16="http://schemas.microsoft.com/office/drawing/2014/main" id="{5FD06661-8A6A-26A4-0756-4B376C642CE5}"/>
              </a:ext>
            </a:extLst>
          </p:cNvPr>
          <p:cNvSpPr txBox="1"/>
          <p:nvPr/>
        </p:nvSpPr>
        <p:spPr>
          <a:xfrm>
            <a:off x="5182039" y="4832562"/>
            <a:ext cx="6102220" cy="861774"/>
          </a:xfrm>
          <a:prstGeom prst="rect">
            <a:avLst/>
          </a:prstGeom>
          <a:noFill/>
        </p:spPr>
        <p:txBody>
          <a:bodyPr wrap="square">
            <a:spAutoFit/>
          </a:bodyPr>
          <a:lstStyle/>
          <a:p>
            <a:pPr algn="ctr" defTabSz="1219170">
              <a:buClr>
                <a:srgbClr val="000000"/>
              </a:buClr>
            </a:pPr>
            <a:r>
              <a:rPr lang="en-US" sz="3200" kern="0" dirty="0">
                <a:solidFill>
                  <a:srgbClr val="FFFFFF"/>
                </a:solidFill>
                <a:latin typeface="Aptos Black" panose="020B0004020202020204" pitchFamily="34" charset="0"/>
                <a:cs typeface="Arial"/>
                <a:sym typeface="Arial"/>
              </a:rPr>
              <a:t>Mr. Dave “Sugar” Lyle</a:t>
            </a:r>
          </a:p>
          <a:p>
            <a:pPr algn="ctr" defTabSz="1219170">
              <a:buClr>
                <a:srgbClr val="000000"/>
              </a:buClr>
            </a:pPr>
            <a:r>
              <a:rPr lang="en-US" sz="1800" kern="0" dirty="0">
                <a:solidFill>
                  <a:srgbClr val="FFFFFF"/>
                </a:solidFill>
                <a:latin typeface="Arial"/>
                <a:cs typeface="Arial"/>
                <a:sym typeface="Arial"/>
              </a:rPr>
              <a:t>LeMay Center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BE128C0-6B86-3D95-2620-C252B0FC0C8C}"/>
              </a:ext>
            </a:extLst>
          </p:cNvPr>
          <p:cNvSpPr>
            <a:spLocks noGrp="1"/>
          </p:cNvSpPr>
          <p:nvPr>
            <p:ph idx="1"/>
          </p:nvPr>
        </p:nvSpPr>
        <p:spPr>
          <a:xfrm>
            <a:off x="111833" y="1402662"/>
            <a:ext cx="11630641" cy="2699439"/>
          </a:xfrm>
        </p:spPr>
        <p:txBody>
          <a:bodyPr>
            <a:normAutofit/>
          </a:bodyPr>
          <a:lstStyle/>
          <a:p>
            <a:pPr marL="0" indent="0" algn="ctr">
              <a:buNone/>
            </a:pPr>
            <a:r>
              <a:rPr lang="en-US" sz="2800" b="1" dirty="0">
                <a:latin typeface="Aptos" panose="020B0004020202020204" pitchFamily="34" charset="0"/>
                <a:cs typeface="Arial" panose="020B0604020202020204" pitchFamily="34" charset="0"/>
              </a:rPr>
              <a:t>Air Force Doctrine 2035 will scout emerging technologies and assess their impact on airpower doctrine. AFD35 will equip Airmen with forward-looking doctrine that harnesses the technological advances of the coming decade. Our goal is to prevent doctrinal surprise, avoid doctrinal stagnation, and catalyze doctrinal evolution to match the accelerated pace of technological change. </a:t>
            </a:r>
            <a:endParaRPr lang="en-US" sz="2800" dirty="0">
              <a:latin typeface="Aptos" panose="020B0004020202020204" pitchFamily="34" charset="0"/>
              <a:cs typeface="Arial" panose="020B0604020202020204" pitchFamily="34" charset="0"/>
            </a:endParaRPr>
          </a:p>
        </p:txBody>
      </p:sp>
      <p:pic>
        <p:nvPicPr>
          <p:cNvPr id="9" name="Picture 8" descr="A blue airplane in the sky&#10;&#10;AI-generated content may be incorrect.">
            <a:extLst>
              <a:ext uri="{FF2B5EF4-FFF2-40B4-BE49-F238E27FC236}">
                <a16:creationId xmlns:a16="http://schemas.microsoft.com/office/drawing/2014/main" id="{2473A932-C44C-7B5B-C21C-05A8CAA2E590}"/>
              </a:ext>
            </a:extLst>
          </p:cNvPr>
          <p:cNvPicPr>
            <a:picLocks noChangeAspect="1"/>
          </p:cNvPicPr>
          <p:nvPr/>
        </p:nvPicPr>
        <p:blipFill>
          <a:blip r:embed="rId3"/>
          <a:stretch>
            <a:fillRect/>
          </a:stretch>
        </p:blipFill>
        <p:spPr>
          <a:xfrm rot="18768578">
            <a:off x="8345826" y="3396626"/>
            <a:ext cx="3887520" cy="3881084"/>
          </a:xfrm>
          <a:prstGeom prst="rect">
            <a:avLst/>
          </a:prstGeom>
        </p:spPr>
      </p:pic>
      <p:sp>
        <p:nvSpPr>
          <p:cNvPr id="4" name="TextBox 3">
            <a:extLst>
              <a:ext uri="{FF2B5EF4-FFF2-40B4-BE49-F238E27FC236}">
                <a16:creationId xmlns:a16="http://schemas.microsoft.com/office/drawing/2014/main" id="{9F67AFAB-5944-1450-59EF-335264E840A6}"/>
              </a:ext>
            </a:extLst>
          </p:cNvPr>
          <p:cNvSpPr txBox="1"/>
          <p:nvPr/>
        </p:nvSpPr>
        <p:spPr>
          <a:xfrm>
            <a:off x="954693" y="4705279"/>
            <a:ext cx="6590370"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FFFF"/>
                </a:solidFill>
                <a:effectLst/>
                <a:uLnTx/>
                <a:uFillTx/>
                <a:latin typeface="Aptos" panose="020B0004020202020204" pitchFamily="34" charset="0"/>
                <a:ea typeface="+mn-ea"/>
                <a:cs typeface="Arial" panose="020B0604020202020204" pitchFamily="34" charset="0"/>
              </a:rPr>
              <a:t>“Victory smiles upon those who anticipate the changes in the character of war, not upon those who wait to adapt themselves after the changes occur.”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FFFF"/>
                </a:solidFill>
                <a:effectLst/>
                <a:uLnTx/>
                <a:uFillTx/>
                <a:latin typeface="Aptos" panose="020B0004020202020204" pitchFamily="34" charset="0"/>
                <a:ea typeface="+mn-ea"/>
                <a:cs typeface="Arial" panose="020B0604020202020204" pitchFamily="34" charset="0"/>
              </a:rPr>
              <a:t>- Giulio </a:t>
            </a:r>
            <a:r>
              <a:rPr kumimoji="0" lang="en-US" sz="2000" b="1" i="1" u="none" strike="noStrike" kern="1200" cap="none" spc="0" normalizeH="0" baseline="0" noProof="0" dirty="0" err="1">
                <a:ln>
                  <a:noFill/>
                </a:ln>
                <a:solidFill>
                  <a:srgbClr val="FFFFFF"/>
                </a:solidFill>
                <a:effectLst/>
                <a:uLnTx/>
                <a:uFillTx/>
                <a:latin typeface="Aptos" panose="020B0004020202020204" pitchFamily="34" charset="0"/>
                <a:ea typeface="+mn-ea"/>
                <a:cs typeface="Arial" panose="020B0604020202020204" pitchFamily="34" charset="0"/>
              </a:rPr>
              <a:t>Douhet</a:t>
            </a:r>
            <a:endParaRPr kumimoji="0" lang="en-US" sz="2000" b="0" i="1"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endParaRPr>
          </a:p>
        </p:txBody>
      </p:sp>
      <p:sp>
        <p:nvSpPr>
          <p:cNvPr id="3" name="Title 1">
            <a:extLst>
              <a:ext uri="{FF2B5EF4-FFF2-40B4-BE49-F238E27FC236}">
                <a16:creationId xmlns:a16="http://schemas.microsoft.com/office/drawing/2014/main" id="{1F5CFC4F-A403-B7D0-38FA-461F98B54B76}"/>
              </a:ext>
            </a:extLst>
          </p:cNvPr>
          <p:cNvSpPr txBox="1">
            <a:spLocks/>
          </p:cNvSpPr>
          <p:nvPr/>
        </p:nvSpPr>
        <p:spPr>
          <a:xfrm>
            <a:off x="2024210" y="372162"/>
            <a:ext cx="8138159" cy="285628"/>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bg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Aptos Black" panose="020B0004020202020204" pitchFamily="34" charset="0"/>
                <a:cs typeface="Arial" panose="020B0604020202020204" pitchFamily="34" charset="0"/>
              </a:rPr>
              <a:t> Purpose of AFD35</a:t>
            </a:r>
          </a:p>
        </p:txBody>
      </p:sp>
      <p:pic>
        <p:nvPicPr>
          <p:cNvPr id="7" name="Picture 6" descr="A logo with text and image&#10;&#10;AI-generated content may be incorrect.">
            <a:extLst>
              <a:ext uri="{FF2B5EF4-FFF2-40B4-BE49-F238E27FC236}">
                <a16:creationId xmlns:a16="http://schemas.microsoft.com/office/drawing/2014/main" id="{EFAE3F44-6380-181D-8E4A-0EC5C07364FA}"/>
              </a:ext>
            </a:extLst>
          </p:cNvPr>
          <p:cNvPicPr>
            <a:picLocks noChangeAspect="1"/>
          </p:cNvPicPr>
          <p:nvPr/>
        </p:nvPicPr>
        <p:blipFill>
          <a:blip r:embed="rId4"/>
          <a:srcRect l="2087" t="8503" r="60510" b="11050"/>
          <a:stretch>
            <a:fillRect/>
          </a:stretch>
        </p:blipFill>
        <p:spPr>
          <a:xfrm>
            <a:off x="10721600" y="-33865"/>
            <a:ext cx="1125319" cy="136143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BAA0A24-522B-6840-7B9F-67CC0DF059F6}"/>
              </a:ext>
            </a:extLst>
          </p:cNvPr>
          <p:cNvSpPr txBox="1">
            <a:spLocks/>
          </p:cNvSpPr>
          <p:nvPr/>
        </p:nvSpPr>
        <p:spPr>
          <a:xfrm>
            <a:off x="2034379" y="386237"/>
            <a:ext cx="8138159" cy="285628"/>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bg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Aptos Black" panose="020B0004020202020204" pitchFamily="34" charset="0"/>
                <a:cs typeface="Arial" panose="020B0604020202020204" pitchFamily="34" charset="0"/>
              </a:rPr>
              <a:t>AFD35</a:t>
            </a:r>
          </a:p>
        </p:txBody>
      </p:sp>
      <p:pic>
        <p:nvPicPr>
          <p:cNvPr id="2" name="Picture 1" descr="A logo with text and image&#10;&#10;AI-generated content may be incorrect.">
            <a:extLst>
              <a:ext uri="{FF2B5EF4-FFF2-40B4-BE49-F238E27FC236}">
                <a16:creationId xmlns:a16="http://schemas.microsoft.com/office/drawing/2014/main" id="{A8803A1B-FA8F-9B1A-5DBA-37CBE98407C3}"/>
              </a:ext>
            </a:extLst>
          </p:cNvPr>
          <p:cNvPicPr>
            <a:picLocks noChangeAspect="1"/>
          </p:cNvPicPr>
          <p:nvPr/>
        </p:nvPicPr>
        <p:blipFill>
          <a:blip r:embed="rId3"/>
          <a:srcRect l="2087" t="8503" r="60510" b="11050"/>
          <a:stretch>
            <a:fillRect/>
          </a:stretch>
        </p:blipFill>
        <p:spPr>
          <a:xfrm>
            <a:off x="10722185" y="-33865"/>
            <a:ext cx="1125319" cy="1361438"/>
          </a:xfrm>
          <a:prstGeom prst="rect">
            <a:avLst/>
          </a:prstGeom>
        </p:spPr>
      </p:pic>
      <p:pic>
        <p:nvPicPr>
          <p:cNvPr id="3" name="Picture 2">
            <a:extLst>
              <a:ext uri="{FF2B5EF4-FFF2-40B4-BE49-F238E27FC236}">
                <a16:creationId xmlns:a16="http://schemas.microsoft.com/office/drawing/2014/main" id="{859FD29D-5EBD-3D2D-9BE2-F7230CFC1EA3}"/>
              </a:ext>
            </a:extLst>
          </p:cNvPr>
          <p:cNvPicPr>
            <a:picLocks noChangeAspect="1"/>
          </p:cNvPicPr>
          <p:nvPr/>
        </p:nvPicPr>
        <p:blipFill>
          <a:blip r:embed="rId4"/>
          <a:stretch>
            <a:fillRect/>
          </a:stretch>
        </p:blipFill>
        <p:spPr>
          <a:xfrm>
            <a:off x="0" y="2055458"/>
            <a:ext cx="12192000" cy="3787021"/>
          </a:xfrm>
          <a:prstGeom prst="rect">
            <a:avLst/>
          </a:prstGeom>
          <a:ln>
            <a:solidFill>
              <a:srgbClr val="092339"/>
            </a:solidFill>
          </a:ln>
        </p:spPr>
      </p:pic>
      <p:pic>
        <p:nvPicPr>
          <p:cNvPr id="5" name="Picture 4" descr="A logo with text and image&#10;&#10;AI-generated content may be incorrect.">
            <a:extLst>
              <a:ext uri="{FF2B5EF4-FFF2-40B4-BE49-F238E27FC236}">
                <a16:creationId xmlns:a16="http://schemas.microsoft.com/office/drawing/2014/main" id="{FE71365D-1C3C-A65D-B559-8615174AE43F}"/>
              </a:ext>
            </a:extLst>
          </p:cNvPr>
          <p:cNvPicPr>
            <a:picLocks noChangeAspect="1"/>
          </p:cNvPicPr>
          <p:nvPr/>
        </p:nvPicPr>
        <p:blipFill>
          <a:blip r:embed="rId3"/>
          <a:srcRect l="2087" t="8503" r="60510" b="11050"/>
          <a:stretch>
            <a:fillRect/>
          </a:stretch>
        </p:blipFill>
        <p:spPr>
          <a:xfrm>
            <a:off x="10721600" y="-33865"/>
            <a:ext cx="1125319" cy="136143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a:extLst>
            <a:ext uri="{FF2B5EF4-FFF2-40B4-BE49-F238E27FC236}">
              <a16:creationId xmlns:a16="http://schemas.microsoft.com/office/drawing/2014/main" id="{C040A489-DEC3-0A30-0C9E-EC30CEEBFFB3}"/>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80BED1D-C8DA-1C89-C6C2-B5EC76898A95}"/>
              </a:ext>
            </a:extLst>
          </p:cNvPr>
          <p:cNvSpPr/>
          <p:nvPr/>
        </p:nvSpPr>
        <p:spPr>
          <a:xfrm>
            <a:off x="896721" y="1646843"/>
            <a:ext cx="1828805" cy="4851678"/>
          </a:xfrm>
          <a:prstGeom prst="rect">
            <a:avLst/>
          </a:prstGeom>
          <a:blipFill dpi="0" rotWithShape="1">
            <a:blip r:embed="rId3">
              <a:alphaModFix amt="59000"/>
              <a:duotone>
                <a:schemeClr val="accent4">
                  <a:shade val="45000"/>
                  <a:satMod val="135000"/>
                </a:schemeClr>
                <a:prstClr val="white"/>
              </a:duotone>
            </a:blip>
            <a:srcRect/>
            <a:stretch>
              <a:fillRect l="-70700" r="-98396"/>
            </a:stretch>
          </a:blipFill>
          <a:ln cap="rnd">
            <a:bevel/>
          </a:ln>
          <a:effectLst>
            <a:glow rad="63500">
              <a:srgbClr val="144778">
                <a:alpha val="12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Cognitive Offloading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Decision Support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Discovery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“Out of the Loop”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Artificial General Intelligence</a:t>
            </a:r>
            <a:endPar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E718B027-BD83-96D3-8F92-CC6067CE67D9}"/>
              </a:ext>
            </a:extLst>
          </p:cNvPr>
          <p:cNvSpPr/>
          <p:nvPr/>
        </p:nvSpPr>
        <p:spPr>
          <a:xfrm>
            <a:off x="3020214" y="1646844"/>
            <a:ext cx="1838869" cy="4851678"/>
          </a:xfrm>
          <a:prstGeom prst="rect">
            <a:avLst/>
          </a:prstGeom>
          <a:blipFill dpi="0" rotWithShape="1">
            <a:blip r:embed="rId4">
              <a:alphaModFix amt="59000"/>
              <a:duotone>
                <a:schemeClr val="accent4">
                  <a:shade val="45000"/>
                  <a:satMod val="135000"/>
                </a:schemeClr>
                <a:prstClr val="white"/>
              </a:duotone>
              <a:extLst>
                <a:ext uri="{28A0092B-C50C-407E-A947-70E740481C1C}">
                  <a14:useLocalDpi xmlns:a14="http://schemas.microsoft.com/office/drawing/2010/main" val="0"/>
                </a:ext>
              </a:extLst>
            </a:blip>
            <a:srcRect/>
            <a:stretch>
              <a:fillRect l="-456573" t="-144" r="-458031"/>
            </a:stretch>
          </a:blipFill>
          <a:ln cap="rnd">
            <a:bevel/>
          </a:ln>
          <a:effectLst>
            <a:glow rad="63500">
              <a:srgbClr val="144778">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Rare Earths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Additive Manufacturing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white"/>
                </a:solidFill>
                <a:effectLst/>
                <a:uLnTx/>
                <a:uFillTx/>
                <a:latin typeface="Aptos" panose="02110004020202020204"/>
                <a:ea typeface="+mn-ea"/>
                <a:cs typeface="+mn-cs"/>
              </a:rPr>
              <a:t>Metametals</a:t>
            </a: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Adaptive Production</a:t>
            </a:r>
            <a:endPar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9D41B6B4-6678-F46D-AFA3-498EBC7E258F}"/>
              </a:ext>
            </a:extLst>
          </p:cNvPr>
          <p:cNvSpPr/>
          <p:nvPr/>
        </p:nvSpPr>
        <p:spPr>
          <a:xfrm>
            <a:off x="5144460" y="1629830"/>
            <a:ext cx="1828805" cy="4851678"/>
          </a:xfrm>
          <a:prstGeom prst="rect">
            <a:avLst/>
          </a:prstGeom>
          <a:blipFill dpi="0" rotWithShape="1">
            <a:blip r:embed="rId5">
              <a:alphaModFix amt="59000"/>
              <a:duotone>
                <a:schemeClr val="accent4">
                  <a:shade val="45000"/>
                  <a:satMod val="135000"/>
                </a:schemeClr>
                <a:prstClr val="white"/>
              </a:duotone>
              <a:extLst>
                <a:ext uri="{BEBA8EAE-BF5A-486C-A8C5-ECC9F3942E4B}">
                  <a14:imgProps xmlns:a14="http://schemas.microsoft.com/office/drawing/2010/main">
                    <a14:imgLayer r:embed="rId6">
                      <a14:imgEffect>
                        <a14:saturation sat="32000"/>
                      </a14:imgEffect>
                    </a14:imgLayer>
                  </a14:imgProps>
                </a:ext>
              </a:extLst>
            </a:blip>
            <a:srcRect/>
            <a:stretch>
              <a:fillRect l="-61061" r="-236301" b="144"/>
            </a:stretch>
          </a:blipFill>
          <a:ln cap="rnd">
            <a:bevel/>
          </a:ln>
          <a:effectLst>
            <a:glow rad="63500">
              <a:srgbClr val="144778">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Brain Computer Interfaces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Wearables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Bio-Manufacturing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CRISPR</a:t>
            </a:r>
          </a:p>
        </p:txBody>
      </p:sp>
      <p:sp>
        <p:nvSpPr>
          <p:cNvPr id="14" name="Hexagon 13">
            <a:extLst>
              <a:ext uri="{FF2B5EF4-FFF2-40B4-BE49-F238E27FC236}">
                <a16:creationId xmlns:a16="http://schemas.microsoft.com/office/drawing/2014/main" id="{668DC23E-71DA-728D-AA9B-E484847419DA}"/>
              </a:ext>
            </a:extLst>
          </p:cNvPr>
          <p:cNvSpPr/>
          <p:nvPr/>
        </p:nvSpPr>
        <p:spPr>
          <a:xfrm rot="16200000">
            <a:off x="1142713" y="1046638"/>
            <a:ext cx="1340661" cy="1200410"/>
          </a:xfrm>
          <a:prstGeom prst="hexagon">
            <a:avLst>
              <a:gd name="adj" fmla="val 29643"/>
              <a:gd name="vf" fmla="val 115470"/>
            </a:avLst>
          </a:prstGeom>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ptos" panose="02110004020202020204"/>
                <a:ea typeface="+mn-ea"/>
                <a:cs typeface="+mn-cs"/>
              </a:rPr>
              <a:t>AI Autonomy</a:t>
            </a:r>
          </a:p>
        </p:txBody>
      </p:sp>
      <p:sp>
        <p:nvSpPr>
          <p:cNvPr id="20" name="Hexagon 19">
            <a:extLst>
              <a:ext uri="{FF2B5EF4-FFF2-40B4-BE49-F238E27FC236}">
                <a16:creationId xmlns:a16="http://schemas.microsoft.com/office/drawing/2014/main" id="{CFA6332B-8FC9-DC6A-4AF8-7DFC8AB23EFB}"/>
              </a:ext>
            </a:extLst>
          </p:cNvPr>
          <p:cNvSpPr/>
          <p:nvPr/>
        </p:nvSpPr>
        <p:spPr>
          <a:xfrm rot="16200000">
            <a:off x="3257618" y="1109500"/>
            <a:ext cx="1340661" cy="1200410"/>
          </a:xfrm>
          <a:prstGeom prst="hexagon">
            <a:avLst>
              <a:gd name="adj" fmla="val 29643"/>
              <a:gd name="vf" fmla="val 115470"/>
            </a:avLst>
          </a:prstGeom>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ptos" panose="02110004020202020204"/>
                <a:ea typeface="+mn-ea"/>
                <a:cs typeface="+mn-cs"/>
              </a:rPr>
              <a:t>Advanced Manufacturing and Production</a:t>
            </a:r>
          </a:p>
        </p:txBody>
      </p:sp>
      <p:pic>
        <p:nvPicPr>
          <p:cNvPr id="24" name="Picture 23" descr="A black screen with white text&#10;&#10;AI-generated content may be incorrect.">
            <a:extLst>
              <a:ext uri="{FF2B5EF4-FFF2-40B4-BE49-F238E27FC236}">
                <a16:creationId xmlns:a16="http://schemas.microsoft.com/office/drawing/2014/main" id="{CB8A5DAF-96B5-EB9B-ACD9-19741931AD92}"/>
              </a:ext>
            </a:extLst>
          </p:cNvPr>
          <p:cNvPicPr>
            <a:picLocks noChangeAspect="1"/>
          </p:cNvPicPr>
          <p:nvPr/>
        </p:nvPicPr>
        <p:blipFill>
          <a:blip r:embed="rId7"/>
          <a:srcRect l="3052" t="12068" r="89628" b="73313"/>
          <a:stretch>
            <a:fillRect/>
          </a:stretch>
        </p:blipFill>
        <p:spPr>
          <a:xfrm>
            <a:off x="1153183" y="937960"/>
            <a:ext cx="1339164" cy="1504407"/>
          </a:xfrm>
          <a:prstGeom prst="rect">
            <a:avLst/>
          </a:prstGeom>
        </p:spPr>
      </p:pic>
      <p:pic>
        <p:nvPicPr>
          <p:cNvPr id="25" name="Picture 24" descr="A black screen with white text&#10;&#10;AI-generated content may be incorrect.">
            <a:extLst>
              <a:ext uri="{FF2B5EF4-FFF2-40B4-BE49-F238E27FC236}">
                <a16:creationId xmlns:a16="http://schemas.microsoft.com/office/drawing/2014/main" id="{D2F91C44-B0F8-7FCE-A0C6-12BA6B876107}"/>
              </a:ext>
            </a:extLst>
          </p:cNvPr>
          <p:cNvPicPr>
            <a:picLocks noChangeAspect="1"/>
          </p:cNvPicPr>
          <p:nvPr/>
        </p:nvPicPr>
        <p:blipFill>
          <a:blip r:embed="rId7"/>
          <a:srcRect l="2745" t="26800" r="89371" b="58211"/>
          <a:stretch>
            <a:fillRect/>
          </a:stretch>
        </p:blipFill>
        <p:spPr>
          <a:xfrm>
            <a:off x="3160578" y="855519"/>
            <a:ext cx="1480014" cy="1582649"/>
          </a:xfrm>
          <a:prstGeom prst="rect">
            <a:avLst/>
          </a:prstGeom>
        </p:spPr>
      </p:pic>
      <p:pic>
        <p:nvPicPr>
          <p:cNvPr id="26" name="Picture 25" descr="A black screen with white text&#10;&#10;AI-generated content may be incorrect.">
            <a:extLst>
              <a:ext uri="{FF2B5EF4-FFF2-40B4-BE49-F238E27FC236}">
                <a16:creationId xmlns:a16="http://schemas.microsoft.com/office/drawing/2014/main" id="{6581B610-A033-E5C9-F8DE-C15D5F6B2DAC}"/>
              </a:ext>
            </a:extLst>
          </p:cNvPr>
          <p:cNvPicPr>
            <a:picLocks noChangeAspect="1"/>
          </p:cNvPicPr>
          <p:nvPr/>
        </p:nvPicPr>
        <p:blipFill>
          <a:blip r:embed="rId7"/>
          <a:srcRect l="2744" t="41868" r="89119" b="43289"/>
          <a:stretch>
            <a:fillRect/>
          </a:stretch>
        </p:blipFill>
        <p:spPr>
          <a:xfrm>
            <a:off x="5316496" y="922048"/>
            <a:ext cx="1503188" cy="1542427"/>
          </a:xfrm>
          <a:prstGeom prst="rect">
            <a:avLst/>
          </a:prstGeom>
        </p:spPr>
      </p:pic>
      <p:sp>
        <p:nvSpPr>
          <p:cNvPr id="29" name="TextBox 28">
            <a:extLst>
              <a:ext uri="{FF2B5EF4-FFF2-40B4-BE49-F238E27FC236}">
                <a16:creationId xmlns:a16="http://schemas.microsoft.com/office/drawing/2014/main" id="{501D3C66-765C-9D73-99D3-A978C9CF580F}"/>
              </a:ext>
            </a:extLst>
          </p:cNvPr>
          <p:cNvSpPr txBox="1"/>
          <p:nvPr/>
        </p:nvSpPr>
        <p:spPr>
          <a:xfrm>
            <a:off x="2539623" y="280657"/>
            <a:ext cx="705693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ptos" panose="02110004020202020204"/>
                <a:ea typeface="+mn-ea"/>
                <a:cs typeface="+mn-cs"/>
              </a:rPr>
              <a:t>AFD35 Tech Landscape</a:t>
            </a:r>
          </a:p>
        </p:txBody>
      </p:sp>
      <p:sp>
        <p:nvSpPr>
          <p:cNvPr id="30" name="TextBox 29">
            <a:extLst>
              <a:ext uri="{FF2B5EF4-FFF2-40B4-BE49-F238E27FC236}">
                <a16:creationId xmlns:a16="http://schemas.microsoft.com/office/drawing/2014/main" id="{7EF6C5A9-0BA1-05D4-3493-6E2BF381E8D5}"/>
              </a:ext>
            </a:extLst>
          </p:cNvPr>
          <p:cNvSpPr txBox="1"/>
          <p:nvPr/>
        </p:nvSpPr>
        <p:spPr>
          <a:xfrm>
            <a:off x="915044" y="2476618"/>
            <a:ext cx="1828805" cy="877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AUTONOMY</a:t>
            </a:r>
          </a:p>
        </p:txBody>
      </p:sp>
      <p:sp>
        <p:nvSpPr>
          <p:cNvPr id="31" name="TextBox 30">
            <a:extLst>
              <a:ext uri="{FF2B5EF4-FFF2-40B4-BE49-F238E27FC236}">
                <a16:creationId xmlns:a16="http://schemas.microsoft.com/office/drawing/2014/main" id="{5EDD2082-BB59-4C86-5EB4-33788AA28769}"/>
              </a:ext>
            </a:extLst>
          </p:cNvPr>
          <p:cNvSpPr txBox="1"/>
          <p:nvPr/>
        </p:nvSpPr>
        <p:spPr>
          <a:xfrm>
            <a:off x="2996215" y="2380036"/>
            <a:ext cx="1828805"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ADVANCED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MATERIALS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PRODUCTION</a:t>
            </a:r>
          </a:p>
        </p:txBody>
      </p:sp>
      <p:sp>
        <p:nvSpPr>
          <p:cNvPr id="32" name="TextBox 31">
            <a:extLst>
              <a:ext uri="{FF2B5EF4-FFF2-40B4-BE49-F238E27FC236}">
                <a16:creationId xmlns:a16="http://schemas.microsoft.com/office/drawing/2014/main" id="{2E9B13F5-D307-11CB-EC45-A8D25F1D34B9}"/>
              </a:ext>
            </a:extLst>
          </p:cNvPr>
          <p:cNvSpPr txBox="1"/>
          <p:nvPr/>
        </p:nvSpPr>
        <p:spPr>
          <a:xfrm>
            <a:off x="5161038" y="2500784"/>
            <a:ext cx="1828805" cy="877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BIOTECH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NEUROSCIENCE</a:t>
            </a:r>
          </a:p>
        </p:txBody>
      </p:sp>
      <p:sp>
        <p:nvSpPr>
          <p:cNvPr id="12" name="Rectangle 11">
            <a:extLst>
              <a:ext uri="{FF2B5EF4-FFF2-40B4-BE49-F238E27FC236}">
                <a16:creationId xmlns:a16="http://schemas.microsoft.com/office/drawing/2014/main" id="{FE55FED6-9C79-7B75-01F3-7B151BFBE43B}"/>
              </a:ext>
            </a:extLst>
          </p:cNvPr>
          <p:cNvSpPr/>
          <p:nvPr/>
        </p:nvSpPr>
        <p:spPr>
          <a:xfrm>
            <a:off x="9373117" y="1629830"/>
            <a:ext cx="1828805" cy="4851678"/>
          </a:xfrm>
          <a:prstGeom prst="rect">
            <a:avLst/>
          </a:prstGeom>
          <a:blipFill dpi="0" rotWithShape="1">
            <a:blip r:embed="rId8">
              <a:alphaModFix amt="59000"/>
              <a:duotone>
                <a:schemeClr val="accent4">
                  <a:shade val="45000"/>
                  <a:satMod val="135000"/>
                </a:schemeClr>
                <a:prstClr val="white"/>
              </a:duotone>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l="-106646" t="144" r="-264984" b="-144"/>
            </a:stretch>
          </a:blipFill>
          <a:ln cap="rnd">
            <a:bevel/>
          </a:ln>
          <a:effectLst>
            <a:glow rad="63500">
              <a:srgbClr val="144778">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Drones/Swarms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CCAs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Uncrewed Tankers/Airlift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Micro-ISR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Nano</a:t>
            </a:r>
            <a:endPar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28" name="Picture 27" descr="A black screen with white text&#10;&#10;AI-generated content may be incorrect.">
            <a:extLst>
              <a:ext uri="{FF2B5EF4-FFF2-40B4-BE49-F238E27FC236}">
                <a16:creationId xmlns:a16="http://schemas.microsoft.com/office/drawing/2014/main" id="{3DB9B7D7-D945-6B6F-9A7F-CC65FC9BA863}"/>
              </a:ext>
            </a:extLst>
          </p:cNvPr>
          <p:cNvPicPr>
            <a:picLocks noChangeAspect="1"/>
          </p:cNvPicPr>
          <p:nvPr/>
        </p:nvPicPr>
        <p:blipFill>
          <a:blip r:embed="rId7"/>
          <a:srcRect l="2744" t="71555" r="89245" b="12364"/>
          <a:stretch>
            <a:fillRect/>
          </a:stretch>
        </p:blipFill>
        <p:spPr>
          <a:xfrm>
            <a:off x="9518594" y="895736"/>
            <a:ext cx="1460568" cy="1649226"/>
          </a:xfrm>
          <a:prstGeom prst="rect">
            <a:avLst/>
          </a:prstGeom>
        </p:spPr>
      </p:pic>
      <p:sp>
        <p:nvSpPr>
          <p:cNvPr id="33" name="TextBox 32">
            <a:extLst>
              <a:ext uri="{FF2B5EF4-FFF2-40B4-BE49-F238E27FC236}">
                <a16:creationId xmlns:a16="http://schemas.microsoft.com/office/drawing/2014/main" id="{5BB10844-399E-A2CD-ED7A-E98F8BA8FD61}"/>
              </a:ext>
            </a:extLst>
          </p:cNvPr>
          <p:cNvSpPr txBox="1"/>
          <p:nvPr/>
        </p:nvSpPr>
        <p:spPr>
          <a:xfrm>
            <a:off x="9236769" y="2551837"/>
            <a:ext cx="2101500" cy="877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ROBOTICS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MINIATURIZATION</a:t>
            </a:r>
          </a:p>
        </p:txBody>
      </p:sp>
      <p:sp>
        <p:nvSpPr>
          <p:cNvPr id="13" name="Rectangle 12">
            <a:extLst>
              <a:ext uri="{FF2B5EF4-FFF2-40B4-BE49-F238E27FC236}">
                <a16:creationId xmlns:a16="http://schemas.microsoft.com/office/drawing/2014/main" id="{755B52AA-D170-61CC-BFEF-B8EFCDD1D919}"/>
              </a:ext>
            </a:extLst>
          </p:cNvPr>
          <p:cNvSpPr/>
          <p:nvPr/>
        </p:nvSpPr>
        <p:spPr>
          <a:xfrm>
            <a:off x="7263457" y="1629830"/>
            <a:ext cx="1828805" cy="4851678"/>
          </a:xfrm>
          <a:prstGeom prst="rect">
            <a:avLst/>
          </a:prstGeom>
          <a:blipFill dpi="0" rotWithShape="1">
            <a:blip r:embed="rId10">
              <a:alphaModFix amt="59000"/>
              <a:duotone>
                <a:schemeClr val="accent4">
                  <a:shade val="45000"/>
                  <a:satMod val="135000"/>
                </a:schemeClr>
                <a:prstClr val="white"/>
              </a:duotone>
              <a:extLst>
                <a:ext uri="{BEBA8EAE-BF5A-486C-A8C5-ECC9F3942E4B}">
                  <a14:imgProps xmlns:a14="http://schemas.microsoft.com/office/drawing/2010/main">
                    <a14:imgLayer r:embed="rId11">
                      <a14:imgEffect>
                        <a14:saturation sat="147000"/>
                      </a14:imgEffect>
                    </a14:imgLayer>
                  </a14:imgProps>
                </a:ext>
                <a:ext uri="{28A0092B-C50C-407E-A947-70E740481C1C}">
                  <a14:useLocalDpi xmlns:a14="http://schemas.microsoft.com/office/drawing/2010/main" val="0"/>
                </a:ext>
              </a:extLst>
            </a:blip>
            <a:srcRect/>
            <a:stretch>
              <a:fillRect l="-83028" t="-9785" r="-108606" b="-144"/>
            </a:stretch>
          </a:blipFill>
          <a:ln cap="rnd">
            <a:bevel/>
          </a:ln>
          <a:effectLst>
            <a:glow rad="63500">
              <a:srgbClr val="144778">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Computers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Communications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Timing/Navigation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Sensing</a:t>
            </a:r>
            <a:endPar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27" name="Picture 26" descr="A black screen with white text&#10;&#10;AI-generated content may be incorrect.">
            <a:extLst>
              <a:ext uri="{FF2B5EF4-FFF2-40B4-BE49-F238E27FC236}">
                <a16:creationId xmlns:a16="http://schemas.microsoft.com/office/drawing/2014/main" id="{053BCE97-D136-975D-F646-7D3A42781913}"/>
              </a:ext>
            </a:extLst>
          </p:cNvPr>
          <p:cNvPicPr>
            <a:picLocks noChangeAspect="1"/>
          </p:cNvPicPr>
          <p:nvPr/>
        </p:nvPicPr>
        <p:blipFill>
          <a:blip r:embed="rId7"/>
          <a:srcRect l="3559" t="56705" r="89181" b="28332"/>
          <a:stretch>
            <a:fillRect/>
          </a:stretch>
        </p:blipFill>
        <p:spPr>
          <a:xfrm>
            <a:off x="7544312" y="915853"/>
            <a:ext cx="1335625" cy="1548622"/>
          </a:xfrm>
          <a:prstGeom prst="rect">
            <a:avLst/>
          </a:prstGeom>
        </p:spPr>
      </p:pic>
      <p:sp>
        <p:nvSpPr>
          <p:cNvPr id="34" name="TextBox 33">
            <a:extLst>
              <a:ext uri="{FF2B5EF4-FFF2-40B4-BE49-F238E27FC236}">
                <a16:creationId xmlns:a16="http://schemas.microsoft.com/office/drawing/2014/main" id="{BE54A02E-A768-6BA4-F57F-E4F4579A4898}"/>
              </a:ext>
            </a:extLst>
          </p:cNvPr>
          <p:cNvSpPr txBox="1"/>
          <p:nvPr/>
        </p:nvSpPr>
        <p:spPr>
          <a:xfrm>
            <a:off x="7242330" y="2641645"/>
            <a:ext cx="1828805"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QUANTUM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SCIENCES</a:t>
            </a:r>
          </a:p>
        </p:txBody>
      </p:sp>
      <p:pic>
        <p:nvPicPr>
          <p:cNvPr id="2" name="Picture 1" descr="A logo with text and image&#10;&#10;AI-generated content may be incorrect.">
            <a:extLst>
              <a:ext uri="{FF2B5EF4-FFF2-40B4-BE49-F238E27FC236}">
                <a16:creationId xmlns:a16="http://schemas.microsoft.com/office/drawing/2014/main" id="{46127406-4037-AF22-0B9B-9FA5BA7CEE88}"/>
              </a:ext>
            </a:extLst>
          </p:cNvPr>
          <p:cNvPicPr>
            <a:picLocks noChangeAspect="1"/>
          </p:cNvPicPr>
          <p:nvPr/>
        </p:nvPicPr>
        <p:blipFill>
          <a:blip r:embed="rId12"/>
          <a:srcRect l="2087" t="8503" r="60510" b="11050"/>
          <a:stretch>
            <a:fillRect/>
          </a:stretch>
        </p:blipFill>
        <p:spPr>
          <a:xfrm>
            <a:off x="146310" y="160212"/>
            <a:ext cx="1125319" cy="1361438"/>
          </a:xfrm>
          <a:prstGeom prst="rect">
            <a:avLst/>
          </a:prstGeom>
        </p:spPr>
      </p:pic>
    </p:spTree>
    <p:extLst>
      <p:ext uri="{BB962C8B-B14F-4D97-AF65-F5344CB8AC3E}">
        <p14:creationId xmlns:p14="http://schemas.microsoft.com/office/powerpoint/2010/main" val="1096898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a:extLst>
            <a:ext uri="{FF2B5EF4-FFF2-40B4-BE49-F238E27FC236}">
              <a16:creationId xmlns:a16="http://schemas.microsoft.com/office/drawing/2014/main" id="{2F876C6D-7A8F-2792-C7CC-1C30AFE5EB69}"/>
            </a:ext>
          </a:extLst>
        </p:cNvPr>
        <p:cNvGrpSpPr/>
        <p:nvPr/>
      </p:nvGrpSpPr>
      <p:grpSpPr>
        <a:xfrm>
          <a:off x="0" y="0"/>
          <a:ext cx="0" cy="0"/>
          <a:chOff x="0" y="0"/>
          <a:chExt cx="0" cy="0"/>
        </a:xfrm>
      </p:grpSpPr>
      <p:sp>
        <p:nvSpPr>
          <p:cNvPr id="6" name="Freeform 3">
            <a:extLst>
              <a:ext uri="{FF2B5EF4-FFF2-40B4-BE49-F238E27FC236}">
                <a16:creationId xmlns:a16="http://schemas.microsoft.com/office/drawing/2014/main" id="{E25F13CA-6892-243B-C852-68754D9E5941}"/>
              </a:ext>
            </a:extLst>
          </p:cNvPr>
          <p:cNvSpPr/>
          <p:nvPr/>
        </p:nvSpPr>
        <p:spPr>
          <a:xfrm>
            <a:off x="-1986701" y="-1226307"/>
            <a:ext cx="1347536" cy="1564744"/>
          </a:xfrm>
          <a:custGeom>
            <a:avLst/>
            <a:gdLst/>
            <a:ahLst/>
            <a:cxnLst/>
            <a:rect l="l" t="t" r="r" b="b"/>
            <a:pathLst>
              <a:path w="2021304" h="2347116">
                <a:moveTo>
                  <a:pt x="0" y="0"/>
                </a:moveTo>
                <a:lnTo>
                  <a:pt x="2021304" y="0"/>
                </a:lnTo>
                <a:lnTo>
                  <a:pt x="2021304" y="2347116"/>
                </a:lnTo>
                <a:lnTo>
                  <a:pt x="0" y="2347116"/>
                </a:lnTo>
                <a:lnTo>
                  <a:pt x="0" y="0"/>
                </a:lnTo>
                <a:close/>
              </a:path>
            </a:pathLst>
          </a:custGeom>
          <a:blipFill>
            <a:blip r:embed="rId4"/>
            <a:stretch>
              <a:fillRect l="-8502" r="-761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 name="Group 4">
            <a:extLst>
              <a:ext uri="{FF2B5EF4-FFF2-40B4-BE49-F238E27FC236}">
                <a16:creationId xmlns:a16="http://schemas.microsoft.com/office/drawing/2014/main" id="{B4F90F1C-80C9-0E6A-7207-EA6AE6C49CDC}"/>
              </a:ext>
            </a:extLst>
          </p:cNvPr>
          <p:cNvGrpSpPr/>
          <p:nvPr/>
        </p:nvGrpSpPr>
        <p:grpSpPr>
          <a:xfrm>
            <a:off x="5176193" y="2578950"/>
            <a:ext cx="1322318" cy="1538697"/>
            <a:chOff x="0" y="0"/>
            <a:chExt cx="698500" cy="812800"/>
          </a:xfrm>
        </p:grpSpPr>
        <p:sp>
          <p:nvSpPr>
            <p:cNvPr id="8" name="Freeform 5">
              <a:extLst>
                <a:ext uri="{FF2B5EF4-FFF2-40B4-BE49-F238E27FC236}">
                  <a16:creationId xmlns:a16="http://schemas.microsoft.com/office/drawing/2014/main" id="{3F122572-6D48-FEF8-732C-969F0284DACE}"/>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5"/>
              <a:stretch>
                <a:fillRect l="-7486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9" name="Group 6">
            <a:extLst>
              <a:ext uri="{FF2B5EF4-FFF2-40B4-BE49-F238E27FC236}">
                <a16:creationId xmlns:a16="http://schemas.microsoft.com/office/drawing/2014/main" id="{ECA3F592-ADC1-D60B-BC59-E499C581A5E8}"/>
              </a:ext>
            </a:extLst>
          </p:cNvPr>
          <p:cNvGrpSpPr/>
          <p:nvPr/>
        </p:nvGrpSpPr>
        <p:grpSpPr>
          <a:xfrm>
            <a:off x="-1898694" y="590809"/>
            <a:ext cx="1322318" cy="1538697"/>
            <a:chOff x="0" y="0"/>
            <a:chExt cx="698500" cy="812800"/>
          </a:xfrm>
        </p:grpSpPr>
        <p:sp>
          <p:nvSpPr>
            <p:cNvPr id="10" name="Freeform 7">
              <a:extLst>
                <a:ext uri="{FF2B5EF4-FFF2-40B4-BE49-F238E27FC236}">
                  <a16:creationId xmlns:a16="http://schemas.microsoft.com/office/drawing/2014/main" id="{A09B3868-1787-0A8B-3634-344247244C56}"/>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6"/>
              <a:stretch>
                <a:fillRect l="-47560" r="-4756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3" name="Group 10">
            <a:extLst>
              <a:ext uri="{FF2B5EF4-FFF2-40B4-BE49-F238E27FC236}">
                <a16:creationId xmlns:a16="http://schemas.microsoft.com/office/drawing/2014/main" id="{BC504A49-C28B-71EC-4992-B5222BC6BF40}"/>
              </a:ext>
            </a:extLst>
          </p:cNvPr>
          <p:cNvGrpSpPr/>
          <p:nvPr/>
        </p:nvGrpSpPr>
        <p:grpSpPr>
          <a:xfrm>
            <a:off x="2477966" y="4955007"/>
            <a:ext cx="1322318" cy="1538697"/>
            <a:chOff x="0" y="0"/>
            <a:chExt cx="698500" cy="812800"/>
          </a:xfrm>
        </p:grpSpPr>
        <p:sp>
          <p:nvSpPr>
            <p:cNvPr id="14" name="Freeform 11">
              <a:extLst>
                <a:ext uri="{FF2B5EF4-FFF2-40B4-BE49-F238E27FC236}">
                  <a16:creationId xmlns:a16="http://schemas.microsoft.com/office/drawing/2014/main" id="{AF2485A9-15DA-BB41-8AC7-A5FC138A779C}"/>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7"/>
              <a:stretch>
                <a:fillRect l="-102678" t="-33398" r="-19140" b="-1910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5" name="Group 12">
            <a:extLst>
              <a:ext uri="{FF2B5EF4-FFF2-40B4-BE49-F238E27FC236}">
                <a16:creationId xmlns:a16="http://schemas.microsoft.com/office/drawing/2014/main" id="{30DE5417-BEE9-E7CB-9349-BB84DEE0623C}"/>
              </a:ext>
            </a:extLst>
          </p:cNvPr>
          <p:cNvGrpSpPr/>
          <p:nvPr/>
        </p:nvGrpSpPr>
        <p:grpSpPr>
          <a:xfrm>
            <a:off x="1795375" y="3768537"/>
            <a:ext cx="1322318" cy="1538697"/>
            <a:chOff x="0" y="0"/>
            <a:chExt cx="698500" cy="812800"/>
          </a:xfrm>
        </p:grpSpPr>
        <p:sp>
          <p:nvSpPr>
            <p:cNvPr id="16" name="Freeform 13">
              <a:extLst>
                <a:ext uri="{FF2B5EF4-FFF2-40B4-BE49-F238E27FC236}">
                  <a16:creationId xmlns:a16="http://schemas.microsoft.com/office/drawing/2014/main" id="{60B7DF28-1508-5979-F3D3-F85291612E21}"/>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8"/>
              <a:stretch>
                <a:fillRect l="-53896" r="-5389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7" name="Group 14">
            <a:extLst>
              <a:ext uri="{FF2B5EF4-FFF2-40B4-BE49-F238E27FC236}">
                <a16:creationId xmlns:a16="http://schemas.microsoft.com/office/drawing/2014/main" id="{19C1A1F3-F35D-B1E4-660A-90CA099AF48F}"/>
              </a:ext>
            </a:extLst>
          </p:cNvPr>
          <p:cNvGrpSpPr/>
          <p:nvPr/>
        </p:nvGrpSpPr>
        <p:grpSpPr>
          <a:xfrm>
            <a:off x="5854148" y="3752365"/>
            <a:ext cx="1322318" cy="1538697"/>
            <a:chOff x="0" y="0"/>
            <a:chExt cx="698500" cy="812800"/>
          </a:xfrm>
        </p:grpSpPr>
        <p:sp>
          <p:nvSpPr>
            <p:cNvPr id="18" name="Freeform 15">
              <a:extLst>
                <a:ext uri="{FF2B5EF4-FFF2-40B4-BE49-F238E27FC236}">
                  <a16:creationId xmlns:a16="http://schemas.microsoft.com/office/drawing/2014/main" id="{CFFA8745-A92E-9288-2C14-1A6CEE8A7D81}"/>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9"/>
              <a:stretch>
                <a:fillRect l="-37431" r="-3743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9" name="Group 16">
            <a:extLst>
              <a:ext uri="{FF2B5EF4-FFF2-40B4-BE49-F238E27FC236}">
                <a16:creationId xmlns:a16="http://schemas.microsoft.com/office/drawing/2014/main" id="{BAAA5EB8-4EFB-FB7E-ECA7-5F76F1F951B9}"/>
              </a:ext>
            </a:extLst>
          </p:cNvPr>
          <p:cNvGrpSpPr/>
          <p:nvPr/>
        </p:nvGrpSpPr>
        <p:grpSpPr>
          <a:xfrm>
            <a:off x="4500435" y="3751117"/>
            <a:ext cx="1322318" cy="1538697"/>
            <a:chOff x="0" y="0"/>
            <a:chExt cx="698500" cy="812800"/>
          </a:xfrm>
        </p:grpSpPr>
        <p:sp>
          <p:nvSpPr>
            <p:cNvPr id="20" name="Freeform 17">
              <a:extLst>
                <a:ext uri="{FF2B5EF4-FFF2-40B4-BE49-F238E27FC236}">
                  <a16:creationId xmlns:a16="http://schemas.microsoft.com/office/drawing/2014/main" id="{11A8E579-B318-1520-3191-F013EBDBE43D}"/>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10"/>
              <a:stretch>
                <a:fillRect l="-49677" r="-7249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1" name="Group 18">
            <a:extLst>
              <a:ext uri="{FF2B5EF4-FFF2-40B4-BE49-F238E27FC236}">
                <a16:creationId xmlns:a16="http://schemas.microsoft.com/office/drawing/2014/main" id="{39A2AA3B-C090-AB2F-FD9C-EE7B18DF1DB0}"/>
              </a:ext>
            </a:extLst>
          </p:cNvPr>
          <p:cNvGrpSpPr/>
          <p:nvPr/>
        </p:nvGrpSpPr>
        <p:grpSpPr>
          <a:xfrm>
            <a:off x="-1898694" y="4303198"/>
            <a:ext cx="1322318" cy="1538697"/>
            <a:chOff x="0" y="0"/>
            <a:chExt cx="698500" cy="812800"/>
          </a:xfrm>
        </p:grpSpPr>
        <p:sp>
          <p:nvSpPr>
            <p:cNvPr id="22" name="Freeform 19">
              <a:extLst>
                <a:ext uri="{FF2B5EF4-FFF2-40B4-BE49-F238E27FC236}">
                  <a16:creationId xmlns:a16="http://schemas.microsoft.com/office/drawing/2014/main" id="{2FB0A69E-FC0E-B9C0-8A5B-BC94D0991555}"/>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11"/>
              <a:stretch>
                <a:fillRect t="-7291" b="-729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3" name="Group 20">
            <a:extLst>
              <a:ext uri="{FF2B5EF4-FFF2-40B4-BE49-F238E27FC236}">
                <a16:creationId xmlns:a16="http://schemas.microsoft.com/office/drawing/2014/main" id="{3160DCD7-CAFE-15F3-E27B-6E6F1FC53C99}"/>
              </a:ext>
            </a:extLst>
          </p:cNvPr>
          <p:cNvGrpSpPr/>
          <p:nvPr/>
        </p:nvGrpSpPr>
        <p:grpSpPr>
          <a:xfrm>
            <a:off x="7882307" y="4939188"/>
            <a:ext cx="1322318" cy="1538697"/>
            <a:chOff x="0" y="0"/>
            <a:chExt cx="698500" cy="812800"/>
          </a:xfrm>
        </p:grpSpPr>
        <p:sp>
          <p:nvSpPr>
            <p:cNvPr id="24" name="Freeform 21">
              <a:extLst>
                <a:ext uri="{FF2B5EF4-FFF2-40B4-BE49-F238E27FC236}">
                  <a16:creationId xmlns:a16="http://schemas.microsoft.com/office/drawing/2014/main" id="{82CFF056-36A7-B359-5C99-4F831D9A065A}"/>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12"/>
              <a:stretch>
                <a:fillRect l="-47369" r="-688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5" name="Group 22">
            <a:extLst>
              <a:ext uri="{FF2B5EF4-FFF2-40B4-BE49-F238E27FC236}">
                <a16:creationId xmlns:a16="http://schemas.microsoft.com/office/drawing/2014/main" id="{B3CE1B2B-8C6D-9867-A99D-F27F3FB4362B}"/>
              </a:ext>
            </a:extLst>
          </p:cNvPr>
          <p:cNvGrpSpPr/>
          <p:nvPr/>
        </p:nvGrpSpPr>
        <p:grpSpPr>
          <a:xfrm>
            <a:off x="8562924" y="1396956"/>
            <a:ext cx="1322318" cy="1538697"/>
            <a:chOff x="0" y="0"/>
            <a:chExt cx="698500" cy="812800"/>
          </a:xfrm>
        </p:grpSpPr>
        <p:sp>
          <p:nvSpPr>
            <p:cNvPr id="26" name="Freeform 23">
              <a:extLst>
                <a:ext uri="{FF2B5EF4-FFF2-40B4-BE49-F238E27FC236}">
                  <a16:creationId xmlns:a16="http://schemas.microsoft.com/office/drawing/2014/main" id="{3115CB2F-6736-8652-321E-AECCCF8BEC26}"/>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13"/>
              <a:stretch>
                <a:fillRect l="-53434" r="-5343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7" name="Group 24">
            <a:extLst>
              <a:ext uri="{FF2B5EF4-FFF2-40B4-BE49-F238E27FC236}">
                <a16:creationId xmlns:a16="http://schemas.microsoft.com/office/drawing/2014/main" id="{2D43C7FE-FCC5-FBB9-879E-3C9430CE38A9}"/>
              </a:ext>
            </a:extLst>
          </p:cNvPr>
          <p:cNvGrpSpPr/>
          <p:nvPr/>
        </p:nvGrpSpPr>
        <p:grpSpPr>
          <a:xfrm>
            <a:off x="5170343" y="4935416"/>
            <a:ext cx="1322318" cy="1538697"/>
            <a:chOff x="0" y="0"/>
            <a:chExt cx="698500" cy="812800"/>
          </a:xfrm>
        </p:grpSpPr>
        <p:sp>
          <p:nvSpPr>
            <p:cNvPr id="28" name="Freeform 25">
              <a:extLst>
                <a:ext uri="{FF2B5EF4-FFF2-40B4-BE49-F238E27FC236}">
                  <a16:creationId xmlns:a16="http://schemas.microsoft.com/office/drawing/2014/main" id="{784416FE-B1BC-672B-FD0E-3B617910E179}"/>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14"/>
              <a:stretch>
                <a:fillRect l="-31632" r="-316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9" name="Group 26">
            <a:extLst>
              <a:ext uri="{FF2B5EF4-FFF2-40B4-BE49-F238E27FC236}">
                <a16:creationId xmlns:a16="http://schemas.microsoft.com/office/drawing/2014/main" id="{D97C18C7-CFB0-25FB-033F-25AE25A4E72C}"/>
              </a:ext>
            </a:extLst>
          </p:cNvPr>
          <p:cNvGrpSpPr/>
          <p:nvPr/>
        </p:nvGrpSpPr>
        <p:grpSpPr>
          <a:xfrm>
            <a:off x="1801906" y="1410018"/>
            <a:ext cx="1322318" cy="1538697"/>
            <a:chOff x="0" y="0"/>
            <a:chExt cx="698500" cy="812800"/>
          </a:xfrm>
        </p:grpSpPr>
        <p:sp>
          <p:nvSpPr>
            <p:cNvPr id="30" name="Freeform 27">
              <a:extLst>
                <a:ext uri="{FF2B5EF4-FFF2-40B4-BE49-F238E27FC236}">
                  <a16:creationId xmlns:a16="http://schemas.microsoft.com/office/drawing/2014/main" id="{DE0EB7FB-3AF8-C156-D873-97D203294103}"/>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15"/>
              <a:stretch>
                <a:fillRect l="-131195" r="-1978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1" name="Group 28">
            <a:extLst>
              <a:ext uri="{FF2B5EF4-FFF2-40B4-BE49-F238E27FC236}">
                <a16:creationId xmlns:a16="http://schemas.microsoft.com/office/drawing/2014/main" id="{C9C8C8B6-5911-8749-74EF-DF581A1AF582}"/>
              </a:ext>
            </a:extLst>
          </p:cNvPr>
          <p:cNvGrpSpPr/>
          <p:nvPr/>
        </p:nvGrpSpPr>
        <p:grpSpPr>
          <a:xfrm>
            <a:off x="7887441" y="2572419"/>
            <a:ext cx="1322318" cy="1538697"/>
            <a:chOff x="0" y="0"/>
            <a:chExt cx="698500" cy="812800"/>
          </a:xfrm>
        </p:grpSpPr>
        <p:sp>
          <p:nvSpPr>
            <p:cNvPr id="32" name="Freeform 29">
              <a:extLst>
                <a:ext uri="{FF2B5EF4-FFF2-40B4-BE49-F238E27FC236}">
                  <a16:creationId xmlns:a16="http://schemas.microsoft.com/office/drawing/2014/main" id="{CFC1DED2-34E6-3B9A-42A8-2D1A98F73D3E}"/>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16"/>
              <a:stretch>
                <a:fillRect l="-34880" r="-3488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3" name="Group 30">
            <a:extLst>
              <a:ext uri="{FF2B5EF4-FFF2-40B4-BE49-F238E27FC236}">
                <a16:creationId xmlns:a16="http://schemas.microsoft.com/office/drawing/2014/main" id="{D9161196-36A5-9787-85CB-27CC74C7A4FE}"/>
              </a:ext>
            </a:extLst>
          </p:cNvPr>
          <p:cNvGrpSpPr/>
          <p:nvPr/>
        </p:nvGrpSpPr>
        <p:grpSpPr>
          <a:xfrm>
            <a:off x="4502958" y="1398208"/>
            <a:ext cx="1325880" cy="1536192"/>
            <a:chOff x="0" y="0"/>
            <a:chExt cx="698500" cy="812800"/>
          </a:xfrm>
        </p:grpSpPr>
        <p:sp>
          <p:nvSpPr>
            <p:cNvPr id="34" name="Freeform 31">
              <a:extLst>
                <a:ext uri="{FF2B5EF4-FFF2-40B4-BE49-F238E27FC236}">
                  <a16:creationId xmlns:a16="http://schemas.microsoft.com/office/drawing/2014/main" id="{AB20DF7C-F407-1EB5-D54D-34859E5E2943}"/>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17"/>
              <a:stretch>
                <a:fillRect l="-43294" r="-4329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5" name="Group 32">
            <a:extLst>
              <a:ext uri="{FF2B5EF4-FFF2-40B4-BE49-F238E27FC236}">
                <a16:creationId xmlns:a16="http://schemas.microsoft.com/office/drawing/2014/main" id="{12F73B68-1C04-E759-5732-E5D6554D46A1}"/>
              </a:ext>
            </a:extLst>
          </p:cNvPr>
          <p:cNvGrpSpPr/>
          <p:nvPr/>
        </p:nvGrpSpPr>
        <p:grpSpPr>
          <a:xfrm>
            <a:off x="2474355" y="2583558"/>
            <a:ext cx="1321658" cy="1536192"/>
            <a:chOff x="0" y="0"/>
            <a:chExt cx="686530" cy="812800"/>
          </a:xfrm>
        </p:grpSpPr>
        <p:sp>
          <p:nvSpPr>
            <p:cNvPr id="36" name="Freeform 33">
              <a:extLst>
                <a:ext uri="{FF2B5EF4-FFF2-40B4-BE49-F238E27FC236}">
                  <a16:creationId xmlns:a16="http://schemas.microsoft.com/office/drawing/2014/main" id="{3EBEFA33-4663-F198-8250-C9F8C8C3026A}"/>
                </a:ext>
              </a:extLst>
            </p:cNvPr>
            <p:cNvSpPr/>
            <p:nvPr/>
          </p:nvSpPr>
          <p:spPr>
            <a:xfrm>
              <a:off x="0" y="0"/>
              <a:ext cx="686530" cy="812800"/>
            </a:xfrm>
            <a:custGeom>
              <a:avLst/>
              <a:gdLst/>
              <a:ahLst/>
              <a:cxnLst/>
              <a:rect l="l" t="t" r="r" b="b"/>
              <a:pathLst>
                <a:path w="686530" h="812800">
                  <a:moveTo>
                    <a:pt x="343265" y="0"/>
                  </a:moveTo>
                  <a:lnTo>
                    <a:pt x="686530" y="203200"/>
                  </a:lnTo>
                  <a:lnTo>
                    <a:pt x="686530" y="609600"/>
                  </a:lnTo>
                  <a:lnTo>
                    <a:pt x="343265" y="812800"/>
                  </a:lnTo>
                  <a:lnTo>
                    <a:pt x="0" y="609600"/>
                  </a:lnTo>
                  <a:lnTo>
                    <a:pt x="0" y="203200"/>
                  </a:lnTo>
                  <a:lnTo>
                    <a:pt x="343265" y="0"/>
                  </a:lnTo>
                  <a:close/>
                </a:path>
              </a:pathLst>
            </a:custGeom>
            <a:blipFill>
              <a:blip r:embed="rId18"/>
              <a:stretch>
                <a:fillRect l="-34629" r="-4268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7" name="Group 34">
            <a:extLst>
              <a:ext uri="{FF2B5EF4-FFF2-40B4-BE49-F238E27FC236}">
                <a16:creationId xmlns:a16="http://schemas.microsoft.com/office/drawing/2014/main" id="{EACA84A8-FA82-691E-D256-3FE260259C88}"/>
              </a:ext>
            </a:extLst>
          </p:cNvPr>
          <p:cNvGrpSpPr/>
          <p:nvPr/>
        </p:nvGrpSpPr>
        <p:grpSpPr>
          <a:xfrm>
            <a:off x="3160170" y="3744469"/>
            <a:ext cx="1321658" cy="1564744"/>
            <a:chOff x="0" y="0"/>
            <a:chExt cx="686530" cy="812800"/>
          </a:xfrm>
        </p:grpSpPr>
        <p:sp>
          <p:nvSpPr>
            <p:cNvPr id="38" name="Freeform 35">
              <a:extLst>
                <a:ext uri="{FF2B5EF4-FFF2-40B4-BE49-F238E27FC236}">
                  <a16:creationId xmlns:a16="http://schemas.microsoft.com/office/drawing/2014/main" id="{F967574A-B82B-E836-B51D-3C3B4B8CEDA3}"/>
                </a:ext>
              </a:extLst>
            </p:cNvPr>
            <p:cNvSpPr/>
            <p:nvPr/>
          </p:nvSpPr>
          <p:spPr>
            <a:xfrm>
              <a:off x="0" y="0"/>
              <a:ext cx="686530" cy="812800"/>
            </a:xfrm>
            <a:custGeom>
              <a:avLst/>
              <a:gdLst/>
              <a:ahLst/>
              <a:cxnLst/>
              <a:rect l="l" t="t" r="r" b="b"/>
              <a:pathLst>
                <a:path w="686530" h="812800">
                  <a:moveTo>
                    <a:pt x="343265" y="0"/>
                  </a:moveTo>
                  <a:lnTo>
                    <a:pt x="686530" y="203200"/>
                  </a:lnTo>
                  <a:lnTo>
                    <a:pt x="686530" y="609600"/>
                  </a:lnTo>
                  <a:lnTo>
                    <a:pt x="343265" y="812800"/>
                  </a:lnTo>
                  <a:lnTo>
                    <a:pt x="0" y="609600"/>
                  </a:lnTo>
                  <a:lnTo>
                    <a:pt x="0" y="203200"/>
                  </a:lnTo>
                  <a:lnTo>
                    <a:pt x="343265" y="0"/>
                  </a:lnTo>
                  <a:close/>
                </a:path>
              </a:pathLst>
            </a:custGeom>
            <a:blipFill>
              <a:blip r:embed="rId19"/>
              <a:stretch>
                <a:fillRect l="-2618" r="-261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9" name="Group 36">
            <a:extLst>
              <a:ext uri="{FF2B5EF4-FFF2-40B4-BE49-F238E27FC236}">
                <a16:creationId xmlns:a16="http://schemas.microsoft.com/office/drawing/2014/main" id="{616B9EF7-21A9-BF19-BAA4-ED4CB3C96316}"/>
              </a:ext>
            </a:extLst>
          </p:cNvPr>
          <p:cNvGrpSpPr/>
          <p:nvPr/>
        </p:nvGrpSpPr>
        <p:grpSpPr>
          <a:xfrm>
            <a:off x="7203728" y="1397742"/>
            <a:ext cx="1325880" cy="1536192"/>
            <a:chOff x="0" y="0"/>
            <a:chExt cx="698500" cy="812800"/>
          </a:xfrm>
        </p:grpSpPr>
        <p:sp>
          <p:nvSpPr>
            <p:cNvPr id="40" name="Freeform 37">
              <a:extLst>
                <a:ext uri="{FF2B5EF4-FFF2-40B4-BE49-F238E27FC236}">
                  <a16:creationId xmlns:a16="http://schemas.microsoft.com/office/drawing/2014/main" id="{B2F4FE10-3FC7-1F9E-53D7-43001B11B473}"/>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20"/>
              <a:stretch>
                <a:fillRect l="-53896" r="-5389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1" name="Group 38">
            <a:extLst>
              <a:ext uri="{FF2B5EF4-FFF2-40B4-BE49-F238E27FC236}">
                <a16:creationId xmlns:a16="http://schemas.microsoft.com/office/drawing/2014/main" id="{128DB9FF-B9B1-B081-E1A2-68D139098B36}"/>
              </a:ext>
            </a:extLst>
          </p:cNvPr>
          <p:cNvGrpSpPr/>
          <p:nvPr/>
        </p:nvGrpSpPr>
        <p:grpSpPr>
          <a:xfrm>
            <a:off x="7203872" y="3755475"/>
            <a:ext cx="1322318" cy="1538697"/>
            <a:chOff x="0" y="0"/>
            <a:chExt cx="698500" cy="812800"/>
          </a:xfrm>
        </p:grpSpPr>
        <p:sp>
          <p:nvSpPr>
            <p:cNvPr id="42" name="Freeform 39">
              <a:extLst>
                <a:ext uri="{FF2B5EF4-FFF2-40B4-BE49-F238E27FC236}">
                  <a16:creationId xmlns:a16="http://schemas.microsoft.com/office/drawing/2014/main" id="{CEA31CCB-4E32-A084-61F1-71E13C747AD6}"/>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21"/>
              <a:stretch>
                <a:fillRect l="-29063" r="-7872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3" name="Group 40">
            <a:extLst>
              <a:ext uri="{FF2B5EF4-FFF2-40B4-BE49-F238E27FC236}">
                <a16:creationId xmlns:a16="http://schemas.microsoft.com/office/drawing/2014/main" id="{270C531A-413D-BD88-D0B8-07B9DCD0F36E}"/>
              </a:ext>
            </a:extLst>
          </p:cNvPr>
          <p:cNvGrpSpPr/>
          <p:nvPr/>
        </p:nvGrpSpPr>
        <p:grpSpPr>
          <a:xfrm>
            <a:off x="5850414" y="1394355"/>
            <a:ext cx="1322318" cy="1538697"/>
            <a:chOff x="0" y="0"/>
            <a:chExt cx="698500" cy="812800"/>
          </a:xfrm>
          <a:blipFill>
            <a:blip r:embed="rId22"/>
            <a:stretch>
              <a:fillRect l="-10181" r="-8918"/>
            </a:stretch>
          </a:blipFill>
        </p:grpSpPr>
        <p:sp>
          <p:nvSpPr>
            <p:cNvPr id="44" name="Freeform 41">
              <a:extLst>
                <a:ext uri="{FF2B5EF4-FFF2-40B4-BE49-F238E27FC236}">
                  <a16:creationId xmlns:a16="http://schemas.microsoft.com/office/drawing/2014/main" id="{76A0B8BF-7E0D-0001-A5CA-2A45E93B2F78}"/>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5" name="Group 42">
            <a:extLst>
              <a:ext uri="{FF2B5EF4-FFF2-40B4-BE49-F238E27FC236}">
                <a16:creationId xmlns:a16="http://schemas.microsoft.com/office/drawing/2014/main" id="{E5ADDEB9-7D26-DF15-2184-C3381EB19E7C}"/>
              </a:ext>
            </a:extLst>
          </p:cNvPr>
          <p:cNvGrpSpPr/>
          <p:nvPr/>
        </p:nvGrpSpPr>
        <p:grpSpPr>
          <a:xfrm>
            <a:off x="3843170" y="2586088"/>
            <a:ext cx="1298825" cy="1511361"/>
            <a:chOff x="0" y="0"/>
            <a:chExt cx="698500" cy="812800"/>
          </a:xfrm>
        </p:grpSpPr>
        <p:sp>
          <p:nvSpPr>
            <p:cNvPr id="46" name="Freeform 43">
              <a:extLst>
                <a:ext uri="{FF2B5EF4-FFF2-40B4-BE49-F238E27FC236}">
                  <a16:creationId xmlns:a16="http://schemas.microsoft.com/office/drawing/2014/main" id="{43959F9C-6226-0806-72CE-A09E8CD2784C}"/>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23"/>
              <a:stretch>
                <a:fillRect l="-50826" r="-5629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7" name="Freeform 44">
            <a:extLst>
              <a:ext uri="{FF2B5EF4-FFF2-40B4-BE49-F238E27FC236}">
                <a16:creationId xmlns:a16="http://schemas.microsoft.com/office/drawing/2014/main" id="{F7685859-70AA-70CF-EB59-7556E870BA5F}"/>
              </a:ext>
            </a:extLst>
          </p:cNvPr>
          <p:cNvSpPr/>
          <p:nvPr/>
        </p:nvSpPr>
        <p:spPr>
          <a:xfrm>
            <a:off x="970576" y="118567"/>
            <a:ext cx="1623812" cy="1648725"/>
          </a:xfrm>
          <a:custGeom>
            <a:avLst/>
            <a:gdLst/>
            <a:ahLst/>
            <a:cxnLst/>
            <a:rect l="l" t="t" r="r" b="b"/>
            <a:pathLst>
              <a:path w="1822343" h="1822343">
                <a:moveTo>
                  <a:pt x="0" y="0"/>
                </a:moveTo>
                <a:lnTo>
                  <a:pt x="1822343" y="0"/>
                </a:lnTo>
                <a:lnTo>
                  <a:pt x="1822343" y="1822343"/>
                </a:lnTo>
                <a:lnTo>
                  <a:pt x="0" y="1822343"/>
                </a:lnTo>
                <a:lnTo>
                  <a:pt x="0" y="0"/>
                </a:lnTo>
                <a:close/>
              </a:path>
            </a:pathLst>
          </a:custGeom>
          <a:blipFill>
            <a:blip r:embed="rId2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8" name="Freeform 45">
            <a:extLst>
              <a:ext uri="{FF2B5EF4-FFF2-40B4-BE49-F238E27FC236}">
                <a16:creationId xmlns:a16="http://schemas.microsoft.com/office/drawing/2014/main" id="{366161C4-1E5B-0B45-293C-65D77C167726}"/>
              </a:ext>
            </a:extLst>
          </p:cNvPr>
          <p:cNvSpPr/>
          <p:nvPr/>
        </p:nvSpPr>
        <p:spPr>
          <a:xfrm>
            <a:off x="420999" y="1365087"/>
            <a:ext cx="1352278" cy="1632993"/>
          </a:xfrm>
          <a:custGeom>
            <a:avLst/>
            <a:gdLst/>
            <a:ahLst/>
            <a:cxnLst/>
            <a:rect l="l" t="t" r="r" b="b"/>
            <a:pathLst>
              <a:path w="1544769" h="1839818">
                <a:moveTo>
                  <a:pt x="0" y="0"/>
                </a:moveTo>
                <a:lnTo>
                  <a:pt x="1544769" y="0"/>
                </a:lnTo>
                <a:lnTo>
                  <a:pt x="1544769" y="1839818"/>
                </a:lnTo>
                <a:lnTo>
                  <a:pt x="0" y="1839818"/>
                </a:lnTo>
                <a:lnTo>
                  <a:pt x="0" y="0"/>
                </a:lnTo>
                <a:close/>
              </a:path>
            </a:pathLst>
          </a:custGeom>
          <a:blipFill>
            <a:blip r:embed="rId25"/>
            <a:stretch>
              <a:fillRect l="-10181" r="-8918"/>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9" name="Freeform 46">
            <a:extLst>
              <a:ext uri="{FF2B5EF4-FFF2-40B4-BE49-F238E27FC236}">
                <a16:creationId xmlns:a16="http://schemas.microsoft.com/office/drawing/2014/main" id="{6C8BA923-1846-4C92-54C6-A9FE17A93A42}"/>
              </a:ext>
            </a:extLst>
          </p:cNvPr>
          <p:cNvSpPr/>
          <p:nvPr/>
        </p:nvSpPr>
        <p:spPr>
          <a:xfrm>
            <a:off x="372408" y="3782342"/>
            <a:ext cx="1426735" cy="1579364"/>
          </a:xfrm>
          <a:custGeom>
            <a:avLst/>
            <a:gdLst/>
            <a:ahLst/>
            <a:cxnLst/>
            <a:rect l="l" t="t" r="r" b="b"/>
            <a:pathLst>
              <a:path w="1664549" h="1889296">
                <a:moveTo>
                  <a:pt x="0" y="0"/>
                </a:moveTo>
                <a:lnTo>
                  <a:pt x="1664549" y="0"/>
                </a:lnTo>
                <a:lnTo>
                  <a:pt x="1664549" y="1889295"/>
                </a:lnTo>
                <a:lnTo>
                  <a:pt x="0" y="1889295"/>
                </a:lnTo>
                <a:lnTo>
                  <a:pt x="0" y="0"/>
                </a:lnTo>
                <a:close/>
              </a:path>
            </a:pathLst>
          </a:custGeom>
          <a:blipFill>
            <a:blip r:embed="rId26"/>
            <a:stretch>
              <a:fillRect l="-6064" r="-7437"/>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 name="Freeform 47">
            <a:extLst>
              <a:ext uri="{FF2B5EF4-FFF2-40B4-BE49-F238E27FC236}">
                <a16:creationId xmlns:a16="http://schemas.microsoft.com/office/drawing/2014/main" id="{A071F9FB-636F-4BA7-38CF-FD72285EADC3}"/>
              </a:ext>
            </a:extLst>
          </p:cNvPr>
          <p:cNvSpPr/>
          <p:nvPr/>
        </p:nvSpPr>
        <p:spPr>
          <a:xfrm>
            <a:off x="978748" y="4941947"/>
            <a:ext cx="1579364" cy="1538696"/>
          </a:xfrm>
          <a:custGeom>
            <a:avLst/>
            <a:gdLst/>
            <a:ahLst/>
            <a:cxnLst/>
            <a:rect l="l" t="t" r="r" b="b"/>
            <a:pathLst>
              <a:path w="1842619" h="1801600">
                <a:moveTo>
                  <a:pt x="0" y="0"/>
                </a:moveTo>
                <a:lnTo>
                  <a:pt x="1842620" y="0"/>
                </a:lnTo>
                <a:lnTo>
                  <a:pt x="1842620" y="1801599"/>
                </a:lnTo>
                <a:lnTo>
                  <a:pt x="0" y="1801599"/>
                </a:lnTo>
                <a:lnTo>
                  <a:pt x="0" y="0"/>
                </a:lnTo>
                <a:close/>
              </a:path>
            </a:pathLst>
          </a:custGeom>
          <a:blipFill>
            <a:blip r:embed="rId27"/>
            <a:stretch>
              <a:fillRect t="-1138" b="-113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1" name="Freeform 48">
            <a:extLst>
              <a:ext uri="{FF2B5EF4-FFF2-40B4-BE49-F238E27FC236}">
                <a16:creationId xmlns:a16="http://schemas.microsoft.com/office/drawing/2014/main" id="{C52A46AD-78ED-94B0-2691-DC11CA19E405}"/>
              </a:ext>
            </a:extLst>
          </p:cNvPr>
          <p:cNvSpPr/>
          <p:nvPr/>
        </p:nvSpPr>
        <p:spPr>
          <a:xfrm>
            <a:off x="1060666" y="2573305"/>
            <a:ext cx="1414171" cy="1598423"/>
          </a:xfrm>
          <a:custGeom>
            <a:avLst/>
            <a:gdLst/>
            <a:ahLst/>
            <a:cxnLst/>
            <a:rect l="l" t="t" r="r" b="b"/>
            <a:pathLst>
              <a:path w="1612196" h="1837993">
                <a:moveTo>
                  <a:pt x="0" y="0"/>
                </a:moveTo>
                <a:lnTo>
                  <a:pt x="1612196" y="0"/>
                </a:lnTo>
                <a:lnTo>
                  <a:pt x="1612196" y="1837993"/>
                </a:lnTo>
                <a:lnTo>
                  <a:pt x="0" y="1837993"/>
                </a:lnTo>
                <a:lnTo>
                  <a:pt x="0" y="0"/>
                </a:lnTo>
                <a:close/>
              </a:path>
            </a:pathLst>
          </a:custGeom>
          <a:blipFill>
            <a:blip r:embed="rId28"/>
            <a:stretch>
              <a:fillRect l="-7331" r="-667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62" name="Group 59">
            <a:extLst>
              <a:ext uri="{FF2B5EF4-FFF2-40B4-BE49-F238E27FC236}">
                <a16:creationId xmlns:a16="http://schemas.microsoft.com/office/drawing/2014/main" id="{5CA9F6EF-9F76-9CD9-0DD4-3AF37895DCA4}"/>
              </a:ext>
            </a:extLst>
          </p:cNvPr>
          <p:cNvGrpSpPr/>
          <p:nvPr/>
        </p:nvGrpSpPr>
        <p:grpSpPr>
          <a:xfrm>
            <a:off x="-1610410" y="2259756"/>
            <a:ext cx="1322318" cy="1538697"/>
            <a:chOff x="0" y="0"/>
            <a:chExt cx="698500" cy="812800"/>
          </a:xfrm>
        </p:grpSpPr>
        <p:sp>
          <p:nvSpPr>
            <p:cNvPr id="63" name="Freeform 60">
              <a:extLst>
                <a:ext uri="{FF2B5EF4-FFF2-40B4-BE49-F238E27FC236}">
                  <a16:creationId xmlns:a16="http://schemas.microsoft.com/office/drawing/2014/main" id="{E8851D7E-0DEC-BE42-313B-67810A092562}"/>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29"/>
              <a:stretch>
                <a:fillRect l="-53225" r="-5322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64" name="Group 61">
            <a:extLst>
              <a:ext uri="{FF2B5EF4-FFF2-40B4-BE49-F238E27FC236}">
                <a16:creationId xmlns:a16="http://schemas.microsoft.com/office/drawing/2014/main" id="{81B16FE6-EAF7-86B3-9EDD-72F56E013EE1}"/>
              </a:ext>
            </a:extLst>
          </p:cNvPr>
          <p:cNvGrpSpPr/>
          <p:nvPr/>
        </p:nvGrpSpPr>
        <p:grpSpPr>
          <a:xfrm>
            <a:off x="6528734" y="2579957"/>
            <a:ext cx="1322318" cy="1538697"/>
            <a:chOff x="0" y="0"/>
            <a:chExt cx="698500" cy="812800"/>
          </a:xfrm>
        </p:grpSpPr>
        <p:sp>
          <p:nvSpPr>
            <p:cNvPr id="65" name="Freeform 62">
              <a:extLst>
                <a:ext uri="{FF2B5EF4-FFF2-40B4-BE49-F238E27FC236}">
                  <a16:creationId xmlns:a16="http://schemas.microsoft.com/office/drawing/2014/main" id="{7D98114F-9F82-6D8D-4EB0-F23641733059}"/>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30"/>
              <a:stretch>
                <a:fillRect l="-37431" r="-3743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 name="Group 8">
            <a:extLst>
              <a:ext uri="{FF2B5EF4-FFF2-40B4-BE49-F238E27FC236}">
                <a16:creationId xmlns:a16="http://schemas.microsoft.com/office/drawing/2014/main" id="{DDB2ED88-8C81-86A4-94F3-EC950C549E5E}"/>
              </a:ext>
            </a:extLst>
          </p:cNvPr>
          <p:cNvGrpSpPr/>
          <p:nvPr/>
        </p:nvGrpSpPr>
        <p:grpSpPr>
          <a:xfrm>
            <a:off x="3152187" y="1397390"/>
            <a:ext cx="1322318" cy="1538697"/>
            <a:chOff x="0" y="0"/>
            <a:chExt cx="698500" cy="812800"/>
          </a:xfrm>
          <a:blipFill>
            <a:blip r:embed="rId31"/>
            <a:stretch>
              <a:fillRect l="-10181" r="-8918"/>
            </a:stretch>
          </a:blipFill>
        </p:grpSpPr>
        <p:sp>
          <p:nvSpPr>
            <p:cNvPr id="3" name="Freeform 9">
              <a:extLst>
                <a:ext uri="{FF2B5EF4-FFF2-40B4-BE49-F238E27FC236}">
                  <a16:creationId xmlns:a16="http://schemas.microsoft.com/office/drawing/2014/main" id="{6CC658CB-705C-FB43-6EFD-3EC18E2560DB}"/>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 name="Group 40">
            <a:extLst>
              <a:ext uri="{FF2B5EF4-FFF2-40B4-BE49-F238E27FC236}">
                <a16:creationId xmlns:a16="http://schemas.microsoft.com/office/drawing/2014/main" id="{47FFC72E-A427-7C93-AC5D-C9FEE635D5CC}"/>
              </a:ext>
            </a:extLst>
          </p:cNvPr>
          <p:cNvGrpSpPr/>
          <p:nvPr/>
        </p:nvGrpSpPr>
        <p:grpSpPr>
          <a:xfrm>
            <a:off x="8563660" y="3749687"/>
            <a:ext cx="1322318" cy="1538697"/>
            <a:chOff x="0" y="0"/>
            <a:chExt cx="698500" cy="812800"/>
          </a:xfrm>
          <a:blipFill>
            <a:blip r:embed="rId32"/>
            <a:stretch>
              <a:fillRect l="-10181" r="-8918"/>
            </a:stretch>
          </a:blipFill>
        </p:grpSpPr>
        <p:sp>
          <p:nvSpPr>
            <p:cNvPr id="5" name="Freeform 41">
              <a:extLst>
                <a:ext uri="{FF2B5EF4-FFF2-40B4-BE49-F238E27FC236}">
                  <a16:creationId xmlns:a16="http://schemas.microsoft.com/office/drawing/2014/main" id="{43C53154-7B33-8E33-5794-CE20F1A1435A}"/>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66" name="Group 40">
            <a:extLst>
              <a:ext uri="{FF2B5EF4-FFF2-40B4-BE49-F238E27FC236}">
                <a16:creationId xmlns:a16="http://schemas.microsoft.com/office/drawing/2014/main" id="{5CB24C5A-6BFA-F495-123B-C85F5296594E}"/>
              </a:ext>
            </a:extLst>
          </p:cNvPr>
          <p:cNvGrpSpPr/>
          <p:nvPr/>
        </p:nvGrpSpPr>
        <p:grpSpPr>
          <a:xfrm>
            <a:off x="6526592" y="4941946"/>
            <a:ext cx="1322318" cy="1538697"/>
            <a:chOff x="0" y="0"/>
            <a:chExt cx="698500" cy="812800"/>
          </a:xfrm>
          <a:blipFill>
            <a:blip r:embed="rId33"/>
            <a:stretch>
              <a:fillRect l="-10181" r="-8918"/>
            </a:stretch>
          </a:blipFill>
        </p:grpSpPr>
        <p:sp>
          <p:nvSpPr>
            <p:cNvPr id="67" name="Freeform 41">
              <a:extLst>
                <a:ext uri="{FF2B5EF4-FFF2-40B4-BE49-F238E27FC236}">
                  <a16:creationId xmlns:a16="http://schemas.microsoft.com/office/drawing/2014/main" id="{CE32E009-B2C8-3954-D4C6-B2DA5FED556C}"/>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68" name="Group 40">
            <a:extLst>
              <a:ext uri="{FF2B5EF4-FFF2-40B4-BE49-F238E27FC236}">
                <a16:creationId xmlns:a16="http://schemas.microsoft.com/office/drawing/2014/main" id="{999722E0-62D7-3F4B-466A-530A2B424204}"/>
              </a:ext>
            </a:extLst>
          </p:cNvPr>
          <p:cNvGrpSpPr/>
          <p:nvPr/>
        </p:nvGrpSpPr>
        <p:grpSpPr>
          <a:xfrm>
            <a:off x="3831249" y="4948478"/>
            <a:ext cx="1322318" cy="1538697"/>
            <a:chOff x="0" y="0"/>
            <a:chExt cx="698500" cy="812800"/>
          </a:xfrm>
          <a:blipFill>
            <a:blip r:embed="rId34"/>
            <a:stretch>
              <a:fillRect l="-10181" r="-8918"/>
            </a:stretch>
          </a:blipFill>
        </p:grpSpPr>
        <p:sp>
          <p:nvSpPr>
            <p:cNvPr id="69" name="Freeform 41">
              <a:extLst>
                <a:ext uri="{FF2B5EF4-FFF2-40B4-BE49-F238E27FC236}">
                  <a16:creationId xmlns:a16="http://schemas.microsoft.com/office/drawing/2014/main" id="{F2E0F438-CD00-6EE9-8697-42E22CF3DDE3}"/>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0" name="Group 40">
            <a:extLst>
              <a:ext uri="{FF2B5EF4-FFF2-40B4-BE49-F238E27FC236}">
                <a16:creationId xmlns:a16="http://schemas.microsoft.com/office/drawing/2014/main" id="{5109D26A-B74A-4322-216F-696476E1B6F8}"/>
              </a:ext>
            </a:extLst>
          </p:cNvPr>
          <p:cNvGrpSpPr/>
          <p:nvPr/>
        </p:nvGrpSpPr>
        <p:grpSpPr>
          <a:xfrm>
            <a:off x="9248587" y="2566495"/>
            <a:ext cx="1322318" cy="1538697"/>
            <a:chOff x="0" y="0"/>
            <a:chExt cx="698500" cy="812800"/>
          </a:xfrm>
          <a:blipFill>
            <a:blip r:embed="rId35"/>
            <a:stretch>
              <a:fillRect l="-10181" r="-8918"/>
            </a:stretch>
          </a:blipFill>
        </p:grpSpPr>
        <p:sp>
          <p:nvSpPr>
            <p:cNvPr id="71" name="Freeform 41">
              <a:extLst>
                <a:ext uri="{FF2B5EF4-FFF2-40B4-BE49-F238E27FC236}">
                  <a16:creationId xmlns:a16="http://schemas.microsoft.com/office/drawing/2014/main" id="{F08383B2-B470-53AB-06DD-A0C1023EF6F1}"/>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3" name="Group 40">
            <a:extLst>
              <a:ext uri="{FF2B5EF4-FFF2-40B4-BE49-F238E27FC236}">
                <a16:creationId xmlns:a16="http://schemas.microsoft.com/office/drawing/2014/main" id="{70E4BEB4-43B7-9E1C-737E-BBD0937D0DB1}"/>
              </a:ext>
            </a:extLst>
          </p:cNvPr>
          <p:cNvGrpSpPr/>
          <p:nvPr/>
        </p:nvGrpSpPr>
        <p:grpSpPr>
          <a:xfrm>
            <a:off x="10614258" y="2574522"/>
            <a:ext cx="1322318" cy="1538697"/>
            <a:chOff x="0" y="0"/>
            <a:chExt cx="698500" cy="812800"/>
          </a:xfrm>
          <a:gradFill flip="none" rotWithShape="1">
            <a:gsLst>
              <a:gs pos="3000">
                <a:srgbClr val="0C1423">
                  <a:alpha val="66000"/>
                </a:srgbClr>
              </a:gs>
              <a:gs pos="100000">
                <a:srgbClr val="153F62"/>
              </a:gs>
            </a:gsLst>
            <a:lin ang="2700000" scaled="1"/>
            <a:tileRect/>
          </a:gradFill>
        </p:grpSpPr>
        <p:sp>
          <p:nvSpPr>
            <p:cNvPr id="74" name="Freeform 41">
              <a:extLst>
                <a:ext uri="{FF2B5EF4-FFF2-40B4-BE49-F238E27FC236}">
                  <a16:creationId xmlns:a16="http://schemas.microsoft.com/office/drawing/2014/main" id="{61FE3335-30D2-A93E-0376-D3E190A0F35E}"/>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grpFill/>
            <a:ln w="38100">
              <a:solidFill>
                <a:srgbClr val="145186"/>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5" name="Group 40">
            <a:extLst>
              <a:ext uri="{FF2B5EF4-FFF2-40B4-BE49-F238E27FC236}">
                <a16:creationId xmlns:a16="http://schemas.microsoft.com/office/drawing/2014/main" id="{DFFC1240-04C9-10B5-41BD-D335F07EF375}"/>
              </a:ext>
            </a:extLst>
          </p:cNvPr>
          <p:cNvGrpSpPr/>
          <p:nvPr/>
        </p:nvGrpSpPr>
        <p:grpSpPr>
          <a:xfrm>
            <a:off x="9940486" y="1385466"/>
            <a:ext cx="1322318" cy="1538697"/>
            <a:chOff x="0" y="0"/>
            <a:chExt cx="698500" cy="812800"/>
          </a:xfrm>
          <a:gradFill flip="none" rotWithShape="1">
            <a:gsLst>
              <a:gs pos="3000">
                <a:srgbClr val="0C1423">
                  <a:alpha val="66000"/>
                </a:srgbClr>
              </a:gs>
              <a:gs pos="100000">
                <a:srgbClr val="153F62"/>
              </a:gs>
            </a:gsLst>
            <a:lin ang="2700000" scaled="1"/>
            <a:tileRect/>
          </a:gradFill>
        </p:grpSpPr>
        <p:sp>
          <p:nvSpPr>
            <p:cNvPr id="76" name="Freeform 41">
              <a:extLst>
                <a:ext uri="{FF2B5EF4-FFF2-40B4-BE49-F238E27FC236}">
                  <a16:creationId xmlns:a16="http://schemas.microsoft.com/office/drawing/2014/main" id="{4F06EAC7-DC28-8405-ED19-2B2796AC67F9}"/>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grpFill/>
            <a:ln w="38100">
              <a:solidFill>
                <a:srgbClr val="145186"/>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7" name="Group 40">
            <a:extLst>
              <a:ext uri="{FF2B5EF4-FFF2-40B4-BE49-F238E27FC236}">
                <a16:creationId xmlns:a16="http://schemas.microsoft.com/office/drawing/2014/main" id="{49542092-FB55-2604-05F1-2C7B356DB860}"/>
              </a:ext>
            </a:extLst>
          </p:cNvPr>
          <p:cNvGrpSpPr/>
          <p:nvPr/>
        </p:nvGrpSpPr>
        <p:grpSpPr>
          <a:xfrm>
            <a:off x="9257039" y="214232"/>
            <a:ext cx="1322318" cy="1538697"/>
            <a:chOff x="0" y="0"/>
            <a:chExt cx="698500" cy="812800"/>
          </a:xfrm>
          <a:gradFill flip="none" rotWithShape="1">
            <a:gsLst>
              <a:gs pos="3000">
                <a:srgbClr val="0C1423">
                  <a:alpha val="66000"/>
                </a:srgbClr>
              </a:gs>
              <a:gs pos="100000">
                <a:srgbClr val="153F62"/>
              </a:gs>
            </a:gsLst>
            <a:lin ang="2700000" scaled="1"/>
            <a:tileRect/>
          </a:gradFill>
        </p:grpSpPr>
        <p:sp>
          <p:nvSpPr>
            <p:cNvPr id="78" name="Freeform 41">
              <a:extLst>
                <a:ext uri="{FF2B5EF4-FFF2-40B4-BE49-F238E27FC236}">
                  <a16:creationId xmlns:a16="http://schemas.microsoft.com/office/drawing/2014/main" id="{B6C0C083-DD5B-2828-88C9-9570D0430483}"/>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grpFill/>
            <a:ln w="38100">
              <a:solidFill>
                <a:srgbClr val="145186"/>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9" name="Group 40">
            <a:extLst>
              <a:ext uri="{FF2B5EF4-FFF2-40B4-BE49-F238E27FC236}">
                <a16:creationId xmlns:a16="http://schemas.microsoft.com/office/drawing/2014/main" id="{3FB44791-B4F4-3876-1223-D0A6ED20CEEC}"/>
              </a:ext>
            </a:extLst>
          </p:cNvPr>
          <p:cNvGrpSpPr/>
          <p:nvPr/>
        </p:nvGrpSpPr>
        <p:grpSpPr>
          <a:xfrm>
            <a:off x="9245093" y="4931343"/>
            <a:ext cx="1322318" cy="1538697"/>
            <a:chOff x="0" y="0"/>
            <a:chExt cx="698500" cy="812800"/>
          </a:xfrm>
          <a:gradFill flip="none" rotWithShape="1">
            <a:gsLst>
              <a:gs pos="3000">
                <a:srgbClr val="0C1423">
                  <a:alpha val="66000"/>
                </a:srgbClr>
              </a:gs>
              <a:gs pos="100000">
                <a:srgbClr val="153F62"/>
              </a:gs>
            </a:gsLst>
            <a:lin ang="2700000" scaled="1"/>
            <a:tileRect/>
          </a:gradFill>
        </p:grpSpPr>
        <p:sp>
          <p:nvSpPr>
            <p:cNvPr id="80" name="Freeform 41">
              <a:extLst>
                <a:ext uri="{FF2B5EF4-FFF2-40B4-BE49-F238E27FC236}">
                  <a16:creationId xmlns:a16="http://schemas.microsoft.com/office/drawing/2014/main" id="{A6F19108-06B5-59E9-4DBC-631AA6B97732}"/>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grpFill/>
            <a:ln w="38100">
              <a:solidFill>
                <a:srgbClr val="145186"/>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83" name="Picture 2" descr="A logo with text and image&#10;&#10;AI-generated content may be incorrect.">
            <a:extLst>
              <a:ext uri="{FF2B5EF4-FFF2-40B4-BE49-F238E27FC236}">
                <a16:creationId xmlns:a16="http://schemas.microsoft.com/office/drawing/2014/main" id="{5E83DA47-71DE-54C7-B46E-204511715414}"/>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3712587" y="-1876"/>
            <a:ext cx="3683131" cy="2029272"/>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Group 40">
            <a:extLst>
              <a:ext uri="{FF2B5EF4-FFF2-40B4-BE49-F238E27FC236}">
                <a16:creationId xmlns:a16="http://schemas.microsoft.com/office/drawing/2014/main" id="{3B90DF51-621A-BB9E-0DD4-C638ABB921EB}"/>
              </a:ext>
            </a:extLst>
          </p:cNvPr>
          <p:cNvGrpSpPr/>
          <p:nvPr/>
        </p:nvGrpSpPr>
        <p:grpSpPr>
          <a:xfrm>
            <a:off x="9934688" y="3762006"/>
            <a:ext cx="1322318" cy="1538697"/>
            <a:chOff x="0" y="0"/>
            <a:chExt cx="698500" cy="812800"/>
          </a:xfrm>
          <a:gradFill flip="none" rotWithShape="1">
            <a:gsLst>
              <a:gs pos="3000">
                <a:srgbClr val="0C1423">
                  <a:alpha val="66000"/>
                </a:srgbClr>
              </a:gs>
              <a:gs pos="100000">
                <a:srgbClr val="153F62"/>
              </a:gs>
            </a:gsLst>
            <a:lin ang="2700000" scaled="1"/>
            <a:tileRect/>
          </a:gradFill>
        </p:grpSpPr>
        <p:sp>
          <p:nvSpPr>
            <p:cNvPr id="82" name="Freeform 41">
              <a:extLst>
                <a:ext uri="{FF2B5EF4-FFF2-40B4-BE49-F238E27FC236}">
                  <a16:creationId xmlns:a16="http://schemas.microsoft.com/office/drawing/2014/main" id="{CA5A1A9E-4C92-7680-B4BF-1BE9A5572B88}"/>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grpFill/>
            <a:ln w="38100">
              <a:solidFill>
                <a:srgbClr val="145186"/>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12" name="Picture 11" descr="A picture containing graphical user interface&#10;&#10;AI-generated content may be incorrect.">
            <a:extLst>
              <a:ext uri="{FF2B5EF4-FFF2-40B4-BE49-F238E27FC236}">
                <a16:creationId xmlns:a16="http://schemas.microsoft.com/office/drawing/2014/main" id="{309A5611-1522-3A5B-E3EE-E4128293C81D}"/>
              </a:ext>
            </a:extLst>
          </p:cNvPr>
          <p:cNvPicPr>
            <a:picLocks noChangeAspect="1"/>
          </p:cNvPicPr>
          <p:nvPr/>
        </p:nvPicPr>
        <p:blipFill>
          <a:blip r:embed="rId37"/>
          <a:stretch>
            <a:fillRect/>
          </a:stretch>
        </p:blipFill>
        <p:spPr>
          <a:xfrm>
            <a:off x="9527995" y="477532"/>
            <a:ext cx="775506" cy="1003708"/>
          </a:xfrm>
          <a:prstGeom prst="rect">
            <a:avLst/>
          </a:prstGeom>
          <a:effectLst>
            <a:glow rad="25400">
              <a:schemeClr val="accent1">
                <a:satMod val="175000"/>
                <a:alpha val="40000"/>
              </a:schemeClr>
            </a:glow>
          </a:effectLst>
        </p:spPr>
      </p:pic>
      <p:pic>
        <p:nvPicPr>
          <p:cNvPr id="53" name="Picture 52" descr="Graphical user interface&#10;&#10;AI-generated content may be incorrect.">
            <a:extLst>
              <a:ext uri="{FF2B5EF4-FFF2-40B4-BE49-F238E27FC236}">
                <a16:creationId xmlns:a16="http://schemas.microsoft.com/office/drawing/2014/main" id="{0F42AB91-5945-1E4F-3F01-3DAD1C567B23}"/>
              </a:ext>
            </a:extLst>
          </p:cNvPr>
          <p:cNvPicPr>
            <a:picLocks noChangeAspect="1"/>
          </p:cNvPicPr>
          <p:nvPr/>
        </p:nvPicPr>
        <p:blipFill>
          <a:blip r:embed="rId38"/>
          <a:stretch>
            <a:fillRect/>
          </a:stretch>
        </p:blipFill>
        <p:spPr>
          <a:xfrm>
            <a:off x="10200725" y="1639257"/>
            <a:ext cx="797653" cy="1031039"/>
          </a:xfrm>
          <a:prstGeom prst="rect">
            <a:avLst/>
          </a:prstGeom>
          <a:effectLst>
            <a:glow rad="25400">
              <a:schemeClr val="accent1">
                <a:satMod val="175000"/>
                <a:alpha val="40000"/>
              </a:schemeClr>
            </a:glow>
          </a:effectLst>
        </p:spPr>
      </p:pic>
      <p:pic>
        <p:nvPicPr>
          <p:cNvPr id="55" name="Picture 54" descr="A picture containing logo&#10;&#10;AI-generated content may be incorrect.">
            <a:extLst>
              <a:ext uri="{FF2B5EF4-FFF2-40B4-BE49-F238E27FC236}">
                <a16:creationId xmlns:a16="http://schemas.microsoft.com/office/drawing/2014/main" id="{A18C2AB6-4C20-F082-0B3F-D496253E851D}"/>
              </a:ext>
            </a:extLst>
          </p:cNvPr>
          <p:cNvPicPr>
            <a:picLocks noChangeAspect="1"/>
          </p:cNvPicPr>
          <p:nvPr/>
        </p:nvPicPr>
        <p:blipFill>
          <a:blip r:embed="rId39"/>
          <a:stretch>
            <a:fillRect/>
          </a:stretch>
        </p:blipFill>
        <p:spPr>
          <a:xfrm>
            <a:off x="10886695" y="2827107"/>
            <a:ext cx="788602" cy="1016158"/>
          </a:xfrm>
          <a:prstGeom prst="rect">
            <a:avLst/>
          </a:prstGeom>
          <a:effectLst>
            <a:glow rad="25400">
              <a:schemeClr val="accent1">
                <a:satMod val="175000"/>
                <a:alpha val="40000"/>
              </a:schemeClr>
            </a:glow>
          </a:effectLst>
        </p:spPr>
      </p:pic>
      <p:pic>
        <p:nvPicPr>
          <p:cNvPr id="57" name="Picture 56" descr="Graphical user interface&#10;&#10;AI-generated content may be incorrect.">
            <a:extLst>
              <a:ext uri="{FF2B5EF4-FFF2-40B4-BE49-F238E27FC236}">
                <a16:creationId xmlns:a16="http://schemas.microsoft.com/office/drawing/2014/main" id="{A17C1217-4323-74E4-340D-1E2B2D05E83B}"/>
              </a:ext>
            </a:extLst>
          </p:cNvPr>
          <p:cNvPicPr>
            <a:picLocks noChangeAspect="1"/>
          </p:cNvPicPr>
          <p:nvPr/>
        </p:nvPicPr>
        <p:blipFill>
          <a:blip r:embed="rId40"/>
          <a:stretch>
            <a:fillRect/>
          </a:stretch>
        </p:blipFill>
        <p:spPr>
          <a:xfrm>
            <a:off x="10193396" y="4016943"/>
            <a:ext cx="800882" cy="1025010"/>
          </a:xfrm>
          <a:prstGeom prst="rect">
            <a:avLst/>
          </a:prstGeom>
          <a:gradFill flip="none" rotWithShape="1">
            <a:gsLst>
              <a:gs pos="0">
                <a:srgbClr val="0C1423"/>
              </a:gs>
              <a:gs pos="100000">
                <a:srgbClr val="194E77"/>
              </a:gs>
            </a:gsLst>
            <a:path path="circle">
              <a:fillToRect t="100000" r="100000"/>
            </a:path>
            <a:tileRect l="-100000" b="-100000"/>
          </a:gradFill>
          <a:effectLst>
            <a:glow rad="25400">
              <a:schemeClr val="accent1">
                <a:satMod val="175000"/>
                <a:alpha val="40000"/>
              </a:schemeClr>
            </a:glow>
          </a:effectLst>
        </p:spPr>
      </p:pic>
      <p:pic>
        <p:nvPicPr>
          <p:cNvPr id="59" name="Picture 58" descr="Graphical user interface, website&#10;&#10;AI-generated content may be incorrect.">
            <a:extLst>
              <a:ext uri="{FF2B5EF4-FFF2-40B4-BE49-F238E27FC236}">
                <a16:creationId xmlns:a16="http://schemas.microsoft.com/office/drawing/2014/main" id="{351A7824-2609-88E5-B7E9-3BF7FCBC71EB}"/>
              </a:ext>
            </a:extLst>
          </p:cNvPr>
          <p:cNvPicPr>
            <a:picLocks noChangeAspect="1"/>
          </p:cNvPicPr>
          <p:nvPr/>
        </p:nvPicPr>
        <p:blipFill>
          <a:blip r:embed="rId41"/>
          <a:stretch>
            <a:fillRect/>
          </a:stretch>
        </p:blipFill>
        <p:spPr>
          <a:xfrm>
            <a:off x="9502533" y="5182282"/>
            <a:ext cx="807499" cy="1041327"/>
          </a:xfrm>
          <a:prstGeom prst="rect">
            <a:avLst/>
          </a:prstGeom>
          <a:effectLst>
            <a:glow rad="25400">
              <a:schemeClr val="accent1">
                <a:satMod val="175000"/>
                <a:alpha val="40000"/>
              </a:schemeClr>
            </a:glow>
          </a:effectLst>
        </p:spPr>
      </p:pic>
    </p:spTree>
    <p:extLst>
      <p:ext uri="{BB962C8B-B14F-4D97-AF65-F5344CB8AC3E}">
        <p14:creationId xmlns:p14="http://schemas.microsoft.com/office/powerpoint/2010/main" val="4098177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5933027" y="6136105"/>
            <a:ext cx="5233737" cy="609931"/>
          </a:xfrm>
        </p:spPr>
        <p:txBody>
          <a:bodyPr>
            <a:normAutofit fontScale="70000" lnSpcReduction="20000"/>
          </a:bodyPr>
          <a:lstStyle/>
          <a:p>
            <a:r>
              <a:rPr sz="2400" i="1" dirty="0">
                <a:latin typeface="Arial" panose="020B0604020202020204" pitchFamily="34" charset="0"/>
                <a:cs typeface="Arial" panose="020B0604020202020204" pitchFamily="34" charset="0"/>
              </a:rPr>
              <a:t>“At the very heart of warfare lies doctrine.”</a:t>
            </a:r>
          </a:p>
          <a:p>
            <a:r>
              <a:rPr lang="en-US" sz="2400" i="1" dirty="0">
                <a:latin typeface="Arial" panose="020B0604020202020204" pitchFamily="34" charset="0"/>
                <a:cs typeface="Arial" panose="020B0604020202020204" pitchFamily="34" charset="0"/>
              </a:rPr>
              <a:t>                                    </a:t>
            </a:r>
            <a:r>
              <a:rPr sz="2400" i="1" dirty="0">
                <a:latin typeface="Arial" panose="020B0604020202020204" pitchFamily="34" charset="0"/>
                <a:cs typeface="Arial" panose="020B0604020202020204" pitchFamily="34" charset="0"/>
              </a:rPr>
              <a:t>— Gen Curtis E. LeMay</a:t>
            </a:r>
          </a:p>
        </p:txBody>
      </p:sp>
      <p:pic>
        <p:nvPicPr>
          <p:cNvPr id="15" name="Picture 14" descr="A poster of a flight of aircraft&#10;&#10;AI-generated content may be incorrect.">
            <a:extLst>
              <a:ext uri="{FF2B5EF4-FFF2-40B4-BE49-F238E27FC236}">
                <a16:creationId xmlns:a16="http://schemas.microsoft.com/office/drawing/2014/main" id="{B9D7C84A-4EC8-E38F-5F6F-83664F96106E}"/>
              </a:ext>
            </a:extLst>
          </p:cNvPr>
          <p:cNvPicPr>
            <a:picLocks noChangeAspect="1"/>
          </p:cNvPicPr>
          <p:nvPr/>
        </p:nvPicPr>
        <p:blipFill>
          <a:blip r:embed="rId3"/>
          <a:srcRect t="19331" r="8186"/>
          <a:stretch>
            <a:fillRect/>
          </a:stretch>
        </p:blipFill>
        <p:spPr>
          <a:xfrm>
            <a:off x="328918" y="532916"/>
            <a:ext cx="10987314" cy="5792168"/>
          </a:xfrm>
          <a:prstGeom prst="rect">
            <a:avLst/>
          </a:prstGeom>
        </p:spPr>
      </p:pic>
      <p:pic>
        <p:nvPicPr>
          <p:cNvPr id="2" name="Picture 1" descr="A logo with text and image&#10;&#10;AI-generated content may be incorrect.">
            <a:extLst>
              <a:ext uri="{FF2B5EF4-FFF2-40B4-BE49-F238E27FC236}">
                <a16:creationId xmlns:a16="http://schemas.microsoft.com/office/drawing/2014/main" id="{0CB5C7C4-8A20-A7ED-095E-44692206ED83}"/>
              </a:ext>
            </a:extLst>
          </p:cNvPr>
          <p:cNvPicPr>
            <a:picLocks noChangeAspect="1"/>
          </p:cNvPicPr>
          <p:nvPr/>
        </p:nvPicPr>
        <p:blipFill>
          <a:blip r:embed="rId4"/>
          <a:srcRect l="2087" t="8503" r="60510" b="11050"/>
          <a:stretch>
            <a:fillRect/>
          </a:stretch>
        </p:blipFill>
        <p:spPr>
          <a:xfrm>
            <a:off x="10721600" y="-33865"/>
            <a:ext cx="1125319" cy="136143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453949F-003D-D788-C155-67D38B726931}"/>
              </a:ext>
            </a:extLst>
          </p:cNvPr>
          <p:cNvSpPr txBox="1">
            <a:spLocks/>
          </p:cNvSpPr>
          <p:nvPr/>
        </p:nvSpPr>
        <p:spPr>
          <a:xfrm>
            <a:off x="1317949" y="228808"/>
            <a:ext cx="9556102" cy="95617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ln>
                  <a:solidFill>
                    <a:schemeClr val="tx1"/>
                  </a:solidFill>
                </a:ln>
                <a:solidFill>
                  <a:schemeClr val="bg1"/>
                </a:solidFill>
                <a:latin typeface="Georgia Pro Cond Black" panose="020F0502020204030204" pitchFamily="18" charset="0"/>
                <a:ea typeface="+mj-ea"/>
                <a:cs typeface="+mj-cs"/>
              </a:defRPr>
            </a:lvl1pPr>
          </a:lstStyle>
          <a:p>
            <a:r>
              <a:rPr lang="en-US" sz="3600" dirty="0">
                <a:latin typeface="Aptos Black" panose="020B0004020202020204" pitchFamily="34" charset="0"/>
              </a:rPr>
              <a:t>Air Force Doctrine 2035</a:t>
            </a:r>
          </a:p>
        </p:txBody>
      </p:sp>
      <p:pic>
        <p:nvPicPr>
          <p:cNvPr id="7" name="Picture 6">
            <a:extLst>
              <a:ext uri="{FF2B5EF4-FFF2-40B4-BE49-F238E27FC236}">
                <a16:creationId xmlns:a16="http://schemas.microsoft.com/office/drawing/2014/main" id="{9C3742B5-C049-957B-963E-DEC1520049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2" y="153021"/>
            <a:ext cx="1358459" cy="1358459"/>
          </a:xfrm>
          <a:prstGeom prst="rect">
            <a:avLst/>
          </a:prstGeom>
        </p:spPr>
      </p:pic>
      <p:sp>
        <p:nvSpPr>
          <p:cNvPr id="8" name="Title 1">
            <a:extLst>
              <a:ext uri="{FF2B5EF4-FFF2-40B4-BE49-F238E27FC236}">
                <a16:creationId xmlns:a16="http://schemas.microsoft.com/office/drawing/2014/main" id="{CE256108-6BB3-AA4E-9EF1-4B4A798BC3F1}"/>
              </a:ext>
            </a:extLst>
          </p:cNvPr>
          <p:cNvSpPr txBox="1">
            <a:spLocks/>
          </p:cNvSpPr>
          <p:nvPr/>
        </p:nvSpPr>
        <p:spPr>
          <a:xfrm>
            <a:off x="1317949" y="1406222"/>
            <a:ext cx="9556102" cy="2324978"/>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ln>
                  <a:solidFill>
                    <a:schemeClr val="tx1"/>
                  </a:solidFill>
                </a:ln>
                <a:solidFill>
                  <a:schemeClr val="bg1"/>
                </a:solidFill>
                <a:latin typeface="Georgia Pro Cond Black" panose="020F0502020204030204" pitchFamily="18" charset="0"/>
                <a:ea typeface="+mj-ea"/>
                <a:cs typeface="+mj-cs"/>
              </a:defRPr>
            </a:lvl1pPr>
          </a:lstStyle>
          <a:p>
            <a:r>
              <a:rPr lang="en-US" sz="5000" dirty="0">
                <a:latin typeface="Aptos Black" panose="020B0004020202020204" pitchFamily="34" charset="0"/>
              </a:rPr>
              <a:t>COMMANDER’S WELCOME</a:t>
            </a:r>
          </a:p>
        </p:txBody>
      </p:sp>
      <p:pic>
        <p:nvPicPr>
          <p:cNvPr id="9" name="Picture 8">
            <a:extLst>
              <a:ext uri="{FF2B5EF4-FFF2-40B4-BE49-F238E27FC236}">
                <a16:creationId xmlns:a16="http://schemas.microsoft.com/office/drawing/2014/main" id="{046AAEAC-43B2-B489-3C62-A2B6F0FC61E0}"/>
              </a:ext>
            </a:extLst>
          </p:cNvPr>
          <p:cNvPicPr>
            <a:picLocks noChangeAspect="1"/>
          </p:cNvPicPr>
          <p:nvPr/>
        </p:nvPicPr>
        <p:blipFill>
          <a:blip r:embed="rId4">
            <a:extLst>
              <a:ext uri="{28A0092B-C50C-407E-A947-70E740481C1C}">
                <a14:useLocalDpi xmlns:a14="http://schemas.microsoft.com/office/drawing/2010/main" val="0"/>
              </a:ext>
            </a:extLst>
          </a:blip>
          <a:srcRect l="28732" t="21187" r="217" b="19603"/>
          <a:stretch>
            <a:fillRect/>
          </a:stretch>
        </p:blipFill>
        <p:spPr>
          <a:xfrm>
            <a:off x="3630167" y="2149091"/>
            <a:ext cx="2436907" cy="3046133"/>
          </a:xfrm>
          <a:prstGeom prst="rect">
            <a:avLst/>
          </a:prstGeom>
          <a:ln>
            <a:solidFill>
              <a:schemeClr val="accent6">
                <a:lumMod val="50000"/>
              </a:schemeClr>
            </a:solidFill>
          </a:ln>
        </p:spPr>
      </p:pic>
      <p:pic>
        <p:nvPicPr>
          <p:cNvPr id="12" name="Picture 11">
            <a:extLst>
              <a:ext uri="{FF2B5EF4-FFF2-40B4-BE49-F238E27FC236}">
                <a16:creationId xmlns:a16="http://schemas.microsoft.com/office/drawing/2014/main" id="{B1D3CA6F-9757-0545-1EEB-C8FABFD3B031}"/>
              </a:ext>
            </a:extLst>
          </p:cNvPr>
          <p:cNvPicPr>
            <a:picLocks noChangeAspect="1"/>
          </p:cNvPicPr>
          <p:nvPr/>
        </p:nvPicPr>
        <p:blipFill>
          <a:blip r:embed="rId5"/>
          <a:stretch>
            <a:fillRect/>
          </a:stretch>
        </p:blipFill>
        <p:spPr>
          <a:xfrm>
            <a:off x="6137302" y="2149093"/>
            <a:ext cx="2436906" cy="3046132"/>
          </a:xfrm>
          <a:prstGeom prst="rect">
            <a:avLst/>
          </a:prstGeom>
          <a:ln>
            <a:solidFill>
              <a:schemeClr val="accent6">
                <a:lumMod val="50000"/>
              </a:schemeClr>
            </a:solidFill>
          </a:ln>
        </p:spPr>
      </p:pic>
      <p:pic>
        <p:nvPicPr>
          <p:cNvPr id="11" name="Picture 10" descr="Logo&#10;&#10;AI-generated content may be incorrect.">
            <a:extLst>
              <a:ext uri="{FF2B5EF4-FFF2-40B4-BE49-F238E27FC236}">
                <a16:creationId xmlns:a16="http://schemas.microsoft.com/office/drawing/2014/main" id="{3D409BE1-7E9E-8FDA-F500-3BF9B58D44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612" y="4145319"/>
            <a:ext cx="1278776" cy="1265767"/>
          </a:xfrm>
          <a:prstGeom prst="rect">
            <a:avLst/>
          </a:prstGeom>
          <a:effectLst>
            <a:glow rad="63500">
              <a:srgbClr val="113A5D">
                <a:alpha val="40000"/>
              </a:srgbClr>
            </a:glow>
          </a:effectLst>
        </p:spPr>
      </p:pic>
      <p:sp>
        <p:nvSpPr>
          <p:cNvPr id="13" name="TextBox 12">
            <a:extLst>
              <a:ext uri="{FF2B5EF4-FFF2-40B4-BE49-F238E27FC236}">
                <a16:creationId xmlns:a16="http://schemas.microsoft.com/office/drawing/2014/main" id="{B5BD4BB1-E6CF-A580-DF11-DC624C8AFD72}"/>
              </a:ext>
            </a:extLst>
          </p:cNvPr>
          <p:cNvSpPr txBox="1"/>
          <p:nvPr/>
        </p:nvSpPr>
        <p:spPr>
          <a:xfrm>
            <a:off x="1627632" y="5468112"/>
            <a:ext cx="8942832" cy="1015663"/>
          </a:xfrm>
          <a:prstGeom prst="rect">
            <a:avLst/>
          </a:prstGeom>
          <a:noFill/>
        </p:spPr>
        <p:txBody>
          <a:bodyPr wrap="square" rtlCol="0">
            <a:spAutoFit/>
          </a:bodyPr>
          <a:lstStyle/>
          <a:p>
            <a:pPr algn="ctr"/>
            <a:r>
              <a:rPr lang="en-US" sz="2400" dirty="0">
                <a:solidFill>
                  <a:schemeClr val="bg1"/>
                </a:solidFill>
                <a:latin typeface="Aptos Black" panose="020B0004020202020204" pitchFamily="34" charset="0"/>
              </a:rPr>
              <a:t>Major General Parker H. Wright</a:t>
            </a:r>
          </a:p>
          <a:p>
            <a:pPr algn="ctr"/>
            <a:r>
              <a:rPr lang="en-US" dirty="0">
                <a:solidFill>
                  <a:schemeClr val="bg1"/>
                </a:solidFill>
              </a:rPr>
              <a:t>Commander</a:t>
            </a:r>
          </a:p>
          <a:p>
            <a:pPr algn="ctr"/>
            <a:r>
              <a:rPr lang="en-US" dirty="0">
                <a:solidFill>
                  <a:schemeClr val="bg1"/>
                </a:solidFill>
              </a:rPr>
              <a:t>Curtis E. LeMay Center for Doctrine Development and Education</a:t>
            </a:r>
          </a:p>
        </p:txBody>
      </p:sp>
    </p:spTree>
    <p:extLst>
      <p:ext uri="{BB962C8B-B14F-4D97-AF65-F5344CB8AC3E}">
        <p14:creationId xmlns:p14="http://schemas.microsoft.com/office/powerpoint/2010/main" val="208728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8"/>
                                        </p:tgtEl>
                                        <p:attrNameLst>
                                          <p:attrName>style.visibility</p:attrName>
                                        </p:attrNameLst>
                                      </p:cBhvr>
                                      <p:to>
                                        <p:strVal val="visible"/>
                                      </p:to>
                                    </p:set>
                                    <p:animEffect transition="in" filter="fade">
                                      <p:cBhvr>
                                        <p:cTn id="10"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0076C2-9306-161B-ADC0-673F5C7399DC}"/>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D9DF1D16-F075-7ED0-426E-D3B390AC6F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EE63F833-2CB1-465D-443E-36F090C38C8C}"/>
              </a:ext>
            </a:extLst>
          </p:cNvPr>
          <p:cNvPicPr>
            <a:picLocks noChangeAspect="1"/>
          </p:cNvPicPr>
          <p:nvPr/>
        </p:nvPicPr>
        <p:blipFill>
          <a:blip r:embed="rId2">
            <a:alphaModFix/>
          </a:blip>
          <a:srcRect r="-1" b="14381"/>
          <a:stretch>
            <a:fillRect/>
          </a:stretch>
        </p:blipFill>
        <p:spPr>
          <a:xfrm>
            <a:off x="4547937" y="-5"/>
            <a:ext cx="7644062" cy="3681406"/>
          </a:xfrm>
          <a:prstGeom prst="rect">
            <a:avLst/>
          </a:prstGeom>
        </p:spPr>
      </p:pic>
      <p:pic>
        <p:nvPicPr>
          <p:cNvPr id="6" name="Picture 5">
            <a:extLst>
              <a:ext uri="{FF2B5EF4-FFF2-40B4-BE49-F238E27FC236}">
                <a16:creationId xmlns:a16="http://schemas.microsoft.com/office/drawing/2014/main" id="{1D7F3BD2-AD04-D5CC-9745-ECE3825C7FC4}"/>
              </a:ext>
            </a:extLst>
          </p:cNvPr>
          <p:cNvPicPr>
            <a:picLocks noChangeAspect="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colorTemperature colorTemp="3000"/>
                    </a14:imgEffect>
                  </a14:imgLayer>
                </a14:imgProps>
              </a:ext>
            </a:extLst>
          </a:blip>
          <a:srcRect r="9760" b="-1"/>
          <a:stretch>
            <a:fillRect/>
          </a:stretch>
        </p:blipFill>
        <p:spPr>
          <a:xfrm>
            <a:off x="4547938" y="3681409"/>
            <a:ext cx="7644062" cy="3176595"/>
          </a:xfrm>
          <a:prstGeom prst="rect">
            <a:avLst/>
          </a:prstGeom>
          <a:solidFill>
            <a:schemeClr val="bg1"/>
          </a:solidFill>
        </p:spPr>
      </p:pic>
      <p:sp>
        <p:nvSpPr>
          <p:cNvPr id="14" name="Rectangle 13">
            <a:extLst>
              <a:ext uri="{FF2B5EF4-FFF2-40B4-BE49-F238E27FC236}">
                <a16:creationId xmlns:a16="http://schemas.microsoft.com/office/drawing/2014/main" id="{1BFE2191-ADAC-9407-290E-40CCBD17A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704E973-A0F4-D4CA-3FB3-8B418AD825F7}"/>
              </a:ext>
            </a:extLst>
          </p:cNvPr>
          <p:cNvSpPr>
            <a:spLocks noGrp="1"/>
          </p:cNvSpPr>
          <p:nvPr>
            <p:ph type="ctrTitle"/>
          </p:nvPr>
        </p:nvSpPr>
        <p:spPr>
          <a:xfrm>
            <a:off x="838200" y="1115219"/>
            <a:ext cx="5395912" cy="2387600"/>
          </a:xfrm>
        </p:spPr>
        <p:txBody>
          <a:bodyPr>
            <a:normAutofit/>
          </a:bodyPr>
          <a:lstStyle/>
          <a:p>
            <a:pPr algn="l"/>
            <a:r>
              <a:rPr lang="en-US" dirty="0">
                <a:latin typeface="Aptos Black" panose="020B0004020202020204" pitchFamily="34" charset="0"/>
              </a:rPr>
              <a:t>Red Threat</a:t>
            </a:r>
          </a:p>
        </p:txBody>
      </p:sp>
      <p:cxnSp>
        <p:nvCxnSpPr>
          <p:cNvPr id="16" name="Straight Connector 15">
            <a:extLst>
              <a:ext uri="{FF2B5EF4-FFF2-40B4-BE49-F238E27FC236}">
                <a16:creationId xmlns:a16="http://schemas.microsoft.com/office/drawing/2014/main" id="{2E79BD3C-F622-EE3A-E118-2E3641BA85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3C47BB8-6092-5C43-D67A-943DC422AA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43849" y="2647224"/>
            <a:ext cx="2086059" cy="2086059"/>
          </a:xfrm>
          <a:prstGeom prst="rect">
            <a:avLst/>
          </a:prstGeom>
        </p:spPr>
      </p:pic>
      <p:sp>
        <p:nvSpPr>
          <p:cNvPr id="8" name="Subtitle 2">
            <a:extLst>
              <a:ext uri="{FF2B5EF4-FFF2-40B4-BE49-F238E27FC236}">
                <a16:creationId xmlns:a16="http://schemas.microsoft.com/office/drawing/2014/main" id="{DDFFB256-592B-1DA7-D2CC-2ACFCF6C3C56}"/>
              </a:ext>
            </a:extLst>
          </p:cNvPr>
          <p:cNvSpPr>
            <a:spLocks noGrp="1"/>
          </p:cNvSpPr>
          <p:nvPr>
            <p:ph type="subTitle" idx="1"/>
          </p:nvPr>
        </p:nvSpPr>
        <p:spPr>
          <a:xfrm>
            <a:off x="2816291" y="5189600"/>
            <a:ext cx="6990184" cy="1655762"/>
          </a:xfrm>
        </p:spPr>
        <p:txBody>
          <a:bodyPr>
            <a:normAutofit fontScale="62500" lnSpcReduction="20000"/>
          </a:bodyPr>
          <a:lstStyle/>
          <a:p>
            <a:r>
              <a:rPr lang="en-US" b="1" dirty="0">
                <a:solidFill>
                  <a:srgbClr val="FF0000"/>
                </a:solidFill>
              </a:rPr>
              <a:t>Disclaimer: </a:t>
            </a:r>
            <a:r>
              <a:rPr lang="en-US" dirty="0">
                <a:solidFill>
                  <a:srgbClr val="FF0000"/>
                </a:solidFill>
              </a:rPr>
              <a:t>This briefing is </a:t>
            </a:r>
            <a:r>
              <a:rPr lang="en-US" dirty="0">
                <a:solidFill>
                  <a:srgbClr val="00B050"/>
                </a:solidFill>
              </a:rPr>
              <a:t>UNCLASSIFIED</a:t>
            </a:r>
            <a:r>
              <a:rPr lang="en-US" dirty="0">
                <a:solidFill>
                  <a:srgbClr val="FF0000"/>
                </a:solidFill>
              </a:rPr>
              <a:t> and generated from open source and fictitious game material and is intended </a:t>
            </a:r>
            <a:r>
              <a:rPr lang="en-US" b="1" u="sng" dirty="0">
                <a:solidFill>
                  <a:srgbClr val="FF0000"/>
                </a:solidFill>
              </a:rPr>
              <a:t>ONLY FOR USE DURING THE AFD35 WARGAME</a:t>
            </a:r>
            <a:r>
              <a:rPr lang="en-US" dirty="0">
                <a:solidFill>
                  <a:srgbClr val="FF0000"/>
                </a:solidFill>
              </a:rPr>
              <a:t>. This </a:t>
            </a:r>
            <a:r>
              <a:rPr lang="en-US" b="1" u="sng" dirty="0">
                <a:solidFill>
                  <a:srgbClr val="FF0000"/>
                </a:solidFill>
              </a:rPr>
              <a:t>DOES NOT</a:t>
            </a:r>
            <a:r>
              <a:rPr lang="en-US" dirty="0">
                <a:solidFill>
                  <a:srgbClr val="FF0000"/>
                </a:solidFill>
              </a:rPr>
              <a:t> represent an official position of the US Government, Department of War, Air Force, or the LeMay Center. It should not be treated as verified intelligence or assessment. It should not be reproduced or disseminated without prior written authorization from the LeMay Center.</a:t>
            </a:r>
          </a:p>
          <a:p>
            <a:r>
              <a:rPr lang="en-US" dirty="0">
                <a:solidFill>
                  <a:srgbClr val="FF0000"/>
                </a:solidFill>
              </a:rPr>
              <a:t> </a:t>
            </a:r>
          </a:p>
          <a:p>
            <a:pPr algn="l"/>
            <a:endParaRPr lang="en-US" sz="1900" dirty="0">
              <a:solidFill>
                <a:srgbClr val="FF0000"/>
              </a:solidFill>
            </a:endParaRPr>
          </a:p>
        </p:txBody>
      </p:sp>
      <p:sp>
        <p:nvSpPr>
          <p:cNvPr id="11" name="TextBox 10">
            <a:extLst>
              <a:ext uri="{FF2B5EF4-FFF2-40B4-BE49-F238E27FC236}">
                <a16:creationId xmlns:a16="http://schemas.microsoft.com/office/drawing/2014/main" id="{064FC9D3-451A-33B2-24AD-BB112EFF303D}"/>
              </a:ext>
            </a:extLst>
          </p:cNvPr>
          <p:cNvSpPr txBox="1"/>
          <p:nvPr/>
        </p:nvSpPr>
        <p:spPr>
          <a:xfrm>
            <a:off x="3183002" y="3776451"/>
            <a:ext cx="6102220" cy="861774"/>
          </a:xfrm>
          <a:prstGeom prst="rect">
            <a:avLst/>
          </a:prstGeom>
          <a:noFill/>
        </p:spPr>
        <p:txBody>
          <a:bodyPr wrap="square">
            <a:spAutoFit/>
          </a:bodyPr>
          <a:lstStyle/>
          <a:p>
            <a:pPr algn="ctr" defTabSz="1219170">
              <a:buClr>
                <a:srgbClr val="000000"/>
              </a:buClr>
            </a:pPr>
            <a:r>
              <a:rPr lang="en-US" sz="3200" kern="0" dirty="0">
                <a:solidFill>
                  <a:srgbClr val="FFFFFF"/>
                </a:solidFill>
                <a:latin typeface="Aptos Black" panose="020B0004020202020204" pitchFamily="34" charset="0"/>
                <a:cs typeface="Arial"/>
                <a:sym typeface="Arial"/>
              </a:rPr>
              <a:t>Josh Baughman </a:t>
            </a:r>
          </a:p>
          <a:p>
            <a:pPr algn="ctr" defTabSz="1219170">
              <a:buClr>
                <a:srgbClr val="000000"/>
              </a:buClr>
            </a:pPr>
            <a:r>
              <a:rPr lang="en-US" sz="1800" kern="0" dirty="0">
                <a:solidFill>
                  <a:srgbClr val="FFFFFF"/>
                </a:solidFill>
                <a:latin typeface="Arial"/>
                <a:cs typeface="Arial"/>
                <a:sym typeface="Arial"/>
              </a:rPr>
              <a:t>China Aerospace Studies Institute </a:t>
            </a:r>
          </a:p>
        </p:txBody>
      </p:sp>
      <p:sp>
        <p:nvSpPr>
          <p:cNvPr id="13" name="Google Shape;89;p15">
            <a:extLst>
              <a:ext uri="{FF2B5EF4-FFF2-40B4-BE49-F238E27FC236}">
                <a16:creationId xmlns:a16="http://schemas.microsoft.com/office/drawing/2014/main" id="{88D0A514-FB7B-E0FB-42C8-3475D93EF13A}"/>
              </a:ext>
            </a:extLst>
          </p:cNvPr>
          <p:cNvSpPr txBox="1"/>
          <p:nvPr/>
        </p:nvSpPr>
        <p:spPr>
          <a:xfrm>
            <a:off x="573800" y="6263202"/>
            <a:ext cx="11044400" cy="594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400" kern="0" dirty="0">
                <a:solidFill>
                  <a:srgbClr val="38761D"/>
                </a:solidFill>
                <a:latin typeface="Arial"/>
                <a:cs typeface="Arial"/>
                <a:sym typeface="Arial"/>
              </a:rPr>
              <a:t>UNCLASSIFIED/ FOR WARGAME PURPOSES ONLY</a:t>
            </a:r>
            <a:endParaRPr sz="2400" kern="0" dirty="0">
              <a:solidFill>
                <a:srgbClr val="38761D"/>
              </a:solidFill>
              <a:latin typeface="Arial"/>
              <a:cs typeface="Arial"/>
              <a:sym typeface="Arial"/>
            </a:endParaRPr>
          </a:p>
        </p:txBody>
      </p:sp>
    </p:spTree>
    <p:extLst>
      <p:ext uri="{BB962C8B-B14F-4D97-AF65-F5344CB8AC3E}">
        <p14:creationId xmlns:p14="http://schemas.microsoft.com/office/powerpoint/2010/main" val="199191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700"/>
                                        <p:tgtEl>
                                          <p:spTgt spid="8">
                                            <p:txEl>
                                              <p:pRg st="0" end="0"/>
                                            </p:txEl>
                                          </p:spTgt>
                                        </p:tgtEl>
                                      </p:cBhvr>
                                    </p:animEffect>
                                  </p:childTnLst>
                                </p:cTn>
                              </p:par>
                              <p:par>
                                <p:cTn id="11" presetID="10" presetClass="entr" presetSubtype="0" fill="hold" grpId="0" nodeType="withEffect">
                                  <p:stCondLst>
                                    <p:cond delay="1500"/>
                                  </p:stCondLst>
                                  <p:iterate>
                                    <p:tmPct val="10000"/>
                                  </p:iterate>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7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3772301-9E00-2CC6-E0B2-41EEAA04F9A8}"/>
              </a:ext>
            </a:extLst>
          </p:cNvPr>
          <p:cNvSpPr>
            <a:spLocks noGrp="1"/>
          </p:cNvSpPr>
          <p:nvPr>
            <p:ph idx="1"/>
          </p:nvPr>
        </p:nvSpPr>
        <p:spPr/>
        <p:txBody>
          <a:bodyPr/>
          <a:lstStyle/>
          <a:p>
            <a:pPr marL="609585" indent="-431789" defTabSz="1219170">
              <a:spcBef>
                <a:spcPts val="1200"/>
              </a:spcBef>
              <a:buClr>
                <a:srgbClr val="FFFFFF"/>
              </a:buClr>
              <a:buSzPts val="1500"/>
              <a:buFont typeface="Arial"/>
              <a:buChar char="●"/>
            </a:pPr>
            <a:r>
              <a:rPr lang="en-US" b="1" kern="0" dirty="0">
                <a:solidFill>
                  <a:srgbClr val="FFFFFF"/>
                </a:solidFill>
                <a:cs typeface="Arial"/>
                <a:sym typeface="Arial"/>
              </a:rPr>
              <a:t>Mechanization</a:t>
            </a:r>
          </a:p>
          <a:p>
            <a:pPr marL="1219170" lvl="1" indent="-431789" defTabSz="1219170">
              <a:buClr>
                <a:srgbClr val="FFFFFF"/>
              </a:buClr>
              <a:buSzPts val="1500"/>
              <a:buFont typeface="Arial"/>
              <a:buChar char="●"/>
            </a:pPr>
            <a:r>
              <a:rPr lang="en-US" sz="2000" kern="0" dirty="0">
                <a:solidFill>
                  <a:srgbClr val="FFFFFF"/>
                </a:solidFill>
                <a:cs typeface="Arial"/>
                <a:sym typeface="Arial"/>
              </a:rPr>
              <a:t>Advanced machinery, vehicles, and equipment </a:t>
            </a:r>
          </a:p>
          <a:p>
            <a:pPr marL="787381" lvl="1" indent="0" defTabSz="1219170">
              <a:buClr>
                <a:srgbClr val="FFFFFF"/>
              </a:buClr>
              <a:buSzPts val="1500"/>
              <a:buNone/>
            </a:pPr>
            <a:r>
              <a:rPr lang="en-US" sz="2000" kern="0" dirty="0">
                <a:solidFill>
                  <a:srgbClr val="FFFFFF"/>
                </a:solidFill>
                <a:cs typeface="Arial"/>
                <a:sym typeface="Arial"/>
              </a:rPr>
              <a:t>                                                                                    </a:t>
            </a:r>
          </a:p>
          <a:p>
            <a:pPr marL="609585" indent="-431789" defTabSz="1219170">
              <a:spcBef>
                <a:spcPts val="2400"/>
              </a:spcBef>
              <a:buClr>
                <a:srgbClr val="FFFFFF"/>
              </a:buClr>
              <a:buSzPts val="1500"/>
              <a:buFont typeface="Arial"/>
              <a:buChar char="●"/>
            </a:pPr>
            <a:r>
              <a:rPr lang="en-US" b="1" kern="0" dirty="0">
                <a:solidFill>
                  <a:srgbClr val="FFFFFF"/>
                </a:solidFill>
                <a:cs typeface="Arial"/>
                <a:sym typeface="Arial"/>
              </a:rPr>
              <a:t>Informatization</a:t>
            </a:r>
          </a:p>
          <a:p>
            <a:pPr marL="1219170" lvl="1" indent="-431789" defTabSz="1219170">
              <a:buClr>
                <a:srgbClr val="FFFFFF"/>
              </a:buClr>
              <a:buSzPts val="1500"/>
              <a:buFont typeface="Arial"/>
              <a:buChar char="●"/>
            </a:pPr>
            <a:r>
              <a:rPr lang="en-US" sz="2000" kern="0" dirty="0">
                <a:solidFill>
                  <a:srgbClr val="FFFFFF"/>
                </a:solidFill>
                <a:cs typeface="Arial"/>
                <a:sym typeface="Arial"/>
              </a:rPr>
              <a:t>Information systems, networks, and data </a:t>
            </a:r>
          </a:p>
          <a:p>
            <a:pPr marL="787381" lvl="1" indent="0" defTabSz="1219170">
              <a:buClr>
                <a:srgbClr val="FFFFFF"/>
              </a:buClr>
              <a:buSzPts val="1500"/>
              <a:buNone/>
            </a:pPr>
            <a:endParaRPr lang="en-US" sz="2000" kern="0" dirty="0">
              <a:solidFill>
                <a:srgbClr val="FFFFFF"/>
              </a:solidFill>
              <a:cs typeface="Arial"/>
              <a:sym typeface="Arial"/>
            </a:endParaRPr>
          </a:p>
          <a:p>
            <a:pPr marL="609585" indent="-431789" defTabSz="1219170">
              <a:spcBef>
                <a:spcPts val="2400"/>
              </a:spcBef>
              <a:buClr>
                <a:srgbClr val="FFFFFF"/>
              </a:buClr>
              <a:buSzPts val="1500"/>
              <a:buFont typeface="Arial"/>
              <a:buChar char="●"/>
            </a:pPr>
            <a:r>
              <a:rPr lang="en-US" b="1" kern="0" dirty="0" err="1">
                <a:solidFill>
                  <a:srgbClr val="FFFFFF"/>
                </a:solidFill>
                <a:cs typeface="Arial"/>
                <a:sym typeface="Arial"/>
              </a:rPr>
              <a:t>Intelligentization</a:t>
            </a:r>
            <a:r>
              <a:rPr lang="en-US" b="1" kern="0" dirty="0">
                <a:solidFill>
                  <a:srgbClr val="FFFFFF"/>
                </a:solidFill>
                <a:cs typeface="Arial"/>
                <a:sym typeface="Arial"/>
              </a:rPr>
              <a:t> (first cited 2019)</a:t>
            </a:r>
          </a:p>
          <a:p>
            <a:pPr marL="1219170" lvl="1" indent="-431789" defTabSz="1219170">
              <a:buClr>
                <a:srgbClr val="FFFFFF"/>
              </a:buClr>
              <a:buSzPts val="1500"/>
              <a:buFont typeface="Arial"/>
              <a:buChar char="●"/>
            </a:pPr>
            <a:r>
              <a:rPr lang="en-US" sz="2000" kern="0" dirty="0">
                <a:solidFill>
                  <a:srgbClr val="FFFFFF"/>
                </a:solidFill>
                <a:cs typeface="Arial"/>
                <a:sym typeface="Arial"/>
              </a:rPr>
              <a:t>Transformative impact of advanced technologies</a:t>
            </a:r>
            <a:endParaRPr lang="en-US" sz="1867" kern="0" dirty="0">
              <a:solidFill>
                <a:srgbClr val="FFFFFF"/>
              </a:solidFill>
              <a:cs typeface="Arial"/>
              <a:sym typeface="Arial"/>
            </a:endParaRPr>
          </a:p>
          <a:p>
            <a:endParaRPr lang="en-US" dirty="0"/>
          </a:p>
        </p:txBody>
      </p:sp>
      <p:pic>
        <p:nvPicPr>
          <p:cNvPr id="6" name="Google Shape;75;p14">
            <a:extLst>
              <a:ext uri="{FF2B5EF4-FFF2-40B4-BE49-F238E27FC236}">
                <a16:creationId xmlns:a16="http://schemas.microsoft.com/office/drawing/2014/main" id="{BB223E70-72E2-2E90-9D86-98BE21FB31D4}"/>
              </a:ext>
            </a:extLst>
          </p:cNvPr>
          <p:cNvPicPr preferRelativeResize="0"/>
          <p:nvPr/>
        </p:nvPicPr>
        <p:blipFill>
          <a:blip r:embed="rId2">
            <a:alphaModFix/>
          </a:blip>
          <a:stretch>
            <a:fillRect/>
          </a:stretch>
        </p:blipFill>
        <p:spPr>
          <a:xfrm>
            <a:off x="8890183" y="1553518"/>
            <a:ext cx="2246733" cy="1413167"/>
          </a:xfrm>
          <a:prstGeom prst="rect">
            <a:avLst/>
          </a:prstGeom>
          <a:noFill/>
          <a:ln>
            <a:solidFill>
              <a:srgbClr val="FF0000"/>
            </a:solidFill>
          </a:ln>
        </p:spPr>
      </p:pic>
      <p:pic>
        <p:nvPicPr>
          <p:cNvPr id="7" name="Google Shape;76;p14">
            <a:extLst>
              <a:ext uri="{FF2B5EF4-FFF2-40B4-BE49-F238E27FC236}">
                <a16:creationId xmlns:a16="http://schemas.microsoft.com/office/drawing/2014/main" id="{551A33EA-70C9-3A63-0C5A-FEEEB56FF19C}"/>
              </a:ext>
            </a:extLst>
          </p:cNvPr>
          <p:cNvPicPr preferRelativeResize="0"/>
          <p:nvPr/>
        </p:nvPicPr>
        <p:blipFill>
          <a:blip r:embed="rId3">
            <a:alphaModFix/>
          </a:blip>
          <a:stretch>
            <a:fillRect/>
          </a:stretch>
        </p:blipFill>
        <p:spPr>
          <a:xfrm>
            <a:off x="8890182" y="2966685"/>
            <a:ext cx="2246733" cy="1413167"/>
          </a:xfrm>
          <a:prstGeom prst="rect">
            <a:avLst/>
          </a:prstGeom>
          <a:noFill/>
          <a:ln>
            <a:solidFill>
              <a:srgbClr val="FF0000"/>
            </a:solidFill>
          </a:ln>
        </p:spPr>
      </p:pic>
      <p:pic>
        <p:nvPicPr>
          <p:cNvPr id="8" name="Google Shape;77;p14">
            <a:extLst>
              <a:ext uri="{FF2B5EF4-FFF2-40B4-BE49-F238E27FC236}">
                <a16:creationId xmlns:a16="http://schemas.microsoft.com/office/drawing/2014/main" id="{7F075A6F-D94C-0CD6-CA92-C5631FCEC914}"/>
              </a:ext>
            </a:extLst>
          </p:cNvPr>
          <p:cNvPicPr preferRelativeResize="0"/>
          <p:nvPr/>
        </p:nvPicPr>
        <p:blipFill>
          <a:blip r:embed="rId4">
            <a:alphaModFix/>
          </a:blip>
          <a:stretch>
            <a:fillRect/>
          </a:stretch>
        </p:blipFill>
        <p:spPr>
          <a:xfrm>
            <a:off x="8890182" y="4379852"/>
            <a:ext cx="2246733" cy="1413167"/>
          </a:xfrm>
          <a:prstGeom prst="rect">
            <a:avLst/>
          </a:prstGeom>
          <a:noFill/>
          <a:ln>
            <a:solidFill>
              <a:srgbClr val="FF0000"/>
            </a:solidFill>
          </a:ln>
        </p:spPr>
      </p:pic>
      <p:sp>
        <p:nvSpPr>
          <p:cNvPr id="9" name="object 8">
            <a:extLst>
              <a:ext uri="{FF2B5EF4-FFF2-40B4-BE49-F238E27FC236}">
                <a16:creationId xmlns:a16="http://schemas.microsoft.com/office/drawing/2014/main" id="{E33907E1-77F9-CDFE-4A50-27B8885B889B}"/>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rgbClr val="FF0000"/>
            </a:solidFill>
          </a:ln>
        </p:spPr>
        <p:txBody>
          <a:bodyPr wrap="square" lIns="0" tIns="0" rIns="0" bIns="0" rtlCol="0"/>
          <a:lstStyle/>
          <a:p>
            <a:endParaRPr/>
          </a:p>
        </p:txBody>
      </p:sp>
      <p:sp>
        <p:nvSpPr>
          <p:cNvPr id="10" name="object 6" descr="$PPTXTitle">
            <a:extLst>
              <a:ext uri="{FF2B5EF4-FFF2-40B4-BE49-F238E27FC236}">
                <a16:creationId xmlns:a16="http://schemas.microsoft.com/office/drawing/2014/main" id="{295414BE-7A86-A7AB-4EF7-0C6C84475882}"/>
              </a:ext>
            </a:extLst>
          </p:cNvPr>
          <p:cNvSpPr txBox="1">
            <a:spLocks/>
          </p:cNvSpPr>
          <p:nvPr/>
        </p:nvSpPr>
        <p:spPr>
          <a:xfrm>
            <a:off x="1164307" y="307565"/>
            <a:ext cx="10399092" cy="781624"/>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marL="12700">
              <a:lnSpc>
                <a:spcPct val="100000"/>
              </a:lnSpc>
              <a:spcBef>
                <a:spcPts val="95"/>
              </a:spcBef>
            </a:pPr>
            <a:r>
              <a:rPr lang="en-US" sz="5000" spc="-10" dirty="0">
                <a:latin typeface="Aptos Black" panose="020B0004020202020204" pitchFamily="34" charset="0"/>
              </a:rPr>
              <a:t>PLA  Modernization Framework</a:t>
            </a:r>
          </a:p>
        </p:txBody>
      </p:sp>
      <p:sp>
        <p:nvSpPr>
          <p:cNvPr id="13" name="Google Shape;89;p15">
            <a:extLst>
              <a:ext uri="{FF2B5EF4-FFF2-40B4-BE49-F238E27FC236}">
                <a16:creationId xmlns:a16="http://schemas.microsoft.com/office/drawing/2014/main" id="{4F8E9B8F-BF70-11A9-AED9-04163BB91026}"/>
              </a:ext>
            </a:extLst>
          </p:cNvPr>
          <p:cNvSpPr txBox="1"/>
          <p:nvPr/>
        </p:nvSpPr>
        <p:spPr>
          <a:xfrm>
            <a:off x="573800" y="6263202"/>
            <a:ext cx="11044400" cy="594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400" kern="0" dirty="0">
                <a:solidFill>
                  <a:srgbClr val="38761D"/>
                </a:solidFill>
                <a:latin typeface="Arial"/>
                <a:cs typeface="Arial"/>
                <a:sym typeface="Arial"/>
              </a:rPr>
              <a:t>UNCLASSIFIED/ FOR WARGAME PURPOSES ONLY</a:t>
            </a:r>
            <a:endParaRPr sz="2400" kern="0" dirty="0">
              <a:solidFill>
                <a:srgbClr val="38761D"/>
              </a:solidFill>
              <a:latin typeface="Arial"/>
              <a:cs typeface="Arial"/>
              <a:sym typeface="Arial"/>
            </a:endParaRPr>
          </a:p>
        </p:txBody>
      </p:sp>
    </p:spTree>
    <p:extLst>
      <p:ext uri="{BB962C8B-B14F-4D97-AF65-F5344CB8AC3E}">
        <p14:creationId xmlns:p14="http://schemas.microsoft.com/office/powerpoint/2010/main" val="3453631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02BAEE-DFFE-CC87-9CD8-3A2866906184}"/>
              </a:ext>
            </a:extLst>
          </p:cNvPr>
          <p:cNvSpPr>
            <a:spLocks noGrp="1"/>
          </p:cNvSpPr>
          <p:nvPr>
            <p:ph idx="1"/>
          </p:nvPr>
        </p:nvSpPr>
        <p:spPr/>
        <p:txBody>
          <a:bodyPr>
            <a:noAutofit/>
          </a:bodyPr>
          <a:lstStyle/>
          <a:p>
            <a:pPr marL="609585" indent="-431789" defTabSz="1219170">
              <a:spcBef>
                <a:spcPts val="1200"/>
              </a:spcBef>
              <a:buClr>
                <a:srgbClr val="FFFFFF"/>
              </a:buClr>
              <a:buSzPts val="1500"/>
              <a:buFont typeface="Arial"/>
              <a:buChar char="●"/>
            </a:pPr>
            <a:r>
              <a:rPr lang="en-US" sz="2400" kern="0" dirty="0">
                <a:solidFill>
                  <a:srgbClr val="FFFFFF"/>
                </a:solidFill>
                <a:cs typeface="Arial"/>
                <a:sym typeface="Arial"/>
              </a:rPr>
              <a:t>Marks a</a:t>
            </a:r>
            <a:r>
              <a:rPr lang="en-US" sz="2400" b="1" kern="0" dirty="0">
                <a:solidFill>
                  <a:srgbClr val="FFFFFF"/>
                </a:solidFill>
                <a:cs typeface="Arial"/>
                <a:sym typeface="Arial"/>
              </a:rPr>
              <a:t> sharper</a:t>
            </a:r>
            <a:r>
              <a:rPr lang="en-US" sz="2400" kern="0" dirty="0">
                <a:solidFill>
                  <a:srgbClr val="FFFFFF"/>
                </a:solidFill>
                <a:cs typeface="Arial"/>
                <a:sym typeface="Arial"/>
              </a:rPr>
              <a:t>, more </a:t>
            </a:r>
            <a:r>
              <a:rPr lang="en-US" sz="2400" b="1" u="sng" kern="0" dirty="0">
                <a:solidFill>
                  <a:srgbClr val="FFFFFF"/>
                </a:solidFill>
                <a:cs typeface="Arial"/>
                <a:sym typeface="Arial"/>
              </a:rPr>
              <a:t>security-driven technology agenda</a:t>
            </a:r>
            <a:r>
              <a:rPr lang="en-US" sz="2400" kern="0" dirty="0">
                <a:solidFill>
                  <a:srgbClr val="FFFFFF"/>
                </a:solidFill>
                <a:cs typeface="Arial"/>
                <a:sym typeface="Arial"/>
              </a:rPr>
              <a:t> than its predecessor. </a:t>
            </a:r>
          </a:p>
          <a:p>
            <a:pPr marL="609585" indent="-431789" defTabSz="1219170">
              <a:spcBef>
                <a:spcPts val="1200"/>
              </a:spcBef>
              <a:buClr>
                <a:srgbClr val="FFFFFF"/>
              </a:buClr>
              <a:buSzPts val="1500"/>
              <a:buFont typeface="Roboto"/>
              <a:buChar char="●"/>
            </a:pPr>
            <a:r>
              <a:rPr lang="en-US" sz="2400" kern="0" dirty="0">
                <a:solidFill>
                  <a:srgbClr val="FFFFFF"/>
                </a:solidFill>
                <a:cs typeface="Arial"/>
                <a:sym typeface="Arial"/>
              </a:rPr>
              <a:t>14th Five-Year-Plan was drafted before Washington’s sweeping 2022–2025 semiconductor-related export controls and investment restrictions—and before generative AI became the defining field of technological competition.</a:t>
            </a:r>
          </a:p>
          <a:p>
            <a:pPr marL="609585" indent="-431789" defTabSz="1219170">
              <a:spcBef>
                <a:spcPts val="1200"/>
              </a:spcBef>
              <a:buClr>
                <a:srgbClr val="FFFFFF"/>
              </a:buClr>
              <a:buSzPts val="1500"/>
              <a:buFont typeface="Roboto"/>
              <a:buChar char="●"/>
            </a:pPr>
            <a:r>
              <a:rPr lang="en-US" sz="2400" kern="0" dirty="0">
                <a:solidFill>
                  <a:srgbClr val="FFFFFF"/>
                </a:solidFill>
                <a:cs typeface="Arial"/>
                <a:sym typeface="Arial"/>
              </a:rPr>
              <a:t>It is much more explicit about </a:t>
            </a:r>
            <a:r>
              <a:rPr lang="en-US" sz="2400" b="1" kern="0" dirty="0">
                <a:solidFill>
                  <a:srgbClr val="FFFFFF"/>
                </a:solidFill>
                <a:cs typeface="Arial"/>
                <a:sym typeface="Arial"/>
              </a:rPr>
              <a:t>breaking bottlenecks, securing “strategic initiative,” and reorganizing state support around resilient control of critical technologies and rapid deployment at scale.   </a:t>
            </a:r>
          </a:p>
          <a:p>
            <a:pPr marL="609585" indent="-431789" defTabSz="1219170">
              <a:spcBef>
                <a:spcPts val="1200"/>
              </a:spcBef>
              <a:buClr>
                <a:srgbClr val="FFFFFF"/>
              </a:buClr>
              <a:buSzPts val="1500"/>
              <a:buFont typeface="Arial"/>
              <a:buChar char="●"/>
            </a:pPr>
            <a:r>
              <a:rPr lang="en-US" sz="2400" u="sng" kern="0" dirty="0">
                <a:solidFill>
                  <a:srgbClr val="FFFFFF"/>
                </a:solidFill>
                <a:cs typeface="Arial"/>
                <a:sym typeface="Arial"/>
              </a:rPr>
              <a:t>Technological Supremacy</a:t>
            </a:r>
            <a:r>
              <a:rPr lang="en-US" sz="2400" kern="0" dirty="0">
                <a:solidFill>
                  <a:srgbClr val="FFFFFF"/>
                </a:solidFill>
                <a:cs typeface="Arial"/>
                <a:sym typeface="Arial"/>
              </a:rPr>
              <a:t> and </a:t>
            </a:r>
            <a:r>
              <a:rPr lang="en-US" sz="2400" u="sng" kern="0" dirty="0">
                <a:solidFill>
                  <a:srgbClr val="FFFFFF"/>
                </a:solidFill>
                <a:cs typeface="Arial"/>
                <a:sym typeface="Arial"/>
              </a:rPr>
              <a:t>Self Reliance</a:t>
            </a:r>
            <a:r>
              <a:rPr lang="en-US" sz="2400" kern="0" dirty="0">
                <a:solidFill>
                  <a:srgbClr val="FFFFFF"/>
                </a:solidFill>
                <a:cs typeface="Arial"/>
                <a:sym typeface="Arial"/>
              </a:rPr>
              <a:t> </a:t>
            </a:r>
          </a:p>
        </p:txBody>
      </p:sp>
      <p:sp>
        <p:nvSpPr>
          <p:cNvPr id="4" name="object 8">
            <a:extLst>
              <a:ext uri="{FF2B5EF4-FFF2-40B4-BE49-F238E27FC236}">
                <a16:creationId xmlns:a16="http://schemas.microsoft.com/office/drawing/2014/main" id="{2FA02ACD-0F94-4671-2DAC-FB4C7DF0E4BD}"/>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rgbClr val="FF0000"/>
            </a:solidFill>
          </a:ln>
        </p:spPr>
        <p:txBody>
          <a:bodyPr wrap="square" lIns="0" tIns="0" rIns="0" bIns="0" rtlCol="0"/>
          <a:lstStyle/>
          <a:p>
            <a:endParaRPr/>
          </a:p>
        </p:txBody>
      </p:sp>
      <p:sp>
        <p:nvSpPr>
          <p:cNvPr id="5" name="object 6" descr="$PPTXTitle">
            <a:extLst>
              <a:ext uri="{FF2B5EF4-FFF2-40B4-BE49-F238E27FC236}">
                <a16:creationId xmlns:a16="http://schemas.microsoft.com/office/drawing/2014/main" id="{D5719AA9-8017-9382-17ED-092AC5210DA3}"/>
              </a:ext>
            </a:extLst>
          </p:cNvPr>
          <p:cNvSpPr txBox="1">
            <a:spLocks/>
          </p:cNvSpPr>
          <p:nvPr/>
        </p:nvSpPr>
        <p:spPr>
          <a:xfrm>
            <a:off x="1164307" y="307565"/>
            <a:ext cx="10399092" cy="781624"/>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marL="12700">
              <a:lnSpc>
                <a:spcPct val="100000"/>
              </a:lnSpc>
              <a:spcBef>
                <a:spcPts val="95"/>
              </a:spcBef>
            </a:pPr>
            <a:r>
              <a:rPr lang="en" sz="5000" kern="0" dirty="0">
                <a:solidFill>
                  <a:srgbClr val="FFFFFF"/>
                </a:solidFill>
                <a:latin typeface="Aptos Black" panose="020B0004020202020204" pitchFamily="34" charset="0"/>
                <a:cs typeface="Arial"/>
                <a:sym typeface="Arial"/>
              </a:rPr>
              <a:t>15th Five-Year Plan  (2026–2030)</a:t>
            </a:r>
            <a:endParaRPr lang="en-US" sz="5000" spc="-10" dirty="0">
              <a:latin typeface="Aptos Black" panose="020B0004020202020204" pitchFamily="34" charset="0"/>
            </a:endParaRPr>
          </a:p>
        </p:txBody>
      </p:sp>
      <p:sp>
        <p:nvSpPr>
          <p:cNvPr id="6" name="Google Shape;89;p15">
            <a:extLst>
              <a:ext uri="{FF2B5EF4-FFF2-40B4-BE49-F238E27FC236}">
                <a16:creationId xmlns:a16="http://schemas.microsoft.com/office/drawing/2014/main" id="{A5E5FED8-65C4-1EF0-643A-B8177E71F713}"/>
              </a:ext>
            </a:extLst>
          </p:cNvPr>
          <p:cNvSpPr txBox="1"/>
          <p:nvPr/>
        </p:nvSpPr>
        <p:spPr>
          <a:xfrm>
            <a:off x="573800" y="6263202"/>
            <a:ext cx="11044400" cy="594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400" kern="0" dirty="0">
                <a:solidFill>
                  <a:srgbClr val="38761D"/>
                </a:solidFill>
                <a:latin typeface="Arial"/>
                <a:cs typeface="Arial"/>
                <a:sym typeface="Arial"/>
              </a:rPr>
              <a:t>UNCLASSIFIED/ FOR WARGAME PURPOSES ONLY</a:t>
            </a:r>
            <a:endParaRPr sz="2400" kern="0" dirty="0">
              <a:solidFill>
                <a:srgbClr val="38761D"/>
              </a:solidFill>
              <a:latin typeface="Arial"/>
              <a:cs typeface="Arial"/>
              <a:sym typeface="Arial"/>
            </a:endParaRPr>
          </a:p>
        </p:txBody>
      </p:sp>
    </p:spTree>
    <p:extLst>
      <p:ext uri="{BB962C8B-B14F-4D97-AF65-F5344CB8AC3E}">
        <p14:creationId xmlns:p14="http://schemas.microsoft.com/office/powerpoint/2010/main" val="1548216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4C231-4E90-09DF-7AC6-E690A8E7658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C5EB08-AA1A-08AE-14C1-791A56F10639}"/>
              </a:ext>
            </a:extLst>
          </p:cNvPr>
          <p:cNvSpPr>
            <a:spLocks noGrp="1"/>
          </p:cNvSpPr>
          <p:nvPr>
            <p:ph idx="1"/>
          </p:nvPr>
        </p:nvSpPr>
        <p:spPr>
          <a:xfrm>
            <a:off x="408991" y="1578148"/>
            <a:ext cx="8221825" cy="4351338"/>
          </a:xfrm>
        </p:spPr>
        <p:txBody>
          <a:bodyPr>
            <a:noAutofit/>
          </a:bodyPr>
          <a:lstStyle/>
          <a:p>
            <a:pPr marL="609585" indent="-457189" defTabSz="1219170">
              <a:buClr>
                <a:srgbClr val="FFFFFF"/>
              </a:buClr>
              <a:buSzPts val="1800"/>
              <a:buFont typeface="Arial"/>
              <a:buChar char="●"/>
            </a:pPr>
            <a:r>
              <a:rPr lang="en-US" sz="2200" b="1" u="sng" kern="0" dirty="0">
                <a:solidFill>
                  <a:srgbClr val="FFFFFF"/>
                </a:solidFill>
                <a:cs typeface="Arial"/>
                <a:sym typeface="Arial"/>
              </a:rPr>
              <a:t>Brute Force </a:t>
            </a:r>
            <a:r>
              <a:rPr lang="en-US" sz="2200" kern="0" dirty="0">
                <a:solidFill>
                  <a:srgbClr val="FFFFFF"/>
                </a:solidFill>
                <a:cs typeface="Arial"/>
                <a:sym typeface="Arial"/>
              </a:rPr>
              <a:t>- centralized, state-directed</a:t>
            </a:r>
          </a:p>
          <a:p>
            <a:pPr marL="609585" indent="-457189" defTabSz="1219170">
              <a:buClr>
                <a:srgbClr val="FFFFFF"/>
              </a:buClr>
              <a:buSzPts val="1800"/>
              <a:buFont typeface="Arial"/>
              <a:buChar char="●"/>
            </a:pPr>
            <a:r>
              <a:rPr lang="en-US" sz="2200" kern="0" dirty="0">
                <a:solidFill>
                  <a:srgbClr val="FFFFFF"/>
                </a:solidFill>
                <a:cs typeface="Arial"/>
                <a:sym typeface="Arial"/>
              </a:rPr>
              <a:t>Close integration between state research labs, defense-affiliated firms, and PLA </a:t>
            </a:r>
          </a:p>
          <a:p>
            <a:pPr marL="609585" indent="-457189" defTabSz="1219170">
              <a:buClr>
                <a:srgbClr val="FFFFFF"/>
              </a:buClr>
              <a:buSzPts val="1800"/>
              <a:buFont typeface="Arial"/>
              <a:buChar char="●"/>
            </a:pPr>
            <a:r>
              <a:rPr lang="en-US" sz="2200" b="1" u="sng" kern="0" dirty="0">
                <a:solidFill>
                  <a:srgbClr val="FFFFFF"/>
                </a:solidFill>
                <a:cs typeface="Arial"/>
                <a:sym typeface="Arial"/>
              </a:rPr>
              <a:t>2nd</a:t>
            </a:r>
            <a:r>
              <a:rPr lang="en-US" sz="2200" kern="0" dirty="0">
                <a:solidFill>
                  <a:srgbClr val="FFFFFF"/>
                </a:solidFill>
                <a:cs typeface="Arial"/>
                <a:sym typeface="Arial"/>
              </a:rPr>
              <a:t> largest ecosystem</a:t>
            </a:r>
          </a:p>
          <a:p>
            <a:pPr marL="609585" indent="-457189" defTabSz="1219170">
              <a:buClr>
                <a:srgbClr val="FFFFFF"/>
              </a:buClr>
              <a:buSzPts val="1800"/>
              <a:buFont typeface="Arial"/>
              <a:buChar char="●"/>
            </a:pPr>
            <a:r>
              <a:rPr lang="en-US" sz="2200" kern="0" dirty="0">
                <a:solidFill>
                  <a:srgbClr val="FFFFFF"/>
                </a:solidFill>
                <a:cs typeface="Arial"/>
                <a:sym typeface="Arial"/>
              </a:rPr>
              <a:t>15th Five-Year Plan designates quantum as the country’s </a:t>
            </a:r>
            <a:r>
              <a:rPr lang="en-US" sz="2200" b="1" u="sng" kern="0" dirty="0">
                <a:solidFill>
                  <a:srgbClr val="FFFFFF"/>
                </a:solidFill>
                <a:cs typeface="Arial"/>
                <a:sym typeface="Arial"/>
              </a:rPr>
              <a:t>top “future industry</a:t>
            </a:r>
            <a:r>
              <a:rPr lang="en-US" sz="2200" b="1" kern="0" dirty="0">
                <a:solidFill>
                  <a:srgbClr val="FFFFFF"/>
                </a:solidFill>
                <a:cs typeface="Arial"/>
                <a:sym typeface="Arial"/>
              </a:rPr>
              <a:t>”</a:t>
            </a:r>
          </a:p>
          <a:p>
            <a:pPr marL="609585" indent="-457189" defTabSz="1219170">
              <a:buClr>
                <a:srgbClr val="FFFFFF"/>
              </a:buClr>
              <a:buSzPts val="1800"/>
              <a:buFont typeface="Arial"/>
              <a:buChar char="●"/>
            </a:pPr>
            <a:r>
              <a:rPr lang="en-US" sz="2200" kern="0" dirty="0">
                <a:solidFill>
                  <a:srgbClr val="FFFFFF"/>
                </a:solidFill>
                <a:cs typeface="Arial"/>
                <a:sym typeface="Arial"/>
              </a:rPr>
              <a:t>Information Support Force role</a:t>
            </a:r>
          </a:p>
          <a:p>
            <a:pPr marL="609585" indent="-457189" defTabSz="1219170">
              <a:buClr>
                <a:srgbClr val="FFFFFF"/>
              </a:buClr>
              <a:buSzPts val="1800"/>
              <a:buFont typeface="Arial"/>
              <a:buChar char="●"/>
            </a:pPr>
            <a:r>
              <a:rPr lang="en-US" sz="2200" kern="0" dirty="0">
                <a:solidFill>
                  <a:srgbClr val="FFFFFF"/>
                </a:solidFill>
                <a:cs typeface="Arial"/>
                <a:sym typeface="Arial"/>
              </a:rPr>
              <a:t>Highly secretive</a:t>
            </a:r>
          </a:p>
          <a:p>
            <a:pPr marL="609585" indent="-457189" defTabSz="1219170">
              <a:buClr>
                <a:srgbClr val="FFFFFF"/>
              </a:buClr>
              <a:buSzPts val="1800"/>
              <a:buFont typeface="Arial"/>
              <a:buChar char="●"/>
            </a:pPr>
            <a:r>
              <a:rPr lang="en-US" sz="2200" kern="0" dirty="0">
                <a:solidFill>
                  <a:srgbClr val="FFFFFF"/>
                </a:solidFill>
                <a:cs typeface="Arial"/>
                <a:sym typeface="Arial"/>
              </a:rPr>
              <a:t>Leads the world in </a:t>
            </a:r>
            <a:r>
              <a:rPr lang="en-US" sz="2200" b="1" u="sng" kern="0" dirty="0">
                <a:solidFill>
                  <a:srgbClr val="FFFFFF"/>
                </a:solidFill>
                <a:cs typeface="Arial"/>
                <a:sym typeface="Arial"/>
              </a:rPr>
              <a:t>quantum communications </a:t>
            </a:r>
            <a:r>
              <a:rPr lang="en-US" sz="2200" kern="0" dirty="0">
                <a:solidFill>
                  <a:srgbClr val="FFFFFF"/>
                </a:solidFill>
                <a:cs typeface="Arial"/>
                <a:sym typeface="Arial"/>
              </a:rPr>
              <a:t>- cryptography</a:t>
            </a:r>
          </a:p>
          <a:p>
            <a:pPr marL="609585" indent="-457189" defTabSz="1219170">
              <a:buClr>
                <a:srgbClr val="FFFFFF"/>
              </a:buClr>
              <a:buSzPts val="1800"/>
              <a:buFont typeface="Arial"/>
              <a:buChar char="●"/>
            </a:pPr>
            <a:r>
              <a:rPr lang="en-US" sz="2200" kern="0" dirty="0">
                <a:solidFill>
                  <a:srgbClr val="FFFFFF"/>
                </a:solidFill>
                <a:cs typeface="Arial"/>
                <a:sym typeface="Arial"/>
              </a:rPr>
              <a:t>Subsequent state-directed R&amp;D in quantum computing and quantum sensing </a:t>
            </a:r>
          </a:p>
        </p:txBody>
      </p:sp>
      <p:sp>
        <p:nvSpPr>
          <p:cNvPr id="4" name="object 8">
            <a:extLst>
              <a:ext uri="{FF2B5EF4-FFF2-40B4-BE49-F238E27FC236}">
                <a16:creationId xmlns:a16="http://schemas.microsoft.com/office/drawing/2014/main" id="{858C1D21-B50E-14D8-238C-69D8533808EB}"/>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rgbClr val="FF0000"/>
            </a:solidFill>
          </a:ln>
        </p:spPr>
        <p:txBody>
          <a:bodyPr wrap="square" lIns="0" tIns="0" rIns="0" bIns="0" rtlCol="0"/>
          <a:lstStyle/>
          <a:p>
            <a:endParaRPr/>
          </a:p>
        </p:txBody>
      </p:sp>
      <p:sp>
        <p:nvSpPr>
          <p:cNvPr id="5" name="object 6" descr="$PPTXTitle">
            <a:extLst>
              <a:ext uri="{FF2B5EF4-FFF2-40B4-BE49-F238E27FC236}">
                <a16:creationId xmlns:a16="http://schemas.microsoft.com/office/drawing/2014/main" id="{E61F909E-9716-52EA-D7DC-338F03064E0C}"/>
              </a:ext>
            </a:extLst>
          </p:cNvPr>
          <p:cNvSpPr txBox="1">
            <a:spLocks/>
          </p:cNvSpPr>
          <p:nvPr/>
        </p:nvSpPr>
        <p:spPr>
          <a:xfrm>
            <a:off x="1164307" y="346037"/>
            <a:ext cx="10399092" cy="704680"/>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defTabSz="1219170">
              <a:buClr>
                <a:srgbClr val="000000"/>
              </a:buClr>
            </a:pPr>
            <a:r>
              <a:rPr lang="en-US" sz="5000" kern="0" dirty="0">
                <a:solidFill>
                  <a:srgbClr val="FFFFFF"/>
                </a:solidFill>
                <a:latin typeface="Aptos Black" panose="020B0004020202020204" pitchFamily="34" charset="0"/>
                <a:cs typeface="Arial"/>
                <a:sym typeface="Arial"/>
              </a:rPr>
              <a:t>Quantum Sciences</a:t>
            </a:r>
            <a:endParaRPr lang="en-US" sz="5000" kern="0" dirty="0">
              <a:solidFill>
                <a:srgbClr val="000000"/>
              </a:solidFill>
              <a:latin typeface="Aptos Black" panose="020B0004020202020204" pitchFamily="34" charset="0"/>
              <a:cs typeface="Arial"/>
              <a:sym typeface="Arial"/>
            </a:endParaRPr>
          </a:p>
        </p:txBody>
      </p:sp>
      <p:sp>
        <p:nvSpPr>
          <p:cNvPr id="2" name="Google Shape;89;p15">
            <a:extLst>
              <a:ext uri="{FF2B5EF4-FFF2-40B4-BE49-F238E27FC236}">
                <a16:creationId xmlns:a16="http://schemas.microsoft.com/office/drawing/2014/main" id="{3BE7C319-640E-E370-59A9-0BC1EA44FB88}"/>
              </a:ext>
            </a:extLst>
          </p:cNvPr>
          <p:cNvSpPr txBox="1"/>
          <p:nvPr/>
        </p:nvSpPr>
        <p:spPr>
          <a:xfrm>
            <a:off x="573800" y="6263202"/>
            <a:ext cx="11044400" cy="594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400" kern="0" dirty="0">
                <a:solidFill>
                  <a:srgbClr val="38761D"/>
                </a:solidFill>
                <a:latin typeface="Arial"/>
                <a:cs typeface="Arial"/>
                <a:sym typeface="Arial"/>
              </a:rPr>
              <a:t>UNCLASSIFIED/ FOR WARGAME PURPOSES ONLY</a:t>
            </a:r>
            <a:endParaRPr sz="2400" kern="0" dirty="0">
              <a:solidFill>
                <a:srgbClr val="38761D"/>
              </a:solidFill>
              <a:latin typeface="Arial"/>
              <a:cs typeface="Arial"/>
              <a:sym typeface="Arial"/>
            </a:endParaRPr>
          </a:p>
        </p:txBody>
      </p:sp>
      <p:pic>
        <p:nvPicPr>
          <p:cNvPr id="6" name="Google Shape;104;p16">
            <a:extLst>
              <a:ext uri="{FF2B5EF4-FFF2-40B4-BE49-F238E27FC236}">
                <a16:creationId xmlns:a16="http://schemas.microsoft.com/office/drawing/2014/main" id="{EEC09627-5287-E715-2500-CE87A2AE3451}"/>
              </a:ext>
            </a:extLst>
          </p:cNvPr>
          <p:cNvPicPr preferRelativeResize="0"/>
          <p:nvPr/>
        </p:nvPicPr>
        <p:blipFill>
          <a:blip r:embed="rId2">
            <a:alphaModFix/>
          </a:blip>
          <a:stretch>
            <a:fillRect/>
          </a:stretch>
        </p:blipFill>
        <p:spPr>
          <a:xfrm>
            <a:off x="8630799" y="1799233"/>
            <a:ext cx="3307200" cy="1897619"/>
          </a:xfrm>
          <a:prstGeom prst="rect">
            <a:avLst/>
          </a:prstGeom>
          <a:noFill/>
          <a:ln>
            <a:solidFill>
              <a:srgbClr val="FF0000"/>
            </a:solidFill>
          </a:ln>
        </p:spPr>
      </p:pic>
      <p:pic>
        <p:nvPicPr>
          <p:cNvPr id="7" name="Google Shape;105;p16">
            <a:extLst>
              <a:ext uri="{FF2B5EF4-FFF2-40B4-BE49-F238E27FC236}">
                <a16:creationId xmlns:a16="http://schemas.microsoft.com/office/drawing/2014/main" id="{C92BB105-C80A-8372-7403-80FCB49B2E04}"/>
              </a:ext>
            </a:extLst>
          </p:cNvPr>
          <p:cNvPicPr preferRelativeResize="0"/>
          <p:nvPr/>
        </p:nvPicPr>
        <p:blipFill>
          <a:blip r:embed="rId3">
            <a:alphaModFix/>
          </a:blip>
          <a:stretch>
            <a:fillRect/>
          </a:stretch>
        </p:blipFill>
        <p:spPr>
          <a:xfrm>
            <a:off x="8630817" y="3893818"/>
            <a:ext cx="3307200" cy="1897619"/>
          </a:xfrm>
          <a:prstGeom prst="rect">
            <a:avLst/>
          </a:prstGeom>
          <a:noFill/>
          <a:ln>
            <a:solidFill>
              <a:srgbClr val="FF0000"/>
            </a:solidFill>
          </a:ln>
        </p:spPr>
      </p:pic>
    </p:spTree>
    <p:extLst>
      <p:ext uri="{BB962C8B-B14F-4D97-AF65-F5344CB8AC3E}">
        <p14:creationId xmlns:p14="http://schemas.microsoft.com/office/powerpoint/2010/main" val="40899309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AE9C8-5E62-1A58-3C25-DFB5252F2A4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D9FC3B-15B0-2E58-8B03-6870374FB526}"/>
              </a:ext>
            </a:extLst>
          </p:cNvPr>
          <p:cNvSpPr>
            <a:spLocks noGrp="1"/>
          </p:cNvSpPr>
          <p:nvPr>
            <p:ph idx="1"/>
          </p:nvPr>
        </p:nvSpPr>
        <p:spPr>
          <a:xfrm>
            <a:off x="408991" y="1799232"/>
            <a:ext cx="8221825" cy="4130253"/>
          </a:xfrm>
        </p:spPr>
        <p:txBody>
          <a:bodyPr>
            <a:noAutofit/>
          </a:bodyPr>
          <a:lstStyle/>
          <a:p>
            <a:pPr marL="609585" indent="-457189" defTabSz="1219170">
              <a:buClr>
                <a:srgbClr val="FFFFFF"/>
              </a:buClr>
              <a:buSzPts val="1800"/>
              <a:buFont typeface="Arial"/>
              <a:buChar char="●"/>
            </a:pPr>
            <a:r>
              <a:rPr lang="en-US" sz="2400" kern="0" dirty="0">
                <a:solidFill>
                  <a:srgbClr val="FFFFFF"/>
                </a:solidFill>
                <a:cs typeface="Arial"/>
                <a:sym typeface="Arial"/>
              </a:rPr>
              <a:t>2020 SMS elevated biotechnology to a strategic domain of </a:t>
            </a:r>
            <a:r>
              <a:rPr lang="en-US" sz="2400" b="1" u="sng" kern="0" dirty="0">
                <a:solidFill>
                  <a:srgbClr val="FFFFFF"/>
                </a:solidFill>
                <a:cs typeface="Arial"/>
                <a:sym typeface="Arial"/>
              </a:rPr>
              <a:t>national security</a:t>
            </a:r>
          </a:p>
          <a:p>
            <a:pPr marL="609585" indent="-457189" defTabSz="1219170">
              <a:buClr>
                <a:srgbClr val="FFFFFF"/>
              </a:buClr>
              <a:buSzPts val="1800"/>
              <a:buFont typeface="Arial"/>
              <a:buChar char="●"/>
            </a:pPr>
            <a:r>
              <a:rPr lang="en-US" sz="2400" b="1" u="sng" kern="0" dirty="0">
                <a:solidFill>
                  <a:srgbClr val="FFFFFF"/>
                </a:solidFill>
                <a:cs typeface="Arial"/>
                <a:sym typeface="Arial"/>
              </a:rPr>
              <a:t>Offensive </a:t>
            </a:r>
            <a:r>
              <a:rPr lang="en-US" sz="2400" b="1" kern="0" dirty="0">
                <a:solidFill>
                  <a:srgbClr val="FFFFFF"/>
                </a:solidFill>
                <a:cs typeface="Arial"/>
                <a:sym typeface="Arial"/>
              </a:rPr>
              <a:t>-</a:t>
            </a:r>
            <a:r>
              <a:rPr lang="en-US" sz="2400" kern="0" dirty="0">
                <a:solidFill>
                  <a:srgbClr val="FFFFFF"/>
                </a:solidFill>
                <a:cs typeface="Arial"/>
                <a:sym typeface="Arial"/>
              </a:rPr>
              <a:t> highly targeted, potentially reversible biological effects designed to limit collateral damage</a:t>
            </a:r>
          </a:p>
          <a:p>
            <a:pPr marL="609585" indent="-457189" defTabSz="1219170">
              <a:buClr>
                <a:srgbClr val="FFFFFF"/>
              </a:buClr>
              <a:buSzPts val="1800"/>
              <a:buFont typeface="Arial"/>
              <a:buChar char="●"/>
            </a:pPr>
            <a:r>
              <a:rPr lang="en-US" sz="2400" kern="0" dirty="0">
                <a:solidFill>
                  <a:srgbClr val="FFFFFF"/>
                </a:solidFill>
                <a:cs typeface="Arial"/>
                <a:sym typeface="Arial"/>
              </a:rPr>
              <a:t>Second-largest developer of </a:t>
            </a:r>
            <a:r>
              <a:rPr lang="en-US" sz="2400" b="1" u="sng" kern="0" dirty="0">
                <a:solidFill>
                  <a:srgbClr val="FFFFFF"/>
                </a:solidFill>
                <a:cs typeface="Arial"/>
                <a:sym typeface="Arial"/>
              </a:rPr>
              <a:t>new drugs</a:t>
            </a:r>
          </a:p>
          <a:p>
            <a:pPr marL="609585" indent="-457189" defTabSz="1219170">
              <a:buClr>
                <a:srgbClr val="FFFFFF"/>
              </a:buClr>
              <a:buSzPts val="1800"/>
              <a:buFont typeface="Arial"/>
              <a:buChar char="●"/>
            </a:pPr>
            <a:r>
              <a:rPr lang="en-US" sz="2400" b="1" u="sng" kern="0" dirty="0">
                <a:solidFill>
                  <a:srgbClr val="FFFFFF"/>
                </a:solidFill>
                <a:cs typeface="Arial"/>
                <a:sym typeface="Arial"/>
              </a:rPr>
              <a:t>BCI:</a:t>
            </a:r>
            <a:r>
              <a:rPr lang="en-US" sz="2400" kern="0" dirty="0">
                <a:solidFill>
                  <a:srgbClr val="FFFFFF"/>
                </a:solidFill>
                <a:cs typeface="Arial"/>
                <a:sym typeface="Arial"/>
              </a:rPr>
              <a:t> Shanghai-based </a:t>
            </a:r>
            <a:r>
              <a:rPr lang="en-US" sz="2400" kern="0" dirty="0" err="1">
                <a:solidFill>
                  <a:srgbClr val="FFFFFF"/>
                </a:solidFill>
                <a:cs typeface="Arial"/>
                <a:sym typeface="Arial"/>
              </a:rPr>
              <a:t>Neuracle</a:t>
            </a:r>
            <a:r>
              <a:rPr lang="en-US" sz="2400" kern="0" dirty="0">
                <a:solidFill>
                  <a:srgbClr val="FFFFFF"/>
                </a:solidFill>
                <a:cs typeface="Arial"/>
                <a:sym typeface="Arial"/>
              </a:rPr>
              <a:t> Medical Technology received a commercial-use approval for an implantable brain-computer interface (semi-invasive)</a:t>
            </a:r>
          </a:p>
        </p:txBody>
      </p:sp>
      <p:sp>
        <p:nvSpPr>
          <p:cNvPr id="4" name="object 8">
            <a:extLst>
              <a:ext uri="{FF2B5EF4-FFF2-40B4-BE49-F238E27FC236}">
                <a16:creationId xmlns:a16="http://schemas.microsoft.com/office/drawing/2014/main" id="{03911663-89F6-A9ED-738A-57205F261297}"/>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rgbClr val="FF0000"/>
            </a:solidFill>
          </a:ln>
        </p:spPr>
        <p:txBody>
          <a:bodyPr wrap="square" lIns="0" tIns="0" rIns="0" bIns="0" rtlCol="0"/>
          <a:lstStyle/>
          <a:p>
            <a:endParaRPr/>
          </a:p>
        </p:txBody>
      </p:sp>
      <p:sp>
        <p:nvSpPr>
          <p:cNvPr id="5" name="object 6" descr="$PPTXTitle">
            <a:extLst>
              <a:ext uri="{FF2B5EF4-FFF2-40B4-BE49-F238E27FC236}">
                <a16:creationId xmlns:a16="http://schemas.microsoft.com/office/drawing/2014/main" id="{A841449A-B12B-DDC1-F1F5-A9D1054E8BAE}"/>
              </a:ext>
            </a:extLst>
          </p:cNvPr>
          <p:cNvSpPr txBox="1">
            <a:spLocks/>
          </p:cNvSpPr>
          <p:nvPr/>
        </p:nvSpPr>
        <p:spPr>
          <a:xfrm>
            <a:off x="1164307" y="-705288"/>
            <a:ext cx="10399092" cy="1706301"/>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defTabSz="1219170">
              <a:buClr>
                <a:srgbClr val="000000"/>
              </a:buClr>
            </a:pPr>
            <a:endParaRPr lang="en-US" sz="7200" kern="0" dirty="0">
              <a:solidFill>
                <a:srgbClr val="FFFFFF"/>
              </a:solidFill>
              <a:latin typeface="Arial"/>
              <a:cs typeface="Arial"/>
              <a:sym typeface="Arial"/>
            </a:endParaRPr>
          </a:p>
          <a:p>
            <a:pPr defTabSz="1219170">
              <a:buClr>
                <a:srgbClr val="000000"/>
              </a:buClr>
            </a:pPr>
            <a:r>
              <a:rPr lang="en-US" sz="5000" kern="0" dirty="0">
                <a:solidFill>
                  <a:srgbClr val="FFFFFF"/>
                </a:solidFill>
                <a:latin typeface="Aptos Black" panose="020B0004020202020204" pitchFamily="34" charset="0"/>
                <a:cs typeface="Arial"/>
                <a:sym typeface="Arial"/>
              </a:rPr>
              <a:t>Biotechnology &amp; Neuroscience </a:t>
            </a:r>
            <a:endParaRPr lang="en-US" sz="5000" kern="0" dirty="0">
              <a:solidFill>
                <a:srgbClr val="000000"/>
              </a:solidFill>
              <a:latin typeface="Aptos Black" panose="020B0004020202020204" pitchFamily="34" charset="0"/>
              <a:cs typeface="Arial"/>
              <a:sym typeface="Arial"/>
            </a:endParaRPr>
          </a:p>
        </p:txBody>
      </p:sp>
      <p:sp>
        <p:nvSpPr>
          <p:cNvPr id="2" name="Google Shape;89;p15">
            <a:extLst>
              <a:ext uri="{FF2B5EF4-FFF2-40B4-BE49-F238E27FC236}">
                <a16:creationId xmlns:a16="http://schemas.microsoft.com/office/drawing/2014/main" id="{2A866F61-9486-1639-F9E9-E5758E82BCF1}"/>
              </a:ext>
            </a:extLst>
          </p:cNvPr>
          <p:cNvSpPr txBox="1"/>
          <p:nvPr/>
        </p:nvSpPr>
        <p:spPr>
          <a:xfrm>
            <a:off x="573800" y="6263202"/>
            <a:ext cx="11044400" cy="594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400" kern="0" dirty="0">
                <a:solidFill>
                  <a:srgbClr val="38761D"/>
                </a:solidFill>
                <a:latin typeface="Arial"/>
                <a:cs typeface="Arial"/>
                <a:sym typeface="Arial"/>
              </a:rPr>
              <a:t>UNCLASSIFIED/ FOR WARGAME PURPOSES ONLY</a:t>
            </a:r>
            <a:endParaRPr sz="2400" kern="0" dirty="0">
              <a:solidFill>
                <a:srgbClr val="38761D"/>
              </a:solidFill>
              <a:latin typeface="Arial"/>
              <a:cs typeface="Arial"/>
              <a:sym typeface="Arial"/>
            </a:endParaRPr>
          </a:p>
        </p:txBody>
      </p:sp>
      <p:pic>
        <p:nvPicPr>
          <p:cNvPr id="8" name="Google Shape;120;p17">
            <a:extLst>
              <a:ext uri="{FF2B5EF4-FFF2-40B4-BE49-F238E27FC236}">
                <a16:creationId xmlns:a16="http://schemas.microsoft.com/office/drawing/2014/main" id="{D4FEDE54-54FF-7540-7E97-2717187AE470}"/>
              </a:ext>
            </a:extLst>
          </p:cNvPr>
          <p:cNvPicPr preferRelativeResize="0"/>
          <p:nvPr/>
        </p:nvPicPr>
        <p:blipFill>
          <a:blip r:embed="rId2">
            <a:alphaModFix/>
          </a:blip>
          <a:stretch>
            <a:fillRect/>
          </a:stretch>
        </p:blipFill>
        <p:spPr>
          <a:xfrm>
            <a:off x="8630816" y="1892299"/>
            <a:ext cx="3307201" cy="1774631"/>
          </a:xfrm>
          <a:prstGeom prst="rect">
            <a:avLst/>
          </a:prstGeom>
          <a:noFill/>
          <a:ln>
            <a:solidFill>
              <a:srgbClr val="FF0000"/>
            </a:solidFill>
          </a:ln>
        </p:spPr>
      </p:pic>
      <p:pic>
        <p:nvPicPr>
          <p:cNvPr id="9" name="Google Shape;119;p17">
            <a:extLst>
              <a:ext uri="{FF2B5EF4-FFF2-40B4-BE49-F238E27FC236}">
                <a16:creationId xmlns:a16="http://schemas.microsoft.com/office/drawing/2014/main" id="{11001459-53C3-4DF1-B3D3-1D4DFE5F8CB6}"/>
              </a:ext>
            </a:extLst>
          </p:cNvPr>
          <p:cNvPicPr preferRelativeResize="0"/>
          <p:nvPr/>
        </p:nvPicPr>
        <p:blipFill>
          <a:blip r:embed="rId3">
            <a:alphaModFix/>
          </a:blip>
          <a:stretch>
            <a:fillRect/>
          </a:stretch>
        </p:blipFill>
        <p:spPr>
          <a:xfrm>
            <a:off x="8630816" y="3859616"/>
            <a:ext cx="3307201" cy="1774631"/>
          </a:xfrm>
          <a:prstGeom prst="rect">
            <a:avLst/>
          </a:prstGeom>
          <a:noFill/>
          <a:ln>
            <a:solidFill>
              <a:srgbClr val="FF0000"/>
            </a:solidFill>
          </a:ln>
        </p:spPr>
      </p:pic>
    </p:spTree>
    <p:extLst>
      <p:ext uri="{BB962C8B-B14F-4D97-AF65-F5344CB8AC3E}">
        <p14:creationId xmlns:p14="http://schemas.microsoft.com/office/powerpoint/2010/main" val="483419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71A1A-6CAA-5292-D632-B937C34FF82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CA43E7-5AAC-D185-40E0-717C67947842}"/>
              </a:ext>
            </a:extLst>
          </p:cNvPr>
          <p:cNvSpPr>
            <a:spLocks noGrp="1"/>
          </p:cNvSpPr>
          <p:nvPr>
            <p:ph idx="1"/>
          </p:nvPr>
        </p:nvSpPr>
        <p:spPr>
          <a:xfrm>
            <a:off x="408991" y="1799232"/>
            <a:ext cx="8221825" cy="4130253"/>
          </a:xfrm>
        </p:spPr>
        <p:txBody>
          <a:bodyPr>
            <a:noAutofit/>
          </a:bodyPr>
          <a:lstStyle/>
          <a:p>
            <a:pPr marL="609585" indent="-457189" defTabSz="1219170">
              <a:buClr>
                <a:srgbClr val="FFFFFF"/>
              </a:buClr>
              <a:buSzPts val="1800"/>
              <a:buFont typeface="Arial"/>
              <a:buChar char="●"/>
            </a:pPr>
            <a:r>
              <a:rPr lang="en-US" sz="2400" kern="0" dirty="0">
                <a:solidFill>
                  <a:srgbClr val="FFFFFF"/>
                </a:solidFill>
                <a:cs typeface="Arial"/>
                <a:sym typeface="Arial"/>
              </a:rPr>
              <a:t>Foundational layer for </a:t>
            </a:r>
            <a:r>
              <a:rPr lang="en-US" sz="2400" b="1" u="sng" kern="0" dirty="0">
                <a:solidFill>
                  <a:srgbClr val="FFFFFF"/>
                </a:solidFill>
                <a:cs typeface="Arial"/>
                <a:sym typeface="Arial"/>
              </a:rPr>
              <a:t>industrial resilience</a:t>
            </a:r>
            <a:r>
              <a:rPr lang="en-US" sz="2400" kern="0" dirty="0">
                <a:solidFill>
                  <a:srgbClr val="FFFFFF"/>
                </a:solidFill>
                <a:cs typeface="Arial"/>
                <a:sym typeface="Arial"/>
              </a:rPr>
              <a:t> and wartime scalability</a:t>
            </a:r>
          </a:p>
          <a:p>
            <a:pPr marL="609585" indent="-457189" defTabSz="1219170">
              <a:buClr>
                <a:srgbClr val="FFFFFF"/>
              </a:buClr>
              <a:buSzPts val="1800"/>
              <a:buFont typeface="Arial"/>
              <a:buChar char="●"/>
            </a:pPr>
            <a:r>
              <a:rPr lang="en-US" sz="2400" kern="0" dirty="0">
                <a:solidFill>
                  <a:srgbClr val="FFFFFF"/>
                </a:solidFill>
                <a:cs typeface="Arial"/>
                <a:sym typeface="Arial"/>
              </a:rPr>
              <a:t>15th Five-Year Plan calls for “breakthroughs in high-performance materials, advanced structural materials, and advanced functional materials.” </a:t>
            </a:r>
          </a:p>
          <a:p>
            <a:pPr marL="609585" indent="-457189" defTabSz="1219170">
              <a:buClr>
                <a:srgbClr val="FFFFFF"/>
              </a:buClr>
              <a:buSzPts val="1800"/>
              <a:buFont typeface="Arial"/>
              <a:buChar char="●"/>
            </a:pPr>
            <a:r>
              <a:rPr lang="en-US" sz="2400" kern="0" dirty="0">
                <a:solidFill>
                  <a:srgbClr val="FFFFFF"/>
                </a:solidFill>
                <a:cs typeface="Arial"/>
                <a:sym typeface="Arial"/>
              </a:rPr>
              <a:t>Priorities: carbon fiber composites, advanced alloys, ceramics, electronic glass, and photoresists</a:t>
            </a:r>
          </a:p>
          <a:p>
            <a:pPr marL="609585" indent="-457189" defTabSz="1219170">
              <a:buClr>
                <a:srgbClr val="FFFFFF"/>
              </a:buClr>
              <a:buSzPts val="1800"/>
              <a:buFont typeface="Arial"/>
              <a:buChar char="●"/>
            </a:pPr>
            <a:r>
              <a:rPr lang="en-US" sz="2400" kern="0" dirty="0">
                <a:solidFill>
                  <a:srgbClr val="FFFFFF"/>
                </a:solidFill>
                <a:cs typeface="Arial"/>
                <a:sym typeface="Arial"/>
              </a:rPr>
              <a:t>Additive - Improved </a:t>
            </a:r>
            <a:r>
              <a:rPr lang="en-US" sz="2400" b="1" u="sng" kern="0" dirty="0">
                <a:solidFill>
                  <a:srgbClr val="FFFFFF"/>
                </a:solidFill>
                <a:cs typeface="Arial"/>
                <a:sym typeface="Arial"/>
              </a:rPr>
              <a:t>sustainment and force regeneration</a:t>
            </a:r>
          </a:p>
        </p:txBody>
      </p:sp>
      <p:sp>
        <p:nvSpPr>
          <p:cNvPr id="4" name="object 8">
            <a:extLst>
              <a:ext uri="{FF2B5EF4-FFF2-40B4-BE49-F238E27FC236}">
                <a16:creationId xmlns:a16="http://schemas.microsoft.com/office/drawing/2014/main" id="{AED8046D-0B52-822E-7304-CAED3D55F114}"/>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rgbClr val="FF0000"/>
            </a:solidFill>
          </a:ln>
        </p:spPr>
        <p:txBody>
          <a:bodyPr wrap="square" lIns="0" tIns="0" rIns="0" bIns="0" rtlCol="0"/>
          <a:lstStyle/>
          <a:p>
            <a:endParaRPr/>
          </a:p>
        </p:txBody>
      </p:sp>
      <p:sp>
        <p:nvSpPr>
          <p:cNvPr id="5" name="object 6" descr="$PPTXTitle">
            <a:extLst>
              <a:ext uri="{FF2B5EF4-FFF2-40B4-BE49-F238E27FC236}">
                <a16:creationId xmlns:a16="http://schemas.microsoft.com/office/drawing/2014/main" id="{B8052EAC-102A-B64A-7261-ED2D3F733BF2}"/>
              </a:ext>
            </a:extLst>
          </p:cNvPr>
          <p:cNvSpPr txBox="1">
            <a:spLocks/>
          </p:cNvSpPr>
          <p:nvPr/>
        </p:nvSpPr>
        <p:spPr>
          <a:xfrm>
            <a:off x="1164307" y="-705288"/>
            <a:ext cx="10399092" cy="1706301"/>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defTabSz="1219170">
              <a:buClr>
                <a:srgbClr val="000000"/>
              </a:buClr>
            </a:pPr>
            <a:endParaRPr lang="en-US" sz="7200" kern="0" dirty="0">
              <a:solidFill>
                <a:srgbClr val="FFFFFF"/>
              </a:solidFill>
              <a:latin typeface="Arial"/>
              <a:cs typeface="Arial"/>
              <a:sym typeface="Arial"/>
            </a:endParaRPr>
          </a:p>
          <a:p>
            <a:pPr defTabSz="1219170">
              <a:buClr>
                <a:srgbClr val="000000"/>
              </a:buClr>
            </a:pPr>
            <a:r>
              <a:rPr lang="en-US" sz="5000" kern="0" dirty="0">
                <a:solidFill>
                  <a:srgbClr val="FFFFFF"/>
                </a:solidFill>
                <a:latin typeface="Aptos Black" panose="020B0004020202020204" pitchFamily="34" charset="0"/>
                <a:cs typeface="Arial"/>
                <a:sym typeface="Arial"/>
              </a:rPr>
              <a:t>Advanced Materials &amp; Production</a:t>
            </a:r>
            <a:endParaRPr lang="en-US" sz="5000" kern="0" dirty="0">
              <a:solidFill>
                <a:srgbClr val="000000"/>
              </a:solidFill>
              <a:latin typeface="Aptos Black" panose="020B0004020202020204" pitchFamily="34" charset="0"/>
              <a:cs typeface="Arial"/>
              <a:sym typeface="Arial"/>
            </a:endParaRPr>
          </a:p>
        </p:txBody>
      </p:sp>
      <p:sp>
        <p:nvSpPr>
          <p:cNvPr id="2" name="Google Shape;89;p15">
            <a:extLst>
              <a:ext uri="{FF2B5EF4-FFF2-40B4-BE49-F238E27FC236}">
                <a16:creationId xmlns:a16="http://schemas.microsoft.com/office/drawing/2014/main" id="{737C7E43-51A5-E65C-6B6B-5A0E4E84EB17}"/>
              </a:ext>
            </a:extLst>
          </p:cNvPr>
          <p:cNvSpPr txBox="1"/>
          <p:nvPr/>
        </p:nvSpPr>
        <p:spPr>
          <a:xfrm>
            <a:off x="573800" y="6263202"/>
            <a:ext cx="11044400" cy="594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400" kern="0" dirty="0">
                <a:solidFill>
                  <a:srgbClr val="38761D"/>
                </a:solidFill>
                <a:latin typeface="Arial"/>
                <a:cs typeface="Arial"/>
                <a:sym typeface="Arial"/>
              </a:rPr>
              <a:t>UNCLASSIFIED/ FOR WARGAME PURPOSES ONLY</a:t>
            </a:r>
            <a:endParaRPr sz="2400" kern="0" dirty="0">
              <a:solidFill>
                <a:srgbClr val="38761D"/>
              </a:solidFill>
              <a:latin typeface="Arial"/>
              <a:cs typeface="Arial"/>
              <a:sym typeface="Arial"/>
            </a:endParaRPr>
          </a:p>
        </p:txBody>
      </p:sp>
      <p:pic>
        <p:nvPicPr>
          <p:cNvPr id="10" name="Google Shape;134;p18">
            <a:extLst>
              <a:ext uri="{FF2B5EF4-FFF2-40B4-BE49-F238E27FC236}">
                <a16:creationId xmlns:a16="http://schemas.microsoft.com/office/drawing/2014/main" id="{3C2C5734-ABF9-3D55-4063-4CDDCD263892}"/>
              </a:ext>
            </a:extLst>
          </p:cNvPr>
          <p:cNvPicPr preferRelativeResize="0"/>
          <p:nvPr/>
        </p:nvPicPr>
        <p:blipFill>
          <a:blip r:embed="rId2">
            <a:alphaModFix/>
          </a:blip>
          <a:stretch>
            <a:fillRect/>
          </a:stretch>
        </p:blipFill>
        <p:spPr>
          <a:xfrm>
            <a:off x="8850577" y="1597525"/>
            <a:ext cx="2932432" cy="2048035"/>
          </a:xfrm>
          <a:prstGeom prst="rect">
            <a:avLst/>
          </a:prstGeom>
          <a:noFill/>
          <a:ln>
            <a:solidFill>
              <a:srgbClr val="FF0000"/>
            </a:solidFill>
          </a:ln>
        </p:spPr>
      </p:pic>
      <p:pic>
        <p:nvPicPr>
          <p:cNvPr id="11" name="Google Shape;135;p18">
            <a:extLst>
              <a:ext uri="{FF2B5EF4-FFF2-40B4-BE49-F238E27FC236}">
                <a16:creationId xmlns:a16="http://schemas.microsoft.com/office/drawing/2014/main" id="{6CFE2516-E886-374E-C1A1-6CEE9B8615D6}"/>
              </a:ext>
            </a:extLst>
          </p:cNvPr>
          <p:cNvPicPr preferRelativeResize="0"/>
          <p:nvPr/>
        </p:nvPicPr>
        <p:blipFill>
          <a:blip r:embed="rId3">
            <a:alphaModFix/>
          </a:blip>
          <a:stretch>
            <a:fillRect/>
          </a:stretch>
        </p:blipFill>
        <p:spPr>
          <a:xfrm>
            <a:off x="8850569" y="3895625"/>
            <a:ext cx="2932440" cy="1873933"/>
          </a:xfrm>
          <a:prstGeom prst="rect">
            <a:avLst/>
          </a:prstGeom>
          <a:noFill/>
          <a:ln>
            <a:solidFill>
              <a:srgbClr val="FF0000"/>
            </a:solidFill>
          </a:ln>
        </p:spPr>
      </p:pic>
    </p:spTree>
    <p:extLst>
      <p:ext uri="{BB962C8B-B14F-4D97-AF65-F5344CB8AC3E}">
        <p14:creationId xmlns:p14="http://schemas.microsoft.com/office/powerpoint/2010/main" val="1956657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C484A-8639-3495-7657-747D3AA2DB2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57A41E-836D-BBF9-1501-F61B8EBB8772}"/>
              </a:ext>
            </a:extLst>
          </p:cNvPr>
          <p:cNvSpPr>
            <a:spLocks noGrp="1"/>
          </p:cNvSpPr>
          <p:nvPr>
            <p:ph idx="1"/>
          </p:nvPr>
        </p:nvSpPr>
        <p:spPr>
          <a:xfrm>
            <a:off x="408991" y="1799232"/>
            <a:ext cx="11468878" cy="4130253"/>
          </a:xfrm>
        </p:spPr>
        <p:txBody>
          <a:bodyPr>
            <a:noAutofit/>
          </a:bodyPr>
          <a:lstStyle/>
          <a:p>
            <a:pPr marL="609585" indent="-457189" defTabSz="1219170">
              <a:buClr>
                <a:srgbClr val="FFFFFF"/>
              </a:buClr>
              <a:buSzPts val="1800"/>
              <a:buFont typeface="Arial"/>
              <a:buChar char="●"/>
            </a:pPr>
            <a:r>
              <a:rPr lang="en-US" sz="2400" kern="0" dirty="0">
                <a:solidFill>
                  <a:srgbClr val="FFFFFF"/>
                </a:solidFill>
                <a:cs typeface="Arial"/>
                <a:sym typeface="Arial"/>
              </a:rPr>
              <a:t>AI mentioned</a:t>
            </a:r>
            <a:r>
              <a:rPr lang="en-US" sz="2400" b="1" u="sng" kern="0" dirty="0">
                <a:solidFill>
                  <a:srgbClr val="FFFFFF"/>
                </a:solidFill>
                <a:cs typeface="Arial"/>
                <a:sym typeface="Arial"/>
              </a:rPr>
              <a:t> 52 times</a:t>
            </a:r>
            <a:r>
              <a:rPr lang="en-US" sz="2400" kern="0" dirty="0">
                <a:solidFill>
                  <a:srgbClr val="FFFFFF"/>
                </a:solidFill>
                <a:cs typeface="Arial"/>
                <a:sym typeface="Arial"/>
              </a:rPr>
              <a:t> in 15th Five Year Plan </a:t>
            </a:r>
          </a:p>
          <a:p>
            <a:pPr marL="609585" indent="-457189" defTabSz="1219170">
              <a:buClr>
                <a:srgbClr val="FFFFFF"/>
              </a:buClr>
              <a:buSzPts val="1800"/>
              <a:buFont typeface="Arial"/>
              <a:buChar char="●"/>
            </a:pPr>
            <a:r>
              <a:rPr lang="en-US" sz="2400" b="1" u="sng" kern="0" dirty="0">
                <a:solidFill>
                  <a:srgbClr val="FFFFFF"/>
                </a:solidFill>
                <a:cs typeface="Arial"/>
                <a:sym typeface="Arial"/>
              </a:rPr>
              <a:t>AI+</a:t>
            </a:r>
            <a:r>
              <a:rPr lang="en-US" sz="2400" kern="0" dirty="0">
                <a:solidFill>
                  <a:srgbClr val="FFFFFF"/>
                </a:solidFill>
                <a:cs typeface="Arial"/>
                <a:sym typeface="Arial"/>
              </a:rPr>
              <a:t> links AI to science, industry, culture, public services, and governance -“accelerate” initiatives to develop and diffuse AI</a:t>
            </a:r>
          </a:p>
          <a:p>
            <a:pPr marL="609585" indent="-457189" defTabSz="1219170">
              <a:buClr>
                <a:srgbClr val="FFFFFF"/>
              </a:buClr>
              <a:buSzPts val="1800"/>
              <a:buFont typeface="Arial"/>
              <a:buChar char="●"/>
            </a:pPr>
            <a:r>
              <a:rPr lang="en-US" sz="2400" b="1" u="sng" kern="0" dirty="0">
                <a:solidFill>
                  <a:srgbClr val="FFFFFF"/>
                </a:solidFill>
                <a:cs typeface="Arial"/>
                <a:sym typeface="Arial"/>
              </a:rPr>
              <a:t>AI Ecosystem:</a:t>
            </a:r>
            <a:r>
              <a:rPr lang="en-US" sz="2400" kern="0" dirty="0">
                <a:solidFill>
                  <a:srgbClr val="FFFFFF"/>
                </a:solidFill>
                <a:cs typeface="Arial"/>
                <a:sym typeface="Arial"/>
              </a:rPr>
              <a:t> unmanned systems, intelligence, surveillance and reconnaissance (ISR), decision support, cyber operations, targeting, information warfare, and logistics</a:t>
            </a:r>
          </a:p>
          <a:p>
            <a:pPr marL="609585" indent="-457189" defTabSz="1219170">
              <a:buClr>
                <a:srgbClr val="FFFFFF"/>
              </a:buClr>
              <a:buSzPts val="1800"/>
              <a:buFont typeface="Arial"/>
              <a:buChar char="●"/>
            </a:pPr>
            <a:r>
              <a:rPr lang="en-US" sz="2400" b="1" u="sng" kern="0" dirty="0">
                <a:solidFill>
                  <a:srgbClr val="FFFFFF"/>
                </a:solidFill>
                <a:cs typeface="Arial"/>
                <a:sym typeface="Arial"/>
              </a:rPr>
              <a:t>Multi-Domain Precision Warfare</a:t>
            </a:r>
            <a:r>
              <a:rPr lang="en-US" sz="2400" kern="0" dirty="0">
                <a:solidFill>
                  <a:srgbClr val="FFFFFF"/>
                </a:solidFill>
                <a:cs typeface="Arial"/>
                <a:sym typeface="Arial"/>
              </a:rPr>
              <a:t> (MDPW) - AI-enabled rapid information processing and decision-making</a:t>
            </a:r>
          </a:p>
          <a:p>
            <a:pPr marL="609585" indent="-457189" defTabSz="1219170">
              <a:buClr>
                <a:srgbClr val="FFFFFF"/>
              </a:buClr>
              <a:buSzPts val="1800"/>
              <a:buFont typeface="Arial"/>
              <a:buChar char="●"/>
            </a:pPr>
            <a:r>
              <a:rPr lang="en-US" sz="2400" b="1" u="sng" kern="0" dirty="0">
                <a:solidFill>
                  <a:srgbClr val="FFFFFF"/>
                </a:solidFill>
                <a:cs typeface="Arial"/>
                <a:sym typeface="Arial"/>
              </a:rPr>
              <a:t>Cognitive Warfare </a:t>
            </a:r>
            <a:r>
              <a:rPr lang="en-US" sz="2400" kern="0" dirty="0">
                <a:solidFill>
                  <a:srgbClr val="FFFFFF"/>
                </a:solidFill>
                <a:cs typeface="Arial"/>
                <a:sym typeface="Arial"/>
              </a:rPr>
              <a:t>Applications </a:t>
            </a:r>
          </a:p>
          <a:p>
            <a:pPr marL="609585" indent="-457189" defTabSz="1219170">
              <a:buClr>
                <a:srgbClr val="FFFFFF"/>
              </a:buClr>
              <a:buSzPts val="1800"/>
              <a:buFont typeface="Arial"/>
              <a:buChar char="●"/>
            </a:pPr>
            <a:r>
              <a:rPr lang="en-US" sz="2400" kern="0" dirty="0">
                <a:solidFill>
                  <a:srgbClr val="FFFFFF"/>
                </a:solidFill>
                <a:cs typeface="Arial"/>
                <a:sym typeface="Arial"/>
              </a:rPr>
              <a:t>Open Source/ commercial off-the-shelf products and military-specific systems</a:t>
            </a:r>
          </a:p>
        </p:txBody>
      </p:sp>
      <p:sp>
        <p:nvSpPr>
          <p:cNvPr id="4" name="object 8">
            <a:extLst>
              <a:ext uri="{FF2B5EF4-FFF2-40B4-BE49-F238E27FC236}">
                <a16:creationId xmlns:a16="http://schemas.microsoft.com/office/drawing/2014/main" id="{9E5B6C6C-1122-202B-B355-DCAABEF6D4FA}"/>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rgbClr val="FF0000"/>
            </a:solidFill>
          </a:ln>
        </p:spPr>
        <p:txBody>
          <a:bodyPr wrap="square" lIns="0" tIns="0" rIns="0" bIns="0" rtlCol="0"/>
          <a:lstStyle/>
          <a:p>
            <a:endParaRPr/>
          </a:p>
        </p:txBody>
      </p:sp>
      <p:sp>
        <p:nvSpPr>
          <p:cNvPr id="5" name="object 6" descr="$PPTXTitle">
            <a:extLst>
              <a:ext uri="{FF2B5EF4-FFF2-40B4-BE49-F238E27FC236}">
                <a16:creationId xmlns:a16="http://schemas.microsoft.com/office/drawing/2014/main" id="{EC751669-45BC-9195-3776-103C68D27778}"/>
              </a:ext>
            </a:extLst>
          </p:cNvPr>
          <p:cNvSpPr txBox="1">
            <a:spLocks/>
          </p:cNvSpPr>
          <p:nvPr/>
        </p:nvSpPr>
        <p:spPr>
          <a:xfrm>
            <a:off x="1164307" y="-705288"/>
            <a:ext cx="10399092" cy="1706301"/>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defTabSz="1219170">
              <a:buClr>
                <a:srgbClr val="000000"/>
              </a:buClr>
            </a:pPr>
            <a:endParaRPr lang="en-US" sz="7200" kern="0" dirty="0">
              <a:solidFill>
                <a:srgbClr val="FFFFFF"/>
              </a:solidFill>
              <a:latin typeface="Arial"/>
              <a:cs typeface="Arial"/>
              <a:sym typeface="Arial"/>
            </a:endParaRPr>
          </a:p>
          <a:p>
            <a:pPr defTabSz="1219170">
              <a:buClr>
                <a:srgbClr val="000000"/>
              </a:buClr>
            </a:pPr>
            <a:r>
              <a:rPr lang="en-US" sz="5000" kern="0" dirty="0">
                <a:solidFill>
                  <a:srgbClr val="FFFFFF"/>
                </a:solidFill>
                <a:latin typeface="Aptos Black" panose="020B0004020202020204" pitchFamily="34" charset="0"/>
                <a:cs typeface="Arial"/>
                <a:sym typeface="Arial"/>
              </a:rPr>
              <a:t>AI &amp; Autonomy</a:t>
            </a:r>
            <a:endParaRPr lang="en-US" sz="5000" kern="0" dirty="0">
              <a:solidFill>
                <a:srgbClr val="000000"/>
              </a:solidFill>
              <a:latin typeface="Aptos Black" panose="020B0004020202020204" pitchFamily="34" charset="0"/>
              <a:cs typeface="Arial"/>
              <a:sym typeface="Arial"/>
            </a:endParaRPr>
          </a:p>
        </p:txBody>
      </p:sp>
      <p:sp>
        <p:nvSpPr>
          <p:cNvPr id="2" name="Google Shape;89;p15">
            <a:extLst>
              <a:ext uri="{FF2B5EF4-FFF2-40B4-BE49-F238E27FC236}">
                <a16:creationId xmlns:a16="http://schemas.microsoft.com/office/drawing/2014/main" id="{2C1762C0-EA1F-2668-767E-5F86FFE1C188}"/>
              </a:ext>
            </a:extLst>
          </p:cNvPr>
          <p:cNvSpPr txBox="1"/>
          <p:nvPr/>
        </p:nvSpPr>
        <p:spPr>
          <a:xfrm>
            <a:off x="573800" y="6263202"/>
            <a:ext cx="11044400" cy="594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400" kern="0" dirty="0">
                <a:solidFill>
                  <a:srgbClr val="38761D"/>
                </a:solidFill>
                <a:latin typeface="Arial"/>
                <a:cs typeface="Arial"/>
                <a:sym typeface="Arial"/>
              </a:rPr>
              <a:t>UNCLASSIFIED/ FOR WARGAME PURPOSES ONLY</a:t>
            </a:r>
            <a:endParaRPr sz="2400" kern="0" dirty="0">
              <a:solidFill>
                <a:srgbClr val="38761D"/>
              </a:solidFill>
              <a:latin typeface="Arial"/>
              <a:cs typeface="Arial"/>
              <a:sym typeface="Arial"/>
            </a:endParaRPr>
          </a:p>
        </p:txBody>
      </p:sp>
    </p:spTree>
    <p:extLst>
      <p:ext uri="{BB962C8B-B14F-4D97-AF65-F5344CB8AC3E}">
        <p14:creationId xmlns:p14="http://schemas.microsoft.com/office/powerpoint/2010/main" val="2756799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98641-F99E-5981-00B8-3F6985EA81E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A66929-57E5-E7A4-F896-214DA2AE7736}"/>
              </a:ext>
            </a:extLst>
          </p:cNvPr>
          <p:cNvSpPr>
            <a:spLocks noGrp="1"/>
          </p:cNvSpPr>
          <p:nvPr>
            <p:ph idx="1"/>
          </p:nvPr>
        </p:nvSpPr>
        <p:spPr>
          <a:xfrm>
            <a:off x="408991" y="1519310"/>
            <a:ext cx="9593425" cy="4130253"/>
          </a:xfrm>
        </p:spPr>
        <p:txBody>
          <a:bodyPr>
            <a:noAutofit/>
          </a:bodyPr>
          <a:lstStyle/>
          <a:p>
            <a:pPr marL="609585" indent="-452955" defTabSz="1219170">
              <a:buClr>
                <a:srgbClr val="FFFFFF"/>
              </a:buClr>
              <a:buSzPts val="1750"/>
              <a:buFont typeface="Arial"/>
              <a:buChar char="●"/>
            </a:pPr>
            <a:r>
              <a:rPr lang="en-US" sz="2400" kern="0" dirty="0">
                <a:solidFill>
                  <a:srgbClr val="FFFFFF"/>
                </a:solidFill>
                <a:cs typeface="Arial"/>
                <a:sym typeface="Arial"/>
              </a:rPr>
              <a:t>Economic engine and a pillar of national security</a:t>
            </a:r>
          </a:p>
          <a:p>
            <a:pPr marL="609585" indent="-452955" defTabSz="1219170">
              <a:buClr>
                <a:srgbClr val="FFFFFF"/>
              </a:buClr>
              <a:buSzPts val="1750"/>
              <a:buFont typeface="Arial"/>
              <a:buChar char="●"/>
            </a:pPr>
            <a:r>
              <a:rPr lang="en-US" sz="2400" kern="0" dirty="0">
                <a:solidFill>
                  <a:srgbClr val="FFFFFF"/>
                </a:solidFill>
                <a:cs typeface="Arial"/>
                <a:sym typeface="Arial"/>
              </a:rPr>
              <a:t>AI-enabled robotics are seen as a way to </a:t>
            </a:r>
            <a:r>
              <a:rPr lang="en-US" sz="2400" u="sng" kern="0" dirty="0">
                <a:solidFill>
                  <a:srgbClr val="FFFFFF"/>
                </a:solidFill>
                <a:cs typeface="Arial"/>
                <a:sym typeface="Arial"/>
              </a:rPr>
              <a:t>offset limited combat experience</a:t>
            </a:r>
            <a:r>
              <a:rPr lang="en-US" sz="2400" kern="0" dirty="0">
                <a:solidFill>
                  <a:srgbClr val="FFFFFF"/>
                </a:solidFill>
                <a:cs typeface="Arial"/>
                <a:sym typeface="Arial"/>
              </a:rPr>
              <a:t> while exploiting China’s u</a:t>
            </a:r>
            <a:r>
              <a:rPr lang="en-US" sz="2400" u="sng" kern="0" dirty="0">
                <a:solidFill>
                  <a:srgbClr val="FFFFFF"/>
                </a:solidFill>
                <a:cs typeface="Arial"/>
                <a:sym typeface="Arial"/>
              </a:rPr>
              <a:t>nmatched manufacturing</a:t>
            </a:r>
            <a:r>
              <a:rPr lang="en-US" sz="2400" kern="0" dirty="0">
                <a:solidFill>
                  <a:srgbClr val="FFFFFF"/>
                </a:solidFill>
                <a:cs typeface="Arial"/>
                <a:sym typeface="Arial"/>
              </a:rPr>
              <a:t> depth.</a:t>
            </a:r>
          </a:p>
          <a:p>
            <a:pPr marL="609585" indent="-452955" defTabSz="1219170">
              <a:buClr>
                <a:srgbClr val="FFFFFF"/>
              </a:buClr>
              <a:buSzPts val="1750"/>
              <a:buFont typeface="Arial"/>
              <a:buChar char="●"/>
            </a:pPr>
            <a:r>
              <a:rPr lang="en-US" sz="2400" kern="0" dirty="0">
                <a:solidFill>
                  <a:srgbClr val="FFFFFF"/>
                </a:solidFill>
                <a:cs typeface="Arial"/>
                <a:sym typeface="Arial"/>
              </a:rPr>
              <a:t>80 percent of the world’s small drones (US “lagging”) </a:t>
            </a:r>
          </a:p>
          <a:p>
            <a:pPr marL="609585" indent="-452955" defTabSz="1219170">
              <a:buClr>
                <a:srgbClr val="FFFFFF"/>
              </a:buClr>
              <a:buSzPts val="1750"/>
              <a:buFont typeface="Arial"/>
              <a:buChar char="●"/>
            </a:pPr>
            <a:r>
              <a:rPr lang="en-US" sz="2400" b="1" u="sng" kern="0" dirty="0">
                <a:solidFill>
                  <a:srgbClr val="FFFFFF"/>
                </a:solidFill>
                <a:cs typeface="Arial"/>
                <a:sym typeface="Arial"/>
              </a:rPr>
              <a:t>Swarms</a:t>
            </a:r>
            <a:r>
              <a:rPr lang="en-US" sz="2400" kern="0" dirty="0">
                <a:solidFill>
                  <a:srgbClr val="FFFFFF"/>
                </a:solidFill>
                <a:cs typeface="Arial"/>
                <a:sym typeface="Arial"/>
              </a:rPr>
              <a:t>: “Algorithm-driven, with </a:t>
            </a:r>
            <a:r>
              <a:rPr lang="en-US" sz="2400" b="1" kern="0" dirty="0">
                <a:solidFill>
                  <a:srgbClr val="FFFFFF"/>
                </a:solidFill>
                <a:cs typeface="Arial"/>
                <a:sym typeface="Arial"/>
              </a:rPr>
              <a:t>unmanned systems</a:t>
            </a:r>
            <a:r>
              <a:rPr lang="en-US" sz="2400" kern="0" dirty="0">
                <a:solidFill>
                  <a:srgbClr val="FFFFFF"/>
                </a:solidFill>
                <a:cs typeface="Arial"/>
                <a:sym typeface="Arial"/>
              </a:rPr>
              <a:t> as the primary fighting force and swarm operations as the primary mode of combat</a:t>
            </a:r>
          </a:p>
          <a:p>
            <a:pPr marL="609585" indent="-452955" defTabSz="1219170">
              <a:buClr>
                <a:srgbClr val="FFFFFF"/>
              </a:buClr>
              <a:buSzPts val="1750"/>
              <a:buFont typeface="Arial"/>
              <a:buChar char="●"/>
            </a:pPr>
            <a:r>
              <a:rPr lang="en-US" sz="2400" kern="0" dirty="0">
                <a:solidFill>
                  <a:srgbClr val="FFFFFF"/>
                </a:solidFill>
                <a:cs typeface="Arial"/>
                <a:sym typeface="Arial"/>
              </a:rPr>
              <a:t>Names robots, particularly </a:t>
            </a:r>
            <a:r>
              <a:rPr lang="en-US" sz="2400" b="1" u="sng" kern="0" dirty="0">
                <a:solidFill>
                  <a:srgbClr val="FFFFFF"/>
                </a:solidFill>
                <a:cs typeface="Arial"/>
                <a:sym typeface="Arial"/>
              </a:rPr>
              <a:t>humanoid</a:t>
            </a:r>
            <a:r>
              <a:rPr lang="en-US" sz="2400" kern="0" dirty="0">
                <a:solidFill>
                  <a:srgbClr val="FFFFFF"/>
                </a:solidFill>
                <a:cs typeface="Arial"/>
                <a:sym typeface="Arial"/>
              </a:rPr>
              <a:t> versions, as among critical strategic industries—and elevates </a:t>
            </a:r>
            <a:r>
              <a:rPr lang="en-US" sz="2400" u="sng" kern="0" dirty="0">
                <a:solidFill>
                  <a:srgbClr val="FFFFFF"/>
                </a:solidFill>
                <a:cs typeface="Arial"/>
                <a:sym typeface="Arial"/>
              </a:rPr>
              <a:t>embodied intelligence</a:t>
            </a:r>
            <a:r>
              <a:rPr lang="en-US" sz="2400" kern="0" dirty="0">
                <a:solidFill>
                  <a:srgbClr val="FFFFFF"/>
                </a:solidFill>
                <a:cs typeface="Arial"/>
                <a:sym typeface="Arial"/>
              </a:rPr>
              <a:t> to the same tier as quantum technology, brain-computer interfaces, 6G, and nuclear fusion.</a:t>
            </a:r>
          </a:p>
        </p:txBody>
      </p:sp>
      <p:sp>
        <p:nvSpPr>
          <p:cNvPr id="4" name="object 8">
            <a:extLst>
              <a:ext uri="{FF2B5EF4-FFF2-40B4-BE49-F238E27FC236}">
                <a16:creationId xmlns:a16="http://schemas.microsoft.com/office/drawing/2014/main" id="{390740EC-0D85-8F47-423E-DC42D73D0143}"/>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rgbClr val="FF0000"/>
            </a:solidFill>
          </a:ln>
        </p:spPr>
        <p:txBody>
          <a:bodyPr wrap="square" lIns="0" tIns="0" rIns="0" bIns="0" rtlCol="0"/>
          <a:lstStyle/>
          <a:p>
            <a:endParaRPr/>
          </a:p>
        </p:txBody>
      </p:sp>
      <p:sp>
        <p:nvSpPr>
          <p:cNvPr id="5" name="object 6" descr="$PPTXTitle">
            <a:extLst>
              <a:ext uri="{FF2B5EF4-FFF2-40B4-BE49-F238E27FC236}">
                <a16:creationId xmlns:a16="http://schemas.microsoft.com/office/drawing/2014/main" id="{A0133035-8E9C-E75F-22E1-8E4A51D03BC3}"/>
              </a:ext>
            </a:extLst>
          </p:cNvPr>
          <p:cNvSpPr txBox="1">
            <a:spLocks/>
          </p:cNvSpPr>
          <p:nvPr/>
        </p:nvSpPr>
        <p:spPr>
          <a:xfrm>
            <a:off x="1164307" y="-705288"/>
            <a:ext cx="10399092" cy="1706301"/>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defTabSz="1219170">
              <a:buClr>
                <a:srgbClr val="000000"/>
              </a:buClr>
            </a:pPr>
            <a:endParaRPr lang="en-US" sz="7200" kern="0" dirty="0">
              <a:solidFill>
                <a:srgbClr val="FFFFFF"/>
              </a:solidFill>
              <a:latin typeface="Arial"/>
              <a:cs typeface="Arial"/>
              <a:sym typeface="Arial"/>
            </a:endParaRPr>
          </a:p>
          <a:p>
            <a:pPr defTabSz="1219170">
              <a:buClr>
                <a:srgbClr val="000000"/>
              </a:buClr>
            </a:pPr>
            <a:r>
              <a:rPr lang="en-US" sz="5000" kern="0" dirty="0">
                <a:solidFill>
                  <a:srgbClr val="FFFFFF"/>
                </a:solidFill>
                <a:latin typeface="Aptos Black" panose="020B0004020202020204" pitchFamily="34" charset="0"/>
                <a:cs typeface="Arial"/>
                <a:sym typeface="Arial"/>
              </a:rPr>
              <a:t>Robotics &amp; Miniaturization</a:t>
            </a:r>
            <a:endParaRPr lang="en-US" sz="5000" kern="0" dirty="0">
              <a:solidFill>
                <a:srgbClr val="000000"/>
              </a:solidFill>
              <a:latin typeface="Aptos Black" panose="020B0004020202020204" pitchFamily="34" charset="0"/>
              <a:cs typeface="Arial"/>
              <a:sym typeface="Arial"/>
            </a:endParaRPr>
          </a:p>
        </p:txBody>
      </p:sp>
      <p:sp>
        <p:nvSpPr>
          <p:cNvPr id="2" name="Google Shape;89;p15">
            <a:extLst>
              <a:ext uri="{FF2B5EF4-FFF2-40B4-BE49-F238E27FC236}">
                <a16:creationId xmlns:a16="http://schemas.microsoft.com/office/drawing/2014/main" id="{513EB5C6-A48B-3FF0-1ABE-FE96E22FD3BC}"/>
              </a:ext>
            </a:extLst>
          </p:cNvPr>
          <p:cNvSpPr txBox="1"/>
          <p:nvPr/>
        </p:nvSpPr>
        <p:spPr>
          <a:xfrm>
            <a:off x="573800" y="6263202"/>
            <a:ext cx="11044400" cy="594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400" kern="0" dirty="0">
                <a:solidFill>
                  <a:srgbClr val="38761D"/>
                </a:solidFill>
                <a:latin typeface="Arial"/>
                <a:cs typeface="Arial"/>
                <a:sym typeface="Arial"/>
              </a:rPr>
              <a:t>UNCLASSIFIED/ FOR WARGAME PURPOSES ONLY</a:t>
            </a:r>
            <a:endParaRPr sz="2400" kern="0" dirty="0">
              <a:solidFill>
                <a:srgbClr val="38761D"/>
              </a:solidFill>
              <a:latin typeface="Arial"/>
              <a:cs typeface="Arial"/>
              <a:sym typeface="Arial"/>
            </a:endParaRPr>
          </a:p>
        </p:txBody>
      </p:sp>
      <p:pic>
        <p:nvPicPr>
          <p:cNvPr id="6" name="Google Shape;162;p20">
            <a:extLst>
              <a:ext uri="{FF2B5EF4-FFF2-40B4-BE49-F238E27FC236}">
                <a16:creationId xmlns:a16="http://schemas.microsoft.com/office/drawing/2014/main" id="{3653BB82-BE63-03F7-3F26-D0E5B0B836C3}"/>
              </a:ext>
            </a:extLst>
          </p:cNvPr>
          <p:cNvPicPr preferRelativeResize="0"/>
          <p:nvPr/>
        </p:nvPicPr>
        <p:blipFill>
          <a:blip r:embed="rId2">
            <a:alphaModFix/>
          </a:blip>
          <a:stretch>
            <a:fillRect/>
          </a:stretch>
        </p:blipFill>
        <p:spPr>
          <a:xfrm>
            <a:off x="10124355" y="1649061"/>
            <a:ext cx="1792400" cy="4260667"/>
          </a:xfrm>
          <a:prstGeom prst="rect">
            <a:avLst/>
          </a:prstGeom>
          <a:noFill/>
          <a:ln>
            <a:solidFill>
              <a:srgbClr val="FF0000"/>
            </a:solidFill>
          </a:ln>
        </p:spPr>
      </p:pic>
    </p:spTree>
    <p:extLst>
      <p:ext uri="{BB962C8B-B14F-4D97-AF65-F5344CB8AC3E}">
        <p14:creationId xmlns:p14="http://schemas.microsoft.com/office/powerpoint/2010/main" val="38550273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8C189-300E-52CF-3F02-E509DF82D5FD}"/>
            </a:ext>
          </a:extLst>
        </p:cNvPr>
        <p:cNvGrpSpPr/>
        <p:nvPr/>
      </p:nvGrpSpPr>
      <p:grpSpPr>
        <a:xfrm>
          <a:off x="0" y="0"/>
          <a:ext cx="0" cy="0"/>
          <a:chOff x="0" y="0"/>
          <a:chExt cx="0" cy="0"/>
        </a:xfrm>
      </p:grpSpPr>
      <p:sp>
        <p:nvSpPr>
          <p:cNvPr id="4" name="object 8">
            <a:extLst>
              <a:ext uri="{FF2B5EF4-FFF2-40B4-BE49-F238E27FC236}">
                <a16:creationId xmlns:a16="http://schemas.microsoft.com/office/drawing/2014/main" id="{F0A89F4E-4E50-4BBF-1985-8F74AD529732}"/>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rgbClr val="FF0000"/>
            </a:solidFill>
          </a:ln>
        </p:spPr>
        <p:txBody>
          <a:bodyPr wrap="square" lIns="0" tIns="0" rIns="0" bIns="0" rtlCol="0"/>
          <a:lstStyle/>
          <a:p>
            <a:endParaRPr/>
          </a:p>
        </p:txBody>
      </p:sp>
      <p:sp>
        <p:nvSpPr>
          <p:cNvPr id="5" name="object 6" descr="$PPTXTitle">
            <a:extLst>
              <a:ext uri="{FF2B5EF4-FFF2-40B4-BE49-F238E27FC236}">
                <a16:creationId xmlns:a16="http://schemas.microsoft.com/office/drawing/2014/main" id="{AC3ABB9A-6B97-F523-4ACA-5B4AA5A19CA4}"/>
              </a:ext>
            </a:extLst>
          </p:cNvPr>
          <p:cNvSpPr txBox="1">
            <a:spLocks/>
          </p:cNvSpPr>
          <p:nvPr/>
        </p:nvSpPr>
        <p:spPr>
          <a:xfrm>
            <a:off x="1164307" y="-705288"/>
            <a:ext cx="10399092" cy="1706301"/>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defTabSz="1219170">
              <a:buClr>
                <a:srgbClr val="000000"/>
              </a:buClr>
            </a:pPr>
            <a:endParaRPr lang="en-US" sz="7200" kern="0" dirty="0">
              <a:solidFill>
                <a:srgbClr val="FFFFFF"/>
              </a:solidFill>
              <a:latin typeface="Arial"/>
              <a:cs typeface="Arial"/>
              <a:sym typeface="Arial"/>
            </a:endParaRPr>
          </a:p>
          <a:p>
            <a:pPr defTabSz="1219170">
              <a:buClr>
                <a:srgbClr val="000000"/>
              </a:buClr>
            </a:pPr>
            <a:r>
              <a:rPr lang="en-US" sz="5000" kern="0" dirty="0">
                <a:solidFill>
                  <a:srgbClr val="FFFFFF"/>
                </a:solidFill>
                <a:latin typeface="Aptos Black" panose="020B0004020202020204" pitchFamily="34" charset="0"/>
                <a:cs typeface="Arial"/>
                <a:sym typeface="Arial"/>
              </a:rPr>
              <a:t>“Win the Future”</a:t>
            </a:r>
            <a:endParaRPr lang="en-US" sz="5000" kern="0" dirty="0">
              <a:solidFill>
                <a:srgbClr val="000000"/>
              </a:solidFill>
              <a:latin typeface="Aptos Black" panose="020B0004020202020204" pitchFamily="34" charset="0"/>
              <a:cs typeface="Arial"/>
              <a:sym typeface="Arial"/>
            </a:endParaRPr>
          </a:p>
        </p:txBody>
      </p:sp>
      <p:sp>
        <p:nvSpPr>
          <p:cNvPr id="2" name="Google Shape;89;p15">
            <a:extLst>
              <a:ext uri="{FF2B5EF4-FFF2-40B4-BE49-F238E27FC236}">
                <a16:creationId xmlns:a16="http://schemas.microsoft.com/office/drawing/2014/main" id="{9B11D8E1-966B-9578-5CE4-475D4966029C}"/>
              </a:ext>
            </a:extLst>
          </p:cNvPr>
          <p:cNvSpPr txBox="1"/>
          <p:nvPr/>
        </p:nvSpPr>
        <p:spPr>
          <a:xfrm>
            <a:off x="573800" y="6263202"/>
            <a:ext cx="11044400" cy="594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400" kern="0" dirty="0">
                <a:solidFill>
                  <a:srgbClr val="38761D"/>
                </a:solidFill>
                <a:latin typeface="Arial"/>
                <a:cs typeface="Arial"/>
                <a:sym typeface="Arial"/>
              </a:rPr>
              <a:t>UNCLASSIFIED/ FOR WARGAME PURPOSES ONLY</a:t>
            </a:r>
            <a:endParaRPr sz="2400" kern="0" dirty="0">
              <a:solidFill>
                <a:srgbClr val="38761D"/>
              </a:solidFill>
              <a:latin typeface="Arial"/>
              <a:cs typeface="Arial"/>
              <a:sym typeface="Arial"/>
            </a:endParaRPr>
          </a:p>
        </p:txBody>
      </p:sp>
      <p:pic>
        <p:nvPicPr>
          <p:cNvPr id="9" name="Google Shape;175;p21">
            <a:extLst>
              <a:ext uri="{FF2B5EF4-FFF2-40B4-BE49-F238E27FC236}">
                <a16:creationId xmlns:a16="http://schemas.microsoft.com/office/drawing/2014/main" id="{9B115E2B-39FE-9EF3-865F-C1493672AA2E}"/>
              </a:ext>
            </a:extLst>
          </p:cNvPr>
          <p:cNvPicPr preferRelativeResize="0"/>
          <p:nvPr/>
        </p:nvPicPr>
        <p:blipFill>
          <a:blip r:embed="rId2">
            <a:alphaModFix/>
          </a:blip>
          <a:stretch>
            <a:fillRect/>
          </a:stretch>
        </p:blipFill>
        <p:spPr>
          <a:xfrm>
            <a:off x="251926" y="1399592"/>
            <a:ext cx="5617029" cy="4646644"/>
          </a:xfrm>
          <a:prstGeom prst="rect">
            <a:avLst/>
          </a:prstGeom>
          <a:noFill/>
          <a:ln>
            <a:noFill/>
          </a:ln>
        </p:spPr>
      </p:pic>
      <p:pic>
        <p:nvPicPr>
          <p:cNvPr id="10" name="Google Shape;176;p21">
            <a:extLst>
              <a:ext uri="{FF2B5EF4-FFF2-40B4-BE49-F238E27FC236}">
                <a16:creationId xmlns:a16="http://schemas.microsoft.com/office/drawing/2014/main" id="{4BCEAA3E-4929-7FE3-865F-A5A603738883}"/>
              </a:ext>
            </a:extLst>
          </p:cNvPr>
          <p:cNvPicPr preferRelativeResize="0"/>
          <p:nvPr/>
        </p:nvPicPr>
        <p:blipFill>
          <a:blip r:embed="rId3">
            <a:alphaModFix/>
          </a:blip>
          <a:stretch>
            <a:fillRect/>
          </a:stretch>
        </p:blipFill>
        <p:spPr>
          <a:xfrm>
            <a:off x="6323045" y="1399592"/>
            <a:ext cx="5617029" cy="4646644"/>
          </a:xfrm>
          <a:prstGeom prst="rect">
            <a:avLst/>
          </a:prstGeom>
          <a:noFill/>
          <a:ln>
            <a:noFill/>
          </a:ln>
        </p:spPr>
      </p:pic>
    </p:spTree>
    <p:extLst>
      <p:ext uri="{BB962C8B-B14F-4D97-AF65-F5344CB8AC3E}">
        <p14:creationId xmlns:p14="http://schemas.microsoft.com/office/powerpoint/2010/main" val="2952956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1B35E9-4EB7-DD02-8571-A61D3BA4CD6C}"/>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BFC535EA-63A6-A8A7-C801-FE07F7EF5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AD8FE36C-A122-80B7-C85F-5F12120A7AB7}"/>
              </a:ext>
            </a:extLst>
          </p:cNvPr>
          <p:cNvPicPr>
            <a:picLocks noChangeAspect="1"/>
          </p:cNvPicPr>
          <p:nvPr/>
        </p:nvPicPr>
        <p:blipFill>
          <a:blip r:embed="rId2">
            <a:alphaModFix/>
          </a:blip>
          <a:srcRect r="-1" b="14381"/>
          <a:stretch>
            <a:fillRect/>
          </a:stretch>
        </p:blipFill>
        <p:spPr>
          <a:xfrm>
            <a:off x="4547937" y="-5"/>
            <a:ext cx="7644062" cy="3681406"/>
          </a:xfrm>
          <a:prstGeom prst="rect">
            <a:avLst/>
          </a:prstGeom>
        </p:spPr>
      </p:pic>
      <p:pic>
        <p:nvPicPr>
          <p:cNvPr id="6" name="Picture 5">
            <a:extLst>
              <a:ext uri="{FF2B5EF4-FFF2-40B4-BE49-F238E27FC236}">
                <a16:creationId xmlns:a16="http://schemas.microsoft.com/office/drawing/2014/main" id="{1C669EE0-E89C-8C00-0250-44FAA78C679C}"/>
              </a:ext>
            </a:extLst>
          </p:cNvPr>
          <p:cNvPicPr>
            <a:picLocks noChangeAspect="1"/>
          </p:cNvPicPr>
          <p:nvPr/>
        </p:nvPicPr>
        <p:blipFill>
          <a:blip r:embed="rId3"/>
          <a:srcRect r="9760" b="-1"/>
          <a:stretch>
            <a:fillRect/>
          </a:stretch>
        </p:blipFill>
        <p:spPr>
          <a:xfrm>
            <a:off x="4547938" y="3681409"/>
            <a:ext cx="7644062" cy="3176595"/>
          </a:xfrm>
          <a:prstGeom prst="rect">
            <a:avLst/>
          </a:prstGeom>
        </p:spPr>
      </p:pic>
      <p:sp>
        <p:nvSpPr>
          <p:cNvPr id="14" name="Rectangle 13">
            <a:extLst>
              <a:ext uri="{FF2B5EF4-FFF2-40B4-BE49-F238E27FC236}">
                <a16:creationId xmlns:a16="http://schemas.microsoft.com/office/drawing/2014/main" id="{D94ED219-6238-C105-88FA-AD8F1C4A91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291588AF-5FFA-7B27-2A82-C17DE309B944}"/>
              </a:ext>
            </a:extLst>
          </p:cNvPr>
          <p:cNvSpPr>
            <a:spLocks noGrp="1"/>
          </p:cNvSpPr>
          <p:nvPr>
            <p:ph type="ctrTitle"/>
          </p:nvPr>
        </p:nvSpPr>
        <p:spPr>
          <a:xfrm>
            <a:off x="838200" y="1115219"/>
            <a:ext cx="5395912" cy="2387600"/>
          </a:xfrm>
        </p:spPr>
        <p:txBody>
          <a:bodyPr>
            <a:normAutofit/>
          </a:bodyPr>
          <a:lstStyle/>
          <a:p>
            <a:pPr algn="l"/>
            <a:r>
              <a:rPr lang="en-US" sz="5000" dirty="0">
                <a:latin typeface="Aptos Black" panose="020B0004020202020204" pitchFamily="34" charset="0"/>
              </a:rPr>
              <a:t>Wargame Administration</a:t>
            </a:r>
          </a:p>
        </p:txBody>
      </p:sp>
      <p:cxnSp>
        <p:nvCxnSpPr>
          <p:cNvPr id="16" name="Straight Connector 15">
            <a:extLst>
              <a:ext uri="{FF2B5EF4-FFF2-40B4-BE49-F238E27FC236}">
                <a16:creationId xmlns:a16="http://schemas.microsoft.com/office/drawing/2014/main" id="{46AC6B5D-8EA0-8C6B-59E5-D7A4AB16855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CEF8CD8-1037-6C45-2CDF-ABA4FE3291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3849" y="2647224"/>
            <a:ext cx="2086059" cy="2086059"/>
          </a:xfrm>
          <a:prstGeom prst="rect">
            <a:avLst/>
          </a:prstGeom>
        </p:spPr>
      </p:pic>
      <p:sp>
        <p:nvSpPr>
          <p:cNvPr id="4" name="TextBox 3">
            <a:extLst>
              <a:ext uri="{FF2B5EF4-FFF2-40B4-BE49-F238E27FC236}">
                <a16:creationId xmlns:a16="http://schemas.microsoft.com/office/drawing/2014/main" id="{6D5EAA5F-6A6D-BAC5-886A-8C6A7A01E908}"/>
              </a:ext>
            </a:extLst>
          </p:cNvPr>
          <p:cNvSpPr txBox="1"/>
          <p:nvPr/>
        </p:nvSpPr>
        <p:spPr>
          <a:xfrm>
            <a:off x="3183002" y="3871509"/>
            <a:ext cx="6102220" cy="861774"/>
          </a:xfrm>
          <a:prstGeom prst="rect">
            <a:avLst/>
          </a:prstGeom>
          <a:noFill/>
        </p:spPr>
        <p:txBody>
          <a:bodyPr wrap="square">
            <a:spAutoFit/>
          </a:bodyPr>
          <a:lstStyle/>
          <a:p>
            <a:pPr algn="ctr" defTabSz="1219170">
              <a:buClr>
                <a:srgbClr val="000000"/>
              </a:buClr>
            </a:pPr>
            <a:r>
              <a:rPr lang="en-US" sz="3200" kern="0" dirty="0">
                <a:solidFill>
                  <a:srgbClr val="FFFFFF"/>
                </a:solidFill>
                <a:latin typeface="Aptos Black" panose="020B0004020202020204" pitchFamily="34" charset="0"/>
                <a:cs typeface="Arial"/>
                <a:sym typeface="Arial"/>
              </a:rPr>
              <a:t>Lt Col Steven “Po” O’Dell</a:t>
            </a:r>
          </a:p>
          <a:p>
            <a:pPr algn="ctr" defTabSz="1219170">
              <a:buClr>
                <a:srgbClr val="000000"/>
              </a:buClr>
            </a:pPr>
            <a:r>
              <a:rPr lang="en-US" sz="1800" kern="0" dirty="0">
                <a:solidFill>
                  <a:srgbClr val="FFFFFF"/>
                </a:solidFill>
                <a:latin typeface="Arial"/>
                <a:cs typeface="Arial"/>
                <a:sym typeface="Arial"/>
              </a:rPr>
              <a:t>LeMay Center</a:t>
            </a:r>
          </a:p>
        </p:txBody>
      </p:sp>
    </p:spTree>
    <p:extLst>
      <p:ext uri="{BB962C8B-B14F-4D97-AF65-F5344CB8AC3E}">
        <p14:creationId xmlns:p14="http://schemas.microsoft.com/office/powerpoint/2010/main" val="414634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AF560B-2812-34B5-4277-BC4032E1C614}"/>
              </a:ext>
            </a:extLst>
          </p:cNvPr>
          <p:cNvSpPr txBox="1"/>
          <p:nvPr/>
        </p:nvSpPr>
        <p:spPr>
          <a:xfrm>
            <a:off x="2607855" y="4996931"/>
            <a:ext cx="6976289" cy="584775"/>
          </a:xfrm>
          <a:prstGeom prst="rect">
            <a:avLst/>
          </a:prstGeom>
          <a:noFill/>
        </p:spPr>
        <p:txBody>
          <a:bodyPr wrap="square">
            <a:spAutoFit/>
          </a:bodyPr>
          <a:lstStyle/>
          <a:p>
            <a:pPr marL="0" indent="0" algn="ctr">
              <a:buFont typeface="Arial" panose="020B0604020202020204" pitchFamily="34" charset="0"/>
              <a:buNone/>
            </a:pPr>
            <a:r>
              <a:rPr lang="en-US" sz="3200" b="1" i="1" dirty="0">
                <a:solidFill>
                  <a:schemeClr val="bg1"/>
                </a:solidFill>
              </a:rPr>
              <a:t>“Progress Unhindered by Custom”</a:t>
            </a:r>
          </a:p>
        </p:txBody>
      </p:sp>
      <p:pic>
        <p:nvPicPr>
          <p:cNvPr id="2" name="Picture 1">
            <a:extLst>
              <a:ext uri="{FF2B5EF4-FFF2-40B4-BE49-F238E27FC236}">
                <a16:creationId xmlns:a16="http://schemas.microsoft.com/office/drawing/2014/main" id="{8032A9C5-608E-A738-0177-13589CD30C3E}"/>
              </a:ext>
            </a:extLst>
          </p:cNvPr>
          <p:cNvPicPr>
            <a:picLocks noChangeAspect="1"/>
          </p:cNvPicPr>
          <p:nvPr/>
        </p:nvPicPr>
        <p:blipFill>
          <a:blip r:embed="rId2"/>
          <a:srcRect l="19775" t="17348" r="22096" b="7513"/>
          <a:stretch>
            <a:fillRect/>
          </a:stretch>
        </p:blipFill>
        <p:spPr>
          <a:xfrm>
            <a:off x="1099319" y="250870"/>
            <a:ext cx="4830209" cy="4671417"/>
          </a:xfrm>
          <a:prstGeom prst="rect">
            <a:avLst/>
          </a:prstGeom>
        </p:spPr>
      </p:pic>
      <p:pic>
        <p:nvPicPr>
          <p:cNvPr id="4" name="Picture 3">
            <a:extLst>
              <a:ext uri="{FF2B5EF4-FFF2-40B4-BE49-F238E27FC236}">
                <a16:creationId xmlns:a16="http://schemas.microsoft.com/office/drawing/2014/main" id="{B2885F86-0373-6577-B1B7-9A7F5BFDF97B}"/>
              </a:ext>
            </a:extLst>
          </p:cNvPr>
          <p:cNvPicPr>
            <a:picLocks noChangeAspect="1"/>
          </p:cNvPicPr>
          <p:nvPr/>
        </p:nvPicPr>
        <p:blipFill>
          <a:blip r:embed="rId3">
            <a:extLst>
              <a:ext uri="{28A0092B-C50C-407E-A947-70E740481C1C}">
                <a14:useLocalDpi xmlns:a14="http://schemas.microsoft.com/office/drawing/2010/main" val="0"/>
              </a:ext>
            </a:extLst>
          </a:blip>
          <a:srcRect l="1671" t="17139" r="217" b="19602"/>
          <a:stretch>
            <a:fillRect/>
          </a:stretch>
        </p:blipFill>
        <p:spPr>
          <a:xfrm>
            <a:off x="6319461" y="250869"/>
            <a:ext cx="4830209" cy="4671417"/>
          </a:xfrm>
          <a:prstGeom prst="rect">
            <a:avLst/>
          </a:prstGeom>
          <a:ln>
            <a:noFill/>
          </a:ln>
        </p:spPr>
      </p:pic>
      <p:pic>
        <p:nvPicPr>
          <p:cNvPr id="3" name="Picture 2">
            <a:extLst>
              <a:ext uri="{FF2B5EF4-FFF2-40B4-BE49-F238E27FC236}">
                <a16:creationId xmlns:a16="http://schemas.microsoft.com/office/drawing/2014/main" id="{570A3321-6386-6BEC-21BD-3D35EE1944F7}"/>
              </a:ext>
            </a:extLst>
          </p:cNvPr>
          <p:cNvPicPr>
            <a:picLocks noChangeAspect="1"/>
          </p:cNvPicPr>
          <p:nvPr/>
        </p:nvPicPr>
        <p:blipFill>
          <a:blip r:embed="rId4"/>
          <a:stretch>
            <a:fillRect/>
          </a:stretch>
        </p:blipFill>
        <p:spPr>
          <a:xfrm>
            <a:off x="5507369" y="5488512"/>
            <a:ext cx="1177262" cy="1426764"/>
          </a:xfrm>
          <a:prstGeom prst="rect">
            <a:avLst/>
          </a:prstGeom>
          <a:effectLst>
            <a:glow rad="63500">
              <a:schemeClr val="tx1">
                <a:alpha val="40000"/>
              </a:schemeClr>
            </a:glow>
          </a:effectLst>
        </p:spPr>
      </p:pic>
      <p:pic>
        <p:nvPicPr>
          <p:cNvPr id="7" name="Picture 6">
            <a:extLst>
              <a:ext uri="{FF2B5EF4-FFF2-40B4-BE49-F238E27FC236}">
                <a16:creationId xmlns:a16="http://schemas.microsoft.com/office/drawing/2014/main" id="{21259634-2F7A-69AE-5AAD-800AC2B1B6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9460" y="325514"/>
            <a:ext cx="967404" cy="973908"/>
          </a:xfrm>
          <a:prstGeom prst="rect">
            <a:avLst/>
          </a:prstGeom>
          <a:noFill/>
          <a:effectLst>
            <a:glow rad="63500">
              <a:srgbClr val="113A5D">
                <a:alpha val="40000"/>
              </a:srgbClr>
            </a:glow>
          </a:effectLst>
          <a:extLst>
            <a:ext uri="{909E8E84-426E-40DD-AFC4-6F175D3DCCD1}">
              <a14:hiddenFill xmlns:a14="http://schemas.microsoft.com/office/drawing/2010/main">
                <a:solidFill>
                  <a:srgbClr val="FFFFFF"/>
                </a:solidFill>
              </a14:hiddenFill>
            </a:ext>
          </a:extLst>
        </p:spPr>
      </p:pic>
      <p:pic>
        <p:nvPicPr>
          <p:cNvPr id="8" name="Picture 7" descr="Logo&#10;&#10;AI-generated content may be incorrect.">
            <a:extLst>
              <a:ext uri="{FF2B5EF4-FFF2-40B4-BE49-F238E27FC236}">
                <a16:creationId xmlns:a16="http://schemas.microsoft.com/office/drawing/2014/main" id="{A0E0FDF2-942F-2BFA-40A8-BC09100E3B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3789" y="325514"/>
            <a:ext cx="983917" cy="973908"/>
          </a:xfrm>
          <a:prstGeom prst="rect">
            <a:avLst/>
          </a:prstGeom>
          <a:effectLst>
            <a:glow rad="63500">
              <a:srgbClr val="113A5D">
                <a:alpha val="40000"/>
              </a:srgbClr>
            </a:glow>
          </a:effectLst>
        </p:spPr>
      </p:pic>
    </p:spTree>
    <p:extLst>
      <p:ext uri="{BB962C8B-B14F-4D97-AF65-F5344CB8AC3E}">
        <p14:creationId xmlns:p14="http://schemas.microsoft.com/office/powerpoint/2010/main" val="1606159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07CEDB-8C3D-EDF6-94FE-62E27D2ED78D}"/>
              </a:ext>
            </a:extLst>
          </p:cNvPr>
          <p:cNvSpPr>
            <a:spLocks noGrp="1"/>
          </p:cNvSpPr>
          <p:nvPr>
            <p:ph idx="1"/>
          </p:nvPr>
        </p:nvSpPr>
        <p:spPr>
          <a:xfrm>
            <a:off x="838200" y="1253331"/>
            <a:ext cx="10515600" cy="5343412"/>
          </a:xfrm>
        </p:spPr>
        <p:txBody>
          <a:bodyPr>
            <a:noAutofit/>
          </a:bodyPr>
          <a:lstStyle/>
          <a:p>
            <a:pPr>
              <a:lnSpc>
                <a:spcPct val="100000"/>
              </a:lnSpc>
              <a:spcBef>
                <a:spcPts val="0"/>
              </a:spcBef>
              <a:spcAft>
                <a:spcPts val="600"/>
              </a:spcAft>
            </a:pPr>
            <a:r>
              <a:rPr lang="en-US" sz="1800" dirty="0">
                <a:solidFill>
                  <a:schemeClr val="bg1"/>
                </a:solidFill>
              </a:rPr>
              <a:t>The scenario fictitious. In no way does it represent the position of the US Government, Department of War, Air Force, or the LeMay Center. In no way does it represent the position of the US Government, Department of War, Air Force, or the LeMay Center.</a:t>
            </a:r>
          </a:p>
          <a:p>
            <a:pPr>
              <a:lnSpc>
                <a:spcPct val="100000"/>
              </a:lnSpc>
              <a:spcBef>
                <a:spcPts val="0"/>
              </a:spcBef>
              <a:spcAft>
                <a:spcPts val="600"/>
              </a:spcAft>
            </a:pPr>
            <a:r>
              <a:rPr lang="en-US" sz="1800" dirty="0">
                <a:solidFill>
                  <a:schemeClr val="bg1"/>
                </a:solidFill>
              </a:rPr>
              <a:t>All gameplay and discussions are to remain UNCLASSIFIED. Please do not discuss, confirm, or deny classified material at any time.</a:t>
            </a:r>
          </a:p>
          <a:p>
            <a:pPr>
              <a:lnSpc>
                <a:spcPct val="100000"/>
              </a:lnSpc>
              <a:spcBef>
                <a:spcPts val="0"/>
              </a:spcBef>
              <a:spcAft>
                <a:spcPts val="600"/>
              </a:spcAft>
            </a:pPr>
            <a:r>
              <a:rPr lang="en-US" sz="1800" dirty="0">
                <a:solidFill>
                  <a:schemeClr val="bg1"/>
                </a:solidFill>
              </a:rPr>
              <a:t>Conversation in large rooms will be recorded. There are no guarantees of confidentiality for any information disclosed during the wargame or related activities. Participants are solely responsible for protecting their own intellectual property, trade secrets, and proprietary information.</a:t>
            </a:r>
          </a:p>
          <a:p>
            <a:pPr>
              <a:lnSpc>
                <a:spcPct val="100000"/>
              </a:lnSpc>
              <a:spcBef>
                <a:spcPts val="0"/>
              </a:spcBef>
              <a:spcAft>
                <a:spcPts val="600"/>
              </a:spcAft>
            </a:pPr>
            <a:r>
              <a:rPr lang="en-US" sz="1800" dirty="0">
                <a:solidFill>
                  <a:schemeClr val="bg1"/>
                </a:solidFill>
              </a:rPr>
              <a:t>We also ask you to respect Air University’s non-attribution policy for other participants to freely promote the exploration of ideas and concepts.</a:t>
            </a:r>
          </a:p>
          <a:p>
            <a:pPr>
              <a:lnSpc>
                <a:spcPct val="100000"/>
              </a:lnSpc>
              <a:spcBef>
                <a:spcPts val="0"/>
              </a:spcBef>
              <a:spcAft>
                <a:spcPts val="600"/>
              </a:spcAft>
            </a:pPr>
            <a:r>
              <a:rPr lang="en-US" sz="1800" dirty="0">
                <a:solidFill>
                  <a:schemeClr val="bg1"/>
                </a:solidFill>
              </a:rPr>
              <a:t>The LeMay Center may, at its discretion, release unclassified insights and game outputs. There are no guarantees of confidentiality for any information disclosed during the wargame or related activities. Participants are solely responsible for protecting their own intellectual property, trade secrets, and proprietary information. </a:t>
            </a:r>
          </a:p>
          <a:p>
            <a:pPr>
              <a:lnSpc>
                <a:spcPct val="100000"/>
              </a:lnSpc>
              <a:spcBef>
                <a:spcPts val="0"/>
              </a:spcBef>
              <a:spcAft>
                <a:spcPts val="600"/>
              </a:spcAft>
            </a:pPr>
            <a:r>
              <a:rPr lang="en-US" sz="1800" dirty="0">
                <a:solidFill>
                  <a:schemeClr val="bg1"/>
                </a:solidFill>
              </a:rPr>
              <a:t>The participation of any organization or the use of any technology during or related to this wargame, does not constitute or imply an endorsement by the Department of War, the United States Air Force, or the LeMay Center. </a:t>
            </a:r>
          </a:p>
          <a:p>
            <a:pPr>
              <a:lnSpc>
                <a:spcPct val="100000"/>
              </a:lnSpc>
              <a:spcBef>
                <a:spcPts val="0"/>
              </a:spcBef>
              <a:spcAft>
                <a:spcPts val="600"/>
              </a:spcAft>
            </a:pPr>
            <a:endParaRPr lang="en-US" sz="1800" dirty="0">
              <a:solidFill>
                <a:schemeClr val="bg1"/>
              </a:solidFill>
            </a:endParaRPr>
          </a:p>
        </p:txBody>
      </p:sp>
      <p:sp>
        <p:nvSpPr>
          <p:cNvPr id="4" name="object 6" descr="$PPTXTitle">
            <a:extLst>
              <a:ext uri="{FF2B5EF4-FFF2-40B4-BE49-F238E27FC236}">
                <a16:creationId xmlns:a16="http://schemas.microsoft.com/office/drawing/2014/main" id="{4CE0F014-8739-6B40-615E-3EDADDF47D03}"/>
              </a:ext>
            </a:extLst>
          </p:cNvPr>
          <p:cNvSpPr txBox="1">
            <a:spLocks/>
          </p:cNvSpPr>
          <p:nvPr/>
        </p:nvSpPr>
        <p:spPr>
          <a:xfrm>
            <a:off x="1164307" y="-705288"/>
            <a:ext cx="10399092" cy="1706301"/>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defTabSz="1219170">
              <a:buClr>
                <a:srgbClr val="000000"/>
              </a:buClr>
            </a:pPr>
            <a:endParaRPr lang="en-US" sz="7200" kern="0" dirty="0">
              <a:solidFill>
                <a:srgbClr val="FFFFFF"/>
              </a:solidFill>
              <a:latin typeface="Arial"/>
              <a:cs typeface="Arial"/>
              <a:sym typeface="Arial"/>
            </a:endParaRPr>
          </a:p>
          <a:p>
            <a:pPr defTabSz="1219170">
              <a:buClr>
                <a:srgbClr val="000000"/>
              </a:buClr>
            </a:pPr>
            <a:r>
              <a:rPr lang="en-US" sz="5000" kern="0" dirty="0">
                <a:solidFill>
                  <a:srgbClr val="FFFFFF"/>
                </a:solidFill>
                <a:latin typeface="Aptos Black" panose="020B0004020202020204" pitchFamily="34" charset="0"/>
                <a:cs typeface="Arial"/>
                <a:sym typeface="Arial"/>
              </a:rPr>
              <a:t>Disclaimers</a:t>
            </a:r>
            <a:endParaRPr lang="en-US" sz="5000" kern="0" dirty="0">
              <a:solidFill>
                <a:srgbClr val="000000"/>
              </a:solidFill>
              <a:latin typeface="Aptos Black" panose="020B0004020202020204" pitchFamily="34" charset="0"/>
              <a:cs typeface="Arial"/>
              <a:sym typeface="Arial"/>
            </a:endParaRPr>
          </a:p>
        </p:txBody>
      </p:sp>
      <p:sp>
        <p:nvSpPr>
          <p:cNvPr id="5" name="object 8">
            <a:extLst>
              <a:ext uri="{FF2B5EF4-FFF2-40B4-BE49-F238E27FC236}">
                <a16:creationId xmlns:a16="http://schemas.microsoft.com/office/drawing/2014/main" id="{FD614558-DD7B-50E6-DF60-AA2B51D10962}"/>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chemeClr val="bg1"/>
            </a:solidFill>
          </a:ln>
        </p:spPr>
        <p:txBody>
          <a:bodyPr wrap="square" lIns="0" tIns="0" rIns="0" bIns="0" rtlCol="0"/>
          <a:lstStyle/>
          <a:p>
            <a:endParaRPr/>
          </a:p>
        </p:txBody>
      </p:sp>
    </p:spTree>
    <p:extLst>
      <p:ext uri="{BB962C8B-B14F-4D97-AF65-F5344CB8AC3E}">
        <p14:creationId xmlns:p14="http://schemas.microsoft.com/office/powerpoint/2010/main" val="18856115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E1CC5CC-B452-E4C5-38C2-00B8BC79D3C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A1703D4-A8A4-B350-CDE9-5F7CDFD482AA}"/>
              </a:ext>
            </a:extLst>
          </p:cNvPr>
          <p:cNvPicPr>
            <a:picLocks noChangeAspect="1"/>
          </p:cNvPicPr>
          <p:nvPr/>
        </p:nvPicPr>
        <p:blipFill>
          <a:blip r:embed="rId2"/>
          <a:stretch>
            <a:fillRect/>
          </a:stretch>
        </p:blipFill>
        <p:spPr>
          <a:xfrm>
            <a:off x="1898795" y="0"/>
            <a:ext cx="8394411" cy="7007338"/>
          </a:xfrm>
          <a:prstGeom prst="rect">
            <a:avLst/>
          </a:prstGeom>
        </p:spPr>
      </p:pic>
    </p:spTree>
    <p:extLst>
      <p:ext uri="{BB962C8B-B14F-4D97-AF65-F5344CB8AC3E}">
        <p14:creationId xmlns:p14="http://schemas.microsoft.com/office/powerpoint/2010/main" val="37585324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EBC06-3343-1137-F57C-29431D002BC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547635-2087-2060-9308-CC61DFE46FBC}"/>
              </a:ext>
            </a:extLst>
          </p:cNvPr>
          <p:cNvSpPr>
            <a:spLocks noGrp="1"/>
          </p:cNvSpPr>
          <p:nvPr>
            <p:ph idx="1"/>
          </p:nvPr>
        </p:nvSpPr>
        <p:spPr>
          <a:xfrm>
            <a:off x="838200" y="1253331"/>
            <a:ext cx="10515600" cy="4351338"/>
          </a:xfrm>
        </p:spPr>
        <p:txBody>
          <a:bodyPr>
            <a:normAutofit/>
          </a:bodyPr>
          <a:lstStyle/>
          <a:p>
            <a:r>
              <a:rPr lang="en-US" sz="2400" dirty="0">
                <a:solidFill>
                  <a:schemeClr val="bg1"/>
                </a:solidFill>
                <a:latin typeface="Aptos Black" panose="020B0004020202020204" pitchFamily="34" charset="0"/>
              </a:rPr>
              <a:t>Follow the directions of the closest LeMay Center personnel</a:t>
            </a:r>
          </a:p>
          <a:p>
            <a:r>
              <a:rPr lang="en-US" sz="2400" dirty="0">
                <a:solidFill>
                  <a:schemeClr val="bg1"/>
                </a:solidFill>
                <a:latin typeface="Aptos Black" panose="020B0004020202020204" pitchFamily="34" charset="0"/>
              </a:rPr>
              <a:t>If directed to evacuate, rally one of the three parking lots on the interior of the academic circle</a:t>
            </a:r>
            <a:endParaRPr lang="en-US" sz="2400" dirty="0">
              <a:solidFill>
                <a:schemeClr val="bg1"/>
              </a:solidFill>
            </a:endParaRPr>
          </a:p>
          <a:p>
            <a:pPr marL="0" indent="0">
              <a:buNone/>
            </a:pPr>
            <a:endParaRPr lang="en-US" sz="2400" dirty="0">
              <a:solidFill>
                <a:schemeClr val="bg1"/>
              </a:solidFill>
            </a:endParaRPr>
          </a:p>
        </p:txBody>
      </p:sp>
      <p:sp>
        <p:nvSpPr>
          <p:cNvPr id="4" name="object 6" descr="$PPTXTitle">
            <a:extLst>
              <a:ext uri="{FF2B5EF4-FFF2-40B4-BE49-F238E27FC236}">
                <a16:creationId xmlns:a16="http://schemas.microsoft.com/office/drawing/2014/main" id="{1AA94954-82F0-0905-D725-51EA212F1AD7}"/>
              </a:ext>
            </a:extLst>
          </p:cNvPr>
          <p:cNvSpPr txBox="1">
            <a:spLocks/>
          </p:cNvSpPr>
          <p:nvPr/>
        </p:nvSpPr>
        <p:spPr>
          <a:xfrm>
            <a:off x="1164307" y="-705288"/>
            <a:ext cx="10399092" cy="1706301"/>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defTabSz="1219170">
              <a:buClr>
                <a:srgbClr val="000000"/>
              </a:buClr>
            </a:pPr>
            <a:endParaRPr lang="en-US" sz="7200" kern="0" dirty="0">
              <a:solidFill>
                <a:srgbClr val="FFFFFF"/>
              </a:solidFill>
              <a:latin typeface="Arial"/>
              <a:cs typeface="Arial"/>
              <a:sym typeface="Arial"/>
            </a:endParaRPr>
          </a:p>
          <a:p>
            <a:pPr defTabSz="1219170">
              <a:buClr>
                <a:srgbClr val="000000"/>
              </a:buClr>
            </a:pPr>
            <a:r>
              <a:rPr lang="en-US" sz="5000" kern="0" dirty="0">
                <a:solidFill>
                  <a:srgbClr val="FFFFFF"/>
                </a:solidFill>
                <a:latin typeface="Aptos Black" panose="020B0004020202020204" pitchFamily="34" charset="0"/>
                <a:cs typeface="Arial"/>
                <a:sym typeface="Arial"/>
              </a:rPr>
              <a:t>In Case of Emergency</a:t>
            </a:r>
            <a:endParaRPr lang="en-US" sz="5000" kern="0" dirty="0">
              <a:solidFill>
                <a:srgbClr val="000000"/>
              </a:solidFill>
              <a:latin typeface="Aptos Black" panose="020B0004020202020204" pitchFamily="34" charset="0"/>
              <a:cs typeface="Arial"/>
              <a:sym typeface="Arial"/>
            </a:endParaRPr>
          </a:p>
        </p:txBody>
      </p:sp>
      <p:sp>
        <p:nvSpPr>
          <p:cNvPr id="5" name="object 8">
            <a:extLst>
              <a:ext uri="{FF2B5EF4-FFF2-40B4-BE49-F238E27FC236}">
                <a16:creationId xmlns:a16="http://schemas.microsoft.com/office/drawing/2014/main" id="{AF6CFC4E-125E-05D2-D74F-3AB9D1945604}"/>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chemeClr val="bg1"/>
            </a:solidFill>
          </a:ln>
        </p:spPr>
        <p:txBody>
          <a:bodyPr wrap="square" lIns="0" tIns="0" rIns="0" bIns="0" rtlCol="0"/>
          <a:lstStyle/>
          <a:p>
            <a:endParaRPr/>
          </a:p>
        </p:txBody>
      </p:sp>
      <p:pic>
        <p:nvPicPr>
          <p:cNvPr id="6" name="Picture 5">
            <a:extLst>
              <a:ext uri="{FF2B5EF4-FFF2-40B4-BE49-F238E27FC236}">
                <a16:creationId xmlns:a16="http://schemas.microsoft.com/office/drawing/2014/main" id="{B0FF8875-9CB7-E421-1CEE-164A71B2810D}"/>
              </a:ext>
            </a:extLst>
          </p:cNvPr>
          <p:cNvPicPr>
            <a:picLocks noChangeAspect="1"/>
          </p:cNvPicPr>
          <p:nvPr/>
        </p:nvPicPr>
        <p:blipFill>
          <a:blip r:embed="rId2"/>
          <a:stretch>
            <a:fillRect/>
          </a:stretch>
        </p:blipFill>
        <p:spPr>
          <a:xfrm>
            <a:off x="3704159" y="2506662"/>
            <a:ext cx="4783682" cy="4436338"/>
          </a:xfrm>
          <a:prstGeom prst="rect">
            <a:avLst/>
          </a:prstGeom>
          <a:ln>
            <a:solidFill>
              <a:srgbClr val="0AB3FF"/>
            </a:solidFill>
          </a:ln>
        </p:spPr>
      </p:pic>
      <p:sp>
        <p:nvSpPr>
          <p:cNvPr id="10" name="Star: 4 Points 9">
            <a:extLst>
              <a:ext uri="{FF2B5EF4-FFF2-40B4-BE49-F238E27FC236}">
                <a16:creationId xmlns:a16="http://schemas.microsoft.com/office/drawing/2014/main" id="{3C72D245-E5BA-E4D8-E806-A751F7B44B61}"/>
              </a:ext>
            </a:extLst>
          </p:cNvPr>
          <p:cNvSpPr/>
          <p:nvPr/>
        </p:nvSpPr>
        <p:spPr>
          <a:xfrm>
            <a:off x="5402424" y="2752530"/>
            <a:ext cx="367004" cy="363894"/>
          </a:xfrm>
          <a:prstGeom prst="star4">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4 Points 10">
            <a:extLst>
              <a:ext uri="{FF2B5EF4-FFF2-40B4-BE49-F238E27FC236}">
                <a16:creationId xmlns:a16="http://schemas.microsoft.com/office/drawing/2014/main" id="{C7A44521-37F1-9FD5-313B-7B47251A7997}"/>
              </a:ext>
            </a:extLst>
          </p:cNvPr>
          <p:cNvSpPr/>
          <p:nvPr/>
        </p:nvSpPr>
        <p:spPr>
          <a:xfrm>
            <a:off x="4500465" y="3429000"/>
            <a:ext cx="367004" cy="363894"/>
          </a:xfrm>
          <a:prstGeom prst="star4">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4 Points 11">
            <a:extLst>
              <a:ext uri="{FF2B5EF4-FFF2-40B4-BE49-F238E27FC236}">
                <a16:creationId xmlns:a16="http://schemas.microsoft.com/office/drawing/2014/main" id="{0C1970DD-D132-EC95-ED08-E1E834617A0D}"/>
              </a:ext>
            </a:extLst>
          </p:cNvPr>
          <p:cNvSpPr/>
          <p:nvPr/>
        </p:nvSpPr>
        <p:spPr>
          <a:xfrm>
            <a:off x="4316963" y="4542884"/>
            <a:ext cx="367004" cy="363894"/>
          </a:xfrm>
          <a:prstGeom prst="star4">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44903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FE4E6-3279-6EB7-C26E-D07C072422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F20627-E638-FFF9-EFA8-42F6719C9EFD}"/>
              </a:ext>
            </a:extLst>
          </p:cNvPr>
          <p:cNvSpPr>
            <a:spLocks noGrp="1"/>
          </p:cNvSpPr>
          <p:nvPr>
            <p:ph idx="1"/>
          </p:nvPr>
        </p:nvSpPr>
        <p:spPr/>
        <p:txBody>
          <a:bodyPr>
            <a:normAutofit/>
          </a:bodyPr>
          <a:lstStyle/>
          <a:p>
            <a:r>
              <a:rPr lang="en-US" sz="2400" dirty="0">
                <a:solidFill>
                  <a:schemeClr val="bg1"/>
                </a:solidFill>
                <a:latin typeface="Aptos Black" panose="020B0004020202020204" pitchFamily="34" charset="0"/>
              </a:rPr>
              <a:t>Overall Event Management/Room Breakouts </a:t>
            </a:r>
            <a:r>
              <a:rPr lang="en-US" sz="2400" dirty="0">
                <a:solidFill>
                  <a:schemeClr val="bg1"/>
                </a:solidFill>
              </a:rPr>
              <a:t>– Lt Col Steven “Po” O’Dell</a:t>
            </a:r>
          </a:p>
          <a:p>
            <a:r>
              <a:rPr lang="en-US" sz="2400" dirty="0">
                <a:solidFill>
                  <a:schemeClr val="bg1"/>
                </a:solidFill>
                <a:latin typeface="Aptos Black" panose="020B0004020202020204" pitchFamily="34" charset="0"/>
              </a:rPr>
              <a:t>Base Access/Hospitality/Lunches </a:t>
            </a:r>
            <a:r>
              <a:rPr lang="en-US" sz="2400" dirty="0">
                <a:solidFill>
                  <a:schemeClr val="bg1"/>
                </a:solidFill>
              </a:rPr>
              <a:t>- Mrs. Sheila </a:t>
            </a:r>
            <a:r>
              <a:rPr lang="en-US" sz="2400" dirty="0" err="1">
                <a:solidFill>
                  <a:schemeClr val="bg1"/>
                </a:solidFill>
              </a:rPr>
              <a:t>McKitt</a:t>
            </a:r>
            <a:endParaRPr lang="en-US" sz="2400" dirty="0">
              <a:solidFill>
                <a:schemeClr val="bg1"/>
              </a:solidFill>
            </a:endParaRPr>
          </a:p>
          <a:p>
            <a:r>
              <a:rPr lang="en-US" sz="2400" dirty="0">
                <a:solidFill>
                  <a:schemeClr val="bg1"/>
                </a:solidFill>
                <a:latin typeface="Aptos Black" panose="020B0004020202020204" pitchFamily="34" charset="0"/>
              </a:rPr>
              <a:t>Technology/Internet </a:t>
            </a:r>
            <a:r>
              <a:rPr lang="en-US" sz="2400" dirty="0">
                <a:solidFill>
                  <a:schemeClr val="bg1"/>
                </a:solidFill>
              </a:rPr>
              <a:t>– Col Charles “Gator” Spaulding</a:t>
            </a:r>
          </a:p>
          <a:p>
            <a:r>
              <a:rPr lang="en-US" sz="2400" b="1" dirty="0">
                <a:solidFill>
                  <a:schemeClr val="bg1"/>
                </a:solidFill>
                <a:latin typeface="Aptos Black" panose="020B0004020202020204" pitchFamily="34" charset="0"/>
              </a:rPr>
              <a:t>Base Access/Technology/Bios </a:t>
            </a:r>
            <a:r>
              <a:rPr lang="en-US" sz="2400" dirty="0">
                <a:solidFill>
                  <a:schemeClr val="bg1"/>
                </a:solidFill>
              </a:rPr>
              <a:t>– Maj Joshua “Vlad” Bryant</a:t>
            </a:r>
          </a:p>
          <a:p>
            <a:r>
              <a:rPr lang="en-US" sz="2400" dirty="0">
                <a:solidFill>
                  <a:schemeClr val="bg1"/>
                </a:solidFill>
                <a:latin typeface="Aptos Black" panose="020B0004020202020204" pitchFamily="34" charset="0"/>
              </a:rPr>
              <a:t>Expert Panel </a:t>
            </a:r>
            <a:r>
              <a:rPr lang="en-US" sz="2400" dirty="0">
                <a:solidFill>
                  <a:schemeClr val="bg1"/>
                </a:solidFill>
              </a:rPr>
              <a:t>– Dr. J. William “Bill” DeMarco</a:t>
            </a:r>
          </a:p>
          <a:p>
            <a:r>
              <a:rPr lang="en-US" sz="2400" dirty="0">
                <a:solidFill>
                  <a:schemeClr val="bg1"/>
                </a:solidFill>
                <a:latin typeface="Aptos Black" panose="020B0004020202020204" pitchFamily="34" charset="0"/>
              </a:rPr>
              <a:t>Data Capture </a:t>
            </a:r>
            <a:r>
              <a:rPr lang="en-US" sz="2400" dirty="0">
                <a:solidFill>
                  <a:schemeClr val="bg1"/>
                </a:solidFill>
              </a:rPr>
              <a:t>– Mr. Kevin Williams</a:t>
            </a:r>
          </a:p>
          <a:p>
            <a:r>
              <a:rPr lang="en-US" sz="2400" dirty="0">
                <a:solidFill>
                  <a:schemeClr val="bg1"/>
                </a:solidFill>
                <a:latin typeface="Aptos Black" panose="020B0004020202020204" pitchFamily="34" charset="0"/>
              </a:rPr>
              <a:t>Doctrine</a:t>
            </a:r>
            <a:r>
              <a:rPr lang="en-US" sz="2400" dirty="0">
                <a:solidFill>
                  <a:schemeClr val="bg1"/>
                </a:solidFill>
              </a:rPr>
              <a:t> – Lt Col James “Bond” Elliot</a:t>
            </a:r>
          </a:p>
          <a:p>
            <a:r>
              <a:rPr lang="en-US" sz="2400" dirty="0">
                <a:solidFill>
                  <a:schemeClr val="bg1"/>
                </a:solidFill>
                <a:latin typeface="Aptos Black" panose="020B0004020202020204" pitchFamily="34" charset="0"/>
              </a:rPr>
              <a:t>Wargaming</a:t>
            </a:r>
            <a:r>
              <a:rPr lang="en-US" sz="2400" dirty="0">
                <a:solidFill>
                  <a:schemeClr val="bg1"/>
                </a:solidFill>
              </a:rPr>
              <a:t> – Mr. Lisle “Sack” Babcock</a:t>
            </a:r>
          </a:p>
          <a:p>
            <a:pPr marL="0" indent="0">
              <a:buNone/>
            </a:pPr>
            <a:endParaRPr lang="en-US" sz="2400" dirty="0">
              <a:solidFill>
                <a:schemeClr val="bg1"/>
              </a:solidFill>
            </a:endParaRPr>
          </a:p>
        </p:txBody>
      </p:sp>
      <p:sp>
        <p:nvSpPr>
          <p:cNvPr id="4" name="object 6" descr="$PPTXTitle">
            <a:extLst>
              <a:ext uri="{FF2B5EF4-FFF2-40B4-BE49-F238E27FC236}">
                <a16:creationId xmlns:a16="http://schemas.microsoft.com/office/drawing/2014/main" id="{89A6B0E4-DDA4-A5BC-104D-750731198A58}"/>
              </a:ext>
            </a:extLst>
          </p:cNvPr>
          <p:cNvSpPr txBox="1">
            <a:spLocks/>
          </p:cNvSpPr>
          <p:nvPr/>
        </p:nvSpPr>
        <p:spPr>
          <a:xfrm>
            <a:off x="1164307" y="-705288"/>
            <a:ext cx="10399092" cy="1706301"/>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defTabSz="1219170">
              <a:buClr>
                <a:srgbClr val="000000"/>
              </a:buClr>
            </a:pPr>
            <a:endParaRPr lang="en-US" sz="7200" kern="0" dirty="0">
              <a:solidFill>
                <a:srgbClr val="FFFFFF"/>
              </a:solidFill>
              <a:latin typeface="Arial"/>
              <a:cs typeface="Arial"/>
              <a:sym typeface="Arial"/>
            </a:endParaRPr>
          </a:p>
          <a:p>
            <a:pPr defTabSz="1219170">
              <a:buClr>
                <a:srgbClr val="000000"/>
              </a:buClr>
            </a:pPr>
            <a:r>
              <a:rPr lang="en-US" sz="5000" kern="0" dirty="0">
                <a:solidFill>
                  <a:srgbClr val="FFFFFF"/>
                </a:solidFill>
                <a:latin typeface="Aptos Black" panose="020B0004020202020204" pitchFamily="34" charset="0"/>
                <a:cs typeface="Arial"/>
                <a:sym typeface="Arial"/>
              </a:rPr>
              <a:t>Team Introductions</a:t>
            </a:r>
            <a:endParaRPr lang="en-US" sz="5000" kern="0" dirty="0">
              <a:solidFill>
                <a:srgbClr val="000000"/>
              </a:solidFill>
              <a:latin typeface="Aptos Black" panose="020B0004020202020204" pitchFamily="34" charset="0"/>
              <a:cs typeface="Arial"/>
              <a:sym typeface="Arial"/>
            </a:endParaRPr>
          </a:p>
        </p:txBody>
      </p:sp>
      <p:sp>
        <p:nvSpPr>
          <p:cNvPr id="5" name="object 8">
            <a:extLst>
              <a:ext uri="{FF2B5EF4-FFF2-40B4-BE49-F238E27FC236}">
                <a16:creationId xmlns:a16="http://schemas.microsoft.com/office/drawing/2014/main" id="{2B20DE3F-1FDE-F51B-2294-6A1B5128AE0A}"/>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chemeClr val="bg1"/>
            </a:solidFill>
          </a:ln>
        </p:spPr>
        <p:txBody>
          <a:bodyPr wrap="square" lIns="0" tIns="0" rIns="0" bIns="0" rtlCol="0"/>
          <a:lstStyle/>
          <a:p>
            <a:endParaRPr/>
          </a:p>
        </p:txBody>
      </p:sp>
    </p:spTree>
    <p:extLst>
      <p:ext uri="{BB962C8B-B14F-4D97-AF65-F5344CB8AC3E}">
        <p14:creationId xmlns:p14="http://schemas.microsoft.com/office/powerpoint/2010/main" val="38581797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F18085-443A-C453-7528-98F2A7BF8BB9}"/>
              </a:ext>
            </a:extLst>
          </p:cNvPr>
          <p:cNvPicPr>
            <a:picLocks noChangeAspect="1"/>
          </p:cNvPicPr>
          <p:nvPr/>
        </p:nvPicPr>
        <p:blipFill>
          <a:blip r:embed="rId2"/>
          <a:stretch>
            <a:fillRect/>
          </a:stretch>
        </p:blipFill>
        <p:spPr>
          <a:xfrm>
            <a:off x="6301031" y="0"/>
            <a:ext cx="5506375" cy="6858000"/>
          </a:xfrm>
          <a:prstGeom prst="rect">
            <a:avLst/>
          </a:prstGeom>
          <a:ln>
            <a:solidFill>
              <a:schemeClr val="bg1"/>
            </a:solidFill>
          </a:ln>
        </p:spPr>
      </p:pic>
      <p:pic>
        <p:nvPicPr>
          <p:cNvPr id="4" name="Picture 3">
            <a:extLst>
              <a:ext uri="{FF2B5EF4-FFF2-40B4-BE49-F238E27FC236}">
                <a16:creationId xmlns:a16="http://schemas.microsoft.com/office/drawing/2014/main" id="{9FCFC966-C3B9-2955-7949-A8C73D14D1F3}"/>
              </a:ext>
            </a:extLst>
          </p:cNvPr>
          <p:cNvPicPr>
            <a:picLocks noChangeAspect="1"/>
          </p:cNvPicPr>
          <p:nvPr/>
        </p:nvPicPr>
        <p:blipFill>
          <a:blip r:embed="rId3"/>
          <a:stretch>
            <a:fillRect/>
          </a:stretch>
        </p:blipFill>
        <p:spPr>
          <a:xfrm>
            <a:off x="574740" y="0"/>
            <a:ext cx="5316230" cy="6858000"/>
          </a:xfrm>
          <a:prstGeom prst="rect">
            <a:avLst/>
          </a:prstGeom>
          <a:ln>
            <a:solidFill>
              <a:schemeClr val="bg1"/>
            </a:solidFill>
          </a:ln>
        </p:spPr>
      </p:pic>
    </p:spTree>
    <p:extLst>
      <p:ext uri="{BB962C8B-B14F-4D97-AF65-F5344CB8AC3E}">
        <p14:creationId xmlns:p14="http://schemas.microsoft.com/office/powerpoint/2010/main" val="2720045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B2FCA2A-36D8-8CB1-52B2-0C4C064728F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A18520B-4784-D05A-7BCA-114E7074C0FE}"/>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DFEA6327-2484-4A90-80DF-C69F45B4CFA5}"/>
              </a:ext>
            </a:extLst>
          </p:cNvPr>
          <p:cNvSpPr txBox="1"/>
          <p:nvPr/>
        </p:nvSpPr>
        <p:spPr>
          <a:xfrm>
            <a:off x="9742711" y="3559627"/>
            <a:ext cx="2354424" cy="461665"/>
          </a:xfrm>
          <a:prstGeom prst="rect">
            <a:avLst/>
          </a:prstGeom>
          <a:noFill/>
          <a:ln>
            <a:solidFill>
              <a:schemeClr val="bg1"/>
            </a:solidFill>
          </a:ln>
        </p:spPr>
        <p:txBody>
          <a:bodyPr wrap="square" rtlCol="0">
            <a:spAutoFit/>
          </a:bodyPr>
          <a:lstStyle/>
          <a:p>
            <a:r>
              <a:rPr lang="en-US" sz="1200" dirty="0">
                <a:solidFill>
                  <a:schemeClr val="bg1"/>
                </a:solidFill>
              </a:rPr>
              <a:t>Please email your bio to: joshua.bryant.13@us.af.mil</a:t>
            </a:r>
          </a:p>
        </p:txBody>
      </p:sp>
      <p:sp>
        <p:nvSpPr>
          <p:cNvPr id="3" name="TextBox 2">
            <a:extLst>
              <a:ext uri="{FF2B5EF4-FFF2-40B4-BE49-F238E27FC236}">
                <a16:creationId xmlns:a16="http://schemas.microsoft.com/office/drawing/2014/main" id="{D6C4E3BC-36B9-81C0-1C75-ABDBDA326D03}"/>
              </a:ext>
            </a:extLst>
          </p:cNvPr>
          <p:cNvSpPr txBox="1"/>
          <p:nvPr/>
        </p:nvSpPr>
        <p:spPr>
          <a:xfrm>
            <a:off x="9742711" y="2411781"/>
            <a:ext cx="2354425" cy="1015663"/>
          </a:xfrm>
          <a:prstGeom prst="rect">
            <a:avLst/>
          </a:prstGeom>
          <a:noFill/>
          <a:ln>
            <a:solidFill>
              <a:schemeClr val="bg1"/>
            </a:solidFill>
          </a:ln>
        </p:spPr>
        <p:txBody>
          <a:bodyPr wrap="square" rtlCol="0">
            <a:spAutoFit/>
          </a:bodyPr>
          <a:lstStyle/>
          <a:p>
            <a:pPr algn="ctr"/>
            <a:r>
              <a:rPr lang="en-US" sz="1200" b="1" dirty="0">
                <a:solidFill>
                  <a:schemeClr val="bg1"/>
                </a:solidFill>
              </a:rPr>
              <a:t>Participant Biography Logins</a:t>
            </a:r>
          </a:p>
          <a:p>
            <a:pPr marL="171450" indent="-171450">
              <a:buFont typeface="Arial" panose="020B0604020202020204" pitchFamily="34" charset="0"/>
              <a:buChar char="•"/>
            </a:pPr>
            <a:r>
              <a:rPr lang="en-US" sz="1200" dirty="0">
                <a:solidFill>
                  <a:schemeClr val="bg1"/>
                </a:solidFill>
              </a:rPr>
              <a:t>Registration Email</a:t>
            </a:r>
          </a:p>
          <a:p>
            <a:pPr marL="171450" indent="-171450">
              <a:buFont typeface="Arial" panose="020B0604020202020204" pitchFamily="34" charset="0"/>
              <a:buChar char="•"/>
            </a:pPr>
            <a:r>
              <a:rPr lang="en-US" sz="1200" b="1" dirty="0">
                <a:solidFill>
                  <a:schemeClr val="bg1"/>
                </a:solidFill>
              </a:rPr>
              <a:t>Password: </a:t>
            </a:r>
            <a:r>
              <a:rPr lang="en-US" sz="1200" dirty="0">
                <a:solidFill>
                  <a:schemeClr val="bg1"/>
                </a:solidFill>
              </a:rPr>
              <a:t>Douhet2035</a:t>
            </a:r>
          </a:p>
          <a:p>
            <a:pPr marL="171450" indent="-171450">
              <a:buFont typeface="Arial" panose="020B0604020202020204" pitchFamily="34" charset="0"/>
              <a:buChar char="•"/>
            </a:pPr>
            <a:endParaRPr lang="en-US" sz="1200" dirty="0">
              <a:solidFill>
                <a:schemeClr val="bg1"/>
              </a:solidFill>
            </a:endParaRPr>
          </a:p>
          <a:p>
            <a:endParaRPr lang="en-US" sz="1200" dirty="0">
              <a:solidFill>
                <a:schemeClr val="bg1"/>
              </a:solidFill>
            </a:endParaRPr>
          </a:p>
        </p:txBody>
      </p:sp>
    </p:spTree>
    <p:extLst>
      <p:ext uri="{BB962C8B-B14F-4D97-AF65-F5344CB8AC3E}">
        <p14:creationId xmlns:p14="http://schemas.microsoft.com/office/powerpoint/2010/main" val="33350059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6" descr="$PPTXTitle">
            <a:extLst>
              <a:ext uri="{FF2B5EF4-FFF2-40B4-BE49-F238E27FC236}">
                <a16:creationId xmlns:a16="http://schemas.microsoft.com/office/drawing/2014/main" id="{2922228A-89EF-D466-BD4D-FB5483252DAA}"/>
              </a:ext>
            </a:extLst>
          </p:cNvPr>
          <p:cNvSpPr txBox="1">
            <a:spLocks/>
          </p:cNvSpPr>
          <p:nvPr/>
        </p:nvSpPr>
        <p:spPr>
          <a:xfrm>
            <a:off x="1164307" y="-705288"/>
            <a:ext cx="10399092" cy="1706301"/>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defTabSz="1219170">
              <a:buClr>
                <a:srgbClr val="000000"/>
              </a:buClr>
            </a:pPr>
            <a:endParaRPr lang="en-US" sz="7200" kern="0" dirty="0">
              <a:solidFill>
                <a:srgbClr val="FFFFFF"/>
              </a:solidFill>
              <a:latin typeface="Arial"/>
              <a:cs typeface="Arial"/>
              <a:sym typeface="Arial"/>
            </a:endParaRPr>
          </a:p>
          <a:p>
            <a:pPr defTabSz="1219170">
              <a:buClr>
                <a:srgbClr val="000000"/>
              </a:buClr>
            </a:pPr>
            <a:r>
              <a:rPr lang="en-US" sz="5000" kern="0" dirty="0">
                <a:solidFill>
                  <a:srgbClr val="FFFFFF"/>
                </a:solidFill>
                <a:latin typeface="Aptos Black" panose="020B0004020202020204" pitchFamily="34" charset="0"/>
                <a:cs typeface="Arial"/>
                <a:sym typeface="Arial"/>
              </a:rPr>
              <a:t>1600 – 1700 Today</a:t>
            </a:r>
            <a:endParaRPr lang="en-US" sz="5000" kern="0" dirty="0">
              <a:solidFill>
                <a:srgbClr val="000000"/>
              </a:solidFill>
              <a:latin typeface="Aptos Black" panose="020B0004020202020204" pitchFamily="34" charset="0"/>
              <a:cs typeface="Arial"/>
              <a:sym typeface="Arial"/>
            </a:endParaRPr>
          </a:p>
        </p:txBody>
      </p:sp>
      <p:sp>
        <p:nvSpPr>
          <p:cNvPr id="5" name="object 8">
            <a:extLst>
              <a:ext uri="{FF2B5EF4-FFF2-40B4-BE49-F238E27FC236}">
                <a16:creationId xmlns:a16="http://schemas.microsoft.com/office/drawing/2014/main" id="{EEA7056A-0E1E-326A-9C15-42356490A0C2}"/>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chemeClr val="bg1"/>
            </a:solidFill>
          </a:ln>
        </p:spPr>
        <p:txBody>
          <a:bodyPr wrap="square" lIns="0" tIns="0" rIns="0" bIns="0" rtlCol="0"/>
          <a:lstStyle/>
          <a:p>
            <a:endParaRPr/>
          </a:p>
        </p:txBody>
      </p:sp>
      <p:sp>
        <p:nvSpPr>
          <p:cNvPr id="10" name="Content Placeholder 2">
            <a:extLst>
              <a:ext uri="{FF2B5EF4-FFF2-40B4-BE49-F238E27FC236}">
                <a16:creationId xmlns:a16="http://schemas.microsoft.com/office/drawing/2014/main" id="{02C3B40B-CE62-0DE6-B1B1-4C0448A60A01}"/>
              </a:ext>
            </a:extLst>
          </p:cNvPr>
          <p:cNvSpPr txBox="1">
            <a:spLocks/>
          </p:cNvSpPr>
          <p:nvPr/>
        </p:nvSpPr>
        <p:spPr>
          <a:xfrm>
            <a:off x="838200" y="1825625"/>
            <a:ext cx="5306837"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solidFill>
                  <a:schemeClr val="bg1"/>
                </a:solidFill>
                <a:latin typeface="Aptos Black" panose="020B0004020202020204" pitchFamily="34" charset="0"/>
              </a:rPr>
              <a:t>Group Photo</a:t>
            </a:r>
            <a:r>
              <a:rPr lang="en-US" dirty="0">
                <a:solidFill>
                  <a:schemeClr val="bg1"/>
                </a:solidFill>
              </a:rPr>
              <a:t> – </a:t>
            </a:r>
            <a:r>
              <a:rPr lang="en-US" b="1" dirty="0">
                <a:solidFill>
                  <a:schemeClr val="bg1"/>
                </a:solidFill>
              </a:rPr>
              <a:t>1620 @ Karl Richter Statue/Air Park</a:t>
            </a:r>
            <a:endParaRPr lang="en-US" dirty="0">
              <a:solidFill>
                <a:schemeClr val="bg1"/>
              </a:solidFill>
            </a:endParaRPr>
          </a:p>
          <a:p>
            <a:pPr algn="l"/>
            <a:r>
              <a:rPr lang="en-US" dirty="0">
                <a:solidFill>
                  <a:schemeClr val="bg1"/>
                </a:solidFill>
                <a:latin typeface="Aptos Black" panose="020B0004020202020204" pitchFamily="34" charset="0"/>
              </a:rPr>
              <a:t>Guided Airpark Tour </a:t>
            </a:r>
            <a:r>
              <a:rPr lang="en-US" dirty="0">
                <a:solidFill>
                  <a:schemeClr val="bg1"/>
                </a:solidFill>
              </a:rPr>
              <a:t>– 1620-1640 </a:t>
            </a:r>
          </a:p>
          <a:p>
            <a:pPr algn="l"/>
            <a:r>
              <a:rPr lang="en-US" dirty="0">
                <a:solidFill>
                  <a:schemeClr val="bg1"/>
                </a:solidFill>
                <a:latin typeface="Aptos Black" panose="020B0004020202020204" pitchFamily="34" charset="0"/>
              </a:rPr>
              <a:t>Icebreaker Social </a:t>
            </a:r>
            <a:r>
              <a:rPr lang="en-US" dirty="0">
                <a:solidFill>
                  <a:schemeClr val="bg1"/>
                </a:solidFill>
              </a:rPr>
              <a:t>– 1700 – 1900 @ Maxwell Club “The Pit”</a:t>
            </a:r>
          </a:p>
          <a:p>
            <a:pPr marL="342900" indent="-342900" algn="l">
              <a:buFont typeface="Arial" panose="020B0604020202020204" pitchFamily="34" charset="0"/>
              <a:buChar char="•"/>
            </a:pPr>
            <a:r>
              <a:rPr lang="en-US" dirty="0">
                <a:solidFill>
                  <a:schemeClr val="bg1"/>
                </a:solidFill>
              </a:rPr>
              <a:t>All encouraged to attend</a:t>
            </a:r>
          </a:p>
          <a:p>
            <a:pPr marL="342900" indent="-342900" algn="l">
              <a:buFont typeface="Arial" panose="020B0604020202020204" pitchFamily="34" charset="0"/>
              <a:buChar char="•"/>
            </a:pPr>
            <a:r>
              <a:rPr lang="en-US" dirty="0">
                <a:solidFill>
                  <a:schemeClr val="bg1"/>
                </a:solidFill>
              </a:rPr>
              <a:t>Heavy hors d’oeuvres with landing fee or for $15</a:t>
            </a:r>
          </a:p>
          <a:p>
            <a:pPr marL="342900" indent="-342900" algn="l">
              <a:buFont typeface="Arial" panose="020B0604020202020204" pitchFamily="34" charset="0"/>
              <a:buChar char="•"/>
            </a:pPr>
            <a:r>
              <a:rPr lang="en-US" dirty="0">
                <a:solidFill>
                  <a:schemeClr val="bg1"/>
                </a:solidFill>
              </a:rPr>
              <a:t>Pay-as-you-pour bar</a:t>
            </a:r>
          </a:p>
          <a:p>
            <a:endParaRPr lang="en-US" dirty="0">
              <a:solidFill>
                <a:schemeClr val="bg1"/>
              </a:solidFill>
            </a:endParaRPr>
          </a:p>
        </p:txBody>
      </p:sp>
      <p:grpSp>
        <p:nvGrpSpPr>
          <p:cNvPr id="11" name="Group 10">
            <a:extLst>
              <a:ext uri="{FF2B5EF4-FFF2-40B4-BE49-F238E27FC236}">
                <a16:creationId xmlns:a16="http://schemas.microsoft.com/office/drawing/2014/main" id="{DDC0412E-6005-48B8-BE42-38FF166C7F9F}"/>
              </a:ext>
            </a:extLst>
          </p:cNvPr>
          <p:cNvGrpSpPr>
            <a:grpSpLocks noChangeAspect="1"/>
          </p:cNvGrpSpPr>
          <p:nvPr/>
        </p:nvGrpSpPr>
        <p:grpSpPr>
          <a:xfrm>
            <a:off x="6494106" y="1946298"/>
            <a:ext cx="6050817" cy="4911702"/>
            <a:chOff x="1987708" y="0"/>
            <a:chExt cx="8448497" cy="6858000"/>
          </a:xfrm>
        </p:grpSpPr>
        <p:grpSp>
          <p:nvGrpSpPr>
            <p:cNvPr id="12" name="Group 11">
              <a:extLst>
                <a:ext uri="{FF2B5EF4-FFF2-40B4-BE49-F238E27FC236}">
                  <a16:creationId xmlns:a16="http://schemas.microsoft.com/office/drawing/2014/main" id="{58CD9E44-408D-60AF-BF7E-E45BA29D052E}"/>
                </a:ext>
              </a:extLst>
            </p:cNvPr>
            <p:cNvGrpSpPr/>
            <p:nvPr/>
          </p:nvGrpSpPr>
          <p:grpSpPr>
            <a:xfrm>
              <a:off x="1987708" y="0"/>
              <a:ext cx="8216584" cy="6858000"/>
              <a:chOff x="1987708" y="0"/>
              <a:chExt cx="8216584" cy="6858000"/>
            </a:xfrm>
          </p:grpSpPr>
          <p:pic>
            <p:nvPicPr>
              <p:cNvPr id="32" name="Picture 31">
                <a:extLst>
                  <a:ext uri="{FF2B5EF4-FFF2-40B4-BE49-F238E27FC236}">
                    <a16:creationId xmlns:a16="http://schemas.microsoft.com/office/drawing/2014/main" id="{0E12FB33-5EB5-67A2-2334-56552A6AE547}"/>
                  </a:ext>
                </a:extLst>
              </p:cNvPr>
              <p:cNvPicPr>
                <a:picLocks noChangeAspect="1"/>
              </p:cNvPicPr>
              <p:nvPr/>
            </p:nvPicPr>
            <p:blipFill>
              <a:blip r:embed="rId2"/>
              <a:stretch>
                <a:fillRect/>
              </a:stretch>
            </p:blipFill>
            <p:spPr>
              <a:xfrm>
                <a:off x="1987708" y="0"/>
                <a:ext cx="8216584" cy="6858000"/>
              </a:xfrm>
              <a:prstGeom prst="rect">
                <a:avLst/>
              </a:prstGeom>
              <a:ln>
                <a:solidFill>
                  <a:schemeClr val="bg1"/>
                </a:solidFill>
              </a:ln>
            </p:spPr>
          </p:pic>
          <p:sp>
            <p:nvSpPr>
              <p:cNvPr id="33" name="Freeform: Shape 32">
                <a:extLst>
                  <a:ext uri="{FF2B5EF4-FFF2-40B4-BE49-F238E27FC236}">
                    <a16:creationId xmlns:a16="http://schemas.microsoft.com/office/drawing/2014/main" id="{9288BF61-D67A-AD56-F96E-49148D7A3733}"/>
                  </a:ext>
                </a:extLst>
              </p:cNvPr>
              <p:cNvSpPr/>
              <p:nvPr/>
            </p:nvSpPr>
            <p:spPr>
              <a:xfrm>
                <a:off x="4702629" y="3284376"/>
                <a:ext cx="643812" cy="391885"/>
              </a:xfrm>
              <a:custGeom>
                <a:avLst/>
                <a:gdLst>
                  <a:gd name="csX0" fmla="*/ 0 w 643812"/>
                  <a:gd name="csY0" fmla="*/ 46653 h 391885"/>
                  <a:gd name="csX1" fmla="*/ 634481 w 643812"/>
                  <a:gd name="csY1" fmla="*/ 0 h 391885"/>
                  <a:gd name="csX2" fmla="*/ 643812 w 643812"/>
                  <a:gd name="csY2" fmla="*/ 167951 h 391885"/>
                  <a:gd name="csX3" fmla="*/ 494522 w 643812"/>
                  <a:gd name="csY3" fmla="*/ 345232 h 391885"/>
                  <a:gd name="csX4" fmla="*/ 18661 w 643812"/>
                  <a:gd name="csY4" fmla="*/ 391885 h 391885"/>
                  <a:gd name="csX5" fmla="*/ 0 w 643812"/>
                  <a:gd name="csY5" fmla="*/ 46653 h 391885"/>
                </a:gdLst>
                <a:ahLst/>
                <a:cxnLst>
                  <a:cxn ang="0">
                    <a:pos x="csX0" y="csY0"/>
                  </a:cxn>
                  <a:cxn ang="0">
                    <a:pos x="csX1" y="csY1"/>
                  </a:cxn>
                  <a:cxn ang="0">
                    <a:pos x="csX2" y="csY2"/>
                  </a:cxn>
                  <a:cxn ang="0">
                    <a:pos x="csX3" y="csY3"/>
                  </a:cxn>
                  <a:cxn ang="0">
                    <a:pos x="csX4" y="csY4"/>
                  </a:cxn>
                  <a:cxn ang="0">
                    <a:pos x="csX5" y="csY5"/>
                  </a:cxn>
                </a:cxnLst>
                <a:rect l="l" t="t" r="r" b="b"/>
                <a:pathLst>
                  <a:path w="643812" h="391885">
                    <a:moveTo>
                      <a:pt x="0" y="46653"/>
                    </a:moveTo>
                    <a:lnTo>
                      <a:pt x="634481" y="0"/>
                    </a:lnTo>
                    <a:lnTo>
                      <a:pt x="643812" y="167951"/>
                    </a:lnTo>
                    <a:lnTo>
                      <a:pt x="494522" y="345232"/>
                    </a:lnTo>
                    <a:lnTo>
                      <a:pt x="18661" y="391885"/>
                    </a:lnTo>
                    <a:lnTo>
                      <a:pt x="0" y="46653"/>
                    </a:lnTo>
                    <a:close/>
                  </a:path>
                </a:pathLst>
              </a:custGeom>
              <a:ln>
                <a:solidFill>
                  <a:schemeClr val="bg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BA1D58BE-938E-4255-99F4-62ED992C2450}"/>
                  </a:ext>
                </a:extLst>
              </p:cNvPr>
              <p:cNvSpPr/>
              <p:nvPr/>
            </p:nvSpPr>
            <p:spPr>
              <a:xfrm>
                <a:off x="4702629" y="2827176"/>
                <a:ext cx="634481" cy="326571"/>
              </a:xfrm>
              <a:custGeom>
                <a:avLst/>
                <a:gdLst>
                  <a:gd name="csX0" fmla="*/ 9330 w 634481"/>
                  <a:gd name="csY0" fmla="*/ 326571 h 326571"/>
                  <a:gd name="csX1" fmla="*/ 634481 w 634481"/>
                  <a:gd name="csY1" fmla="*/ 270587 h 326571"/>
                  <a:gd name="csX2" fmla="*/ 251926 w 634481"/>
                  <a:gd name="csY2" fmla="*/ 0 h 326571"/>
                  <a:gd name="csX3" fmla="*/ 0 w 634481"/>
                  <a:gd name="csY3" fmla="*/ 46653 h 326571"/>
                  <a:gd name="csX4" fmla="*/ 9330 w 634481"/>
                  <a:gd name="csY4" fmla="*/ 326571 h 326571"/>
                </a:gdLst>
                <a:ahLst/>
                <a:cxnLst>
                  <a:cxn ang="0">
                    <a:pos x="csX0" y="csY0"/>
                  </a:cxn>
                  <a:cxn ang="0">
                    <a:pos x="csX1" y="csY1"/>
                  </a:cxn>
                  <a:cxn ang="0">
                    <a:pos x="csX2" y="csY2"/>
                  </a:cxn>
                  <a:cxn ang="0">
                    <a:pos x="csX3" y="csY3"/>
                  </a:cxn>
                  <a:cxn ang="0">
                    <a:pos x="csX4" y="csY4"/>
                  </a:cxn>
                </a:cxnLst>
                <a:rect l="l" t="t" r="r" b="b"/>
                <a:pathLst>
                  <a:path w="634481" h="326571">
                    <a:moveTo>
                      <a:pt x="9330" y="326571"/>
                    </a:moveTo>
                    <a:lnTo>
                      <a:pt x="634481" y="270587"/>
                    </a:lnTo>
                    <a:lnTo>
                      <a:pt x="251926" y="0"/>
                    </a:lnTo>
                    <a:lnTo>
                      <a:pt x="0" y="46653"/>
                    </a:lnTo>
                    <a:lnTo>
                      <a:pt x="9330" y="326571"/>
                    </a:lnTo>
                    <a:close/>
                  </a:path>
                </a:pathLst>
              </a:custGeom>
              <a:ln>
                <a:solidFill>
                  <a:schemeClr val="bg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BD66EF7F-51CE-DF2B-7137-D325FC877D1B}"/>
                  </a:ext>
                </a:extLst>
              </p:cNvPr>
              <p:cNvSpPr/>
              <p:nvPr/>
            </p:nvSpPr>
            <p:spPr>
              <a:xfrm>
                <a:off x="4879910" y="1754155"/>
                <a:ext cx="578498" cy="615821"/>
              </a:xfrm>
              <a:custGeom>
                <a:avLst/>
                <a:gdLst>
                  <a:gd name="csX0" fmla="*/ 0 w 578498"/>
                  <a:gd name="csY0" fmla="*/ 457200 h 615821"/>
                  <a:gd name="csX1" fmla="*/ 382555 w 578498"/>
                  <a:gd name="csY1" fmla="*/ 0 h 615821"/>
                  <a:gd name="csX2" fmla="*/ 578498 w 578498"/>
                  <a:gd name="csY2" fmla="*/ 149290 h 615821"/>
                  <a:gd name="csX3" fmla="*/ 195943 w 578498"/>
                  <a:gd name="csY3" fmla="*/ 615821 h 615821"/>
                  <a:gd name="csX4" fmla="*/ 0 w 578498"/>
                  <a:gd name="csY4" fmla="*/ 457200 h 615821"/>
                </a:gdLst>
                <a:ahLst/>
                <a:cxnLst>
                  <a:cxn ang="0">
                    <a:pos x="csX0" y="csY0"/>
                  </a:cxn>
                  <a:cxn ang="0">
                    <a:pos x="csX1" y="csY1"/>
                  </a:cxn>
                  <a:cxn ang="0">
                    <a:pos x="csX2" y="csY2"/>
                  </a:cxn>
                  <a:cxn ang="0">
                    <a:pos x="csX3" y="csY3"/>
                  </a:cxn>
                  <a:cxn ang="0">
                    <a:pos x="csX4" y="csY4"/>
                  </a:cxn>
                </a:cxnLst>
                <a:rect l="l" t="t" r="r" b="b"/>
                <a:pathLst>
                  <a:path w="578498" h="615821">
                    <a:moveTo>
                      <a:pt x="0" y="457200"/>
                    </a:moveTo>
                    <a:lnTo>
                      <a:pt x="382555" y="0"/>
                    </a:lnTo>
                    <a:lnTo>
                      <a:pt x="578498" y="149290"/>
                    </a:lnTo>
                    <a:lnTo>
                      <a:pt x="195943" y="615821"/>
                    </a:lnTo>
                    <a:lnTo>
                      <a:pt x="0" y="457200"/>
                    </a:lnTo>
                    <a:close/>
                  </a:path>
                </a:pathLst>
              </a:custGeom>
              <a:ln>
                <a:solidFill>
                  <a:schemeClr val="bg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6210C292-2B0B-0CDA-0719-17742ABBF8F7}"/>
                  </a:ext>
                </a:extLst>
              </p:cNvPr>
              <p:cNvSpPr/>
              <p:nvPr/>
            </p:nvSpPr>
            <p:spPr>
              <a:xfrm>
                <a:off x="5794310" y="1240971"/>
                <a:ext cx="1408923" cy="270588"/>
              </a:xfrm>
              <a:custGeom>
                <a:avLst/>
                <a:gdLst>
                  <a:gd name="csX0" fmla="*/ 0 w 1408923"/>
                  <a:gd name="csY0" fmla="*/ 186613 h 270588"/>
                  <a:gd name="csX1" fmla="*/ 373225 w 1408923"/>
                  <a:gd name="csY1" fmla="*/ 46653 h 270588"/>
                  <a:gd name="csX2" fmla="*/ 718457 w 1408923"/>
                  <a:gd name="csY2" fmla="*/ 0 h 270588"/>
                  <a:gd name="csX3" fmla="*/ 1073021 w 1408923"/>
                  <a:gd name="csY3" fmla="*/ 37323 h 270588"/>
                  <a:gd name="csX4" fmla="*/ 1408923 w 1408923"/>
                  <a:gd name="csY4" fmla="*/ 121298 h 270588"/>
                  <a:gd name="csX5" fmla="*/ 1362270 w 1408923"/>
                  <a:gd name="csY5" fmla="*/ 242596 h 270588"/>
                  <a:gd name="csX6" fmla="*/ 858417 w 1408923"/>
                  <a:gd name="csY6" fmla="*/ 130629 h 270588"/>
                  <a:gd name="csX7" fmla="*/ 541176 w 1408923"/>
                  <a:gd name="csY7" fmla="*/ 139960 h 270588"/>
                  <a:gd name="csX8" fmla="*/ 65314 w 1408923"/>
                  <a:gd name="csY8" fmla="*/ 270588 h 270588"/>
                  <a:gd name="csX9" fmla="*/ 0 w 1408923"/>
                  <a:gd name="csY9" fmla="*/ 186613 h 2705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408923" h="270588">
                    <a:moveTo>
                      <a:pt x="0" y="186613"/>
                    </a:moveTo>
                    <a:lnTo>
                      <a:pt x="373225" y="46653"/>
                    </a:lnTo>
                    <a:lnTo>
                      <a:pt x="718457" y="0"/>
                    </a:lnTo>
                    <a:lnTo>
                      <a:pt x="1073021" y="37323"/>
                    </a:lnTo>
                    <a:lnTo>
                      <a:pt x="1408923" y="121298"/>
                    </a:lnTo>
                    <a:lnTo>
                      <a:pt x="1362270" y="242596"/>
                    </a:lnTo>
                    <a:lnTo>
                      <a:pt x="858417" y="130629"/>
                    </a:lnTo>
                    <a:lnTo>
                      <a:pt x="541176" y="139960"/>
                    </a:lnTo>
                    <a:lnTo>
                      <a:pt x="65314" y="270588"/>
                    </a:lnTo>
                    <a:lnTo>
                      <a:pt x="0" y="186613"/>
                    </a:lnTo>
                    <a:close/>
                  </a:path>
                </a:pathLst>
              </a:custGeom>
              <a:ln>
                <a:solidFill>
                  <a:schemeClr val="bg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CF6DDFCD-B30C-78C9-403D-899C00BD5E72}"/>
                  </a:ext>
                </a:extLst>
              </p:cNvPr>
              <p:cNvSpPr/>
              <p:nvPr/>
            </p:nvSpPr>
            <p:spPr>
              <a:xfrm>
                <a:off x="3928188" y="345233"/>
                <a:ext cx="1035698" cy="886408"/>
              </a:xfrm>
              <a:custGeom>
                <a:avLst/>
                <a:gdLst>
                  <a:gd name="csX0" fmla="*/ 1035698 w 1035698"/>
                  <a:gd name="csY0" fmla="*/ 755779 h 886408"/>
                  <a:gd name="csX1" fmla="*/ 914400 w 1035698"/>
                  <a:gd name="csY1" fmla="*/ 886408 h 886408"/>
                  <a:gd name="csX2" fmla="*/ 0 w 1035698"/>
                  <a:gd name="csY2" fmla="*/ 158620 h 886408"/>
                  <a:gd name="csX3" fmla="*/ 149290 w 1035698"/>
                  <a:gd name="csY3" fmla="*/ 0 h 886408"/>
                  <a:gd name="csX4" fmla="*/ 1035698 w 1035698"/>
                  <a:gd name="csY4" fmla="*/ 755779 h 886408"/>
                </a:gdLst>
                <a:ahLst/>
                <a:cxnLst>
                  <a:cxn ang="0">
                    <a:pos x="csX0" y="csY0"/>
                  </a:cxn>
                  <a:cxn ang="0">
                    <a:pos x="csX1" y="csY1"/>
                  </a:cxn>
                  <a:cxn ang="0">
                    <a:pos x="csX2" y="csY2"/>
                  </a:cxn>
                  <a:cxn ang="0">
                    <a:pos x="csX3" y="csY3"/>
                  </a:cxn>
                  <a:cxn ang="0">
                    <a:pos x="csX4" y="csY4"/>
                  </a:cxn>
                </a:cxnLst>
                <a:rect l="l" t="t" r="r" b="b"/>
                <a:pathLst>
                  <a:path w="1035698" h="886408">
                    <a:moveTo>
                      <a:pt x="1035698" y="755779"/>
                    </a:moveTo>
                    <a:lnTo>
                      <a:pt x="914400" y="886408"/>
                    </a:lnTo>
                    <a:lnTo>
                      <a:pt x="0" y="158620"/>
                    </a:lnTo>
                    <a:lnTo>
                      <a:pt x="149290" y="0"/>
                    </a:lnTo>
                    <a:lnTo>
                      <a:pt x="1035698" y="755779"/>
                    </a:lnTo>
                    <a:close/>
                  </a:path>
                </a:pathLst>
              </a:custGeom>
              <a:solidFill>
                <a:schemeClr val="accent2">
                  <a:alpha val="80000"/>
                </a:schemeClr>
              </a:solidFill>
              <a:ln>
                <a:solidFill>
                  <a:schemeClr val="bg1"/>
                </a:solidFill>
                <a:prstDash val="dash"/>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D39C176A-A0C2-0AAA-9332-74213C73BE4E}"/>
                  </a:ext>
                </a:extLst>
              </p:cNvPr>
              <p:cNvSpPr/>
              <p:nvPr/>
            </p:nvSpPr>
            <p:spPr>
              <a:xfrm>
                <a:off x="3125755" y="559837"/>
                <a:ext cx="1091682" cy="1511559"/>
              </a:xfrm>
              <a:custGeom>
                <a:avLst/>
                <a:gdLst>
                  <a:gd name="csX0" fmla="*/ 709127 w 1091682"/>
                  <a:gd name="csY0" fmla="*/ 0 h 1511559"/>
                  <a:gd name="csX1" fmla="*/ 821094 w 1091682"/>
                  <a:gd name="csY1" fmla="*/ 93306 h 1511559"/>
                  <a:gd name="csX2" fmla="*/ 214604 w 1091682"/>
                  <a:gd name="csY2" fmla="*/ 979714 h 1511559"/>
                  <a:gd name="csX3" fmla="*/ 1091682 w 1091682"/>
                  <a:gd name="csY3" fmla="*/ 1343608 h 1511559"/>
                  <a:gd name="csX4" fmla="*/ 1054359 w 1091682"/>
                  <a:gd name="csY4" fmla="*/ 1511559 h 1511559"/>
                  <a:gd name="csX5" fmla="*/ 0 w 1091682"/>
                  <a:gd name="csY5" fmla="*/ 1082351 h 1511559"/>
                  <a:gd name="csX6" fmla="*/ 709127 w 1091682"/>
                  <a:gd name="csY6" fmla="*/ 0 h 151155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091682" h="1511559">
                    <a:moveTo>
                      <a:pt x="709127" y="0"/>
                    </a:moveTo>
                    <a:lnTo>
                      <a:pt x="821094" y="93306"/>
                    </a:lnTo>
                    <a:lnTo>
                      <a:pt x="214604" y="979714"/>
                    </a:lnTo>
                    <a:lnTo>
                      <a:pt x="1091682" y="1343608"/>
                    </a:lnTo>
                    <a:lnTo>
                      <a:pt x="1054359" y="1511559"/>
                    </a:lnTo>
                    <a:lnTo>
                      <a:pt x="0" y="1082351"/>
                    </a:lnTo>
                    <a:lnTo>
                      <a:pt x="709127" y="0"/>
                    </a:lnTo>
                    <a:close/>
                  </a:path>
                </a:pathLst>
              </a:custGeom>
              <a:solidFill>
                <a:schemeClr val="accent2">
                  <a:alpha val="80000"/>
                </a:schemeClr>
              </a:solidFill>
              <a:ln>
                <a:solidFill>
                  <a:schemeClr val="bg1"/>
                </a:solidFill>
                <a:prstDash val="dash"/>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940717FD-17C2-0859-B680-98B3CBB2254A}"/>
                  </a:ext>
                </a:extLst>
              </p:cNvPr>
              <p:cNvSpPr/>
              <p:nvPr/>
            </p:nvSpPr>
            <p:spPr>
              <a:xfrm>
                <a:off x="4002833" y="3368351"/>
                <a:ext cx="709126" cy="942392"/>
              </a:xfrm>
              <a:custGeom>
                <a:avLst/>
                <a:gdLst>
                  <a:gd name="csX0" fmla="*/ 0 w 709126"/>
                  <a:gd name="csY0" fmla="*/ 0 h 942392"/>
                  <a:gd name="csX1" fmla="*/ 494522 w 709126"/>
                  <a:gd name="csY1" fmla="*/ 0 h 942392"/>
                  <a:gd name="csX2" fmla="*/ 569167 w 709126"/>
                  <a:gd name="csY2" fmla="*/ 438539 h 942392"/>
                  <a:gd name="csX3" fmla="*/ 709126 w 709126"/>
                  <a:gd name="csY3" fmla="*/ 793102 h 942392"/>
                  <a:gd name="csX4" fmla="*/ 251926 w 709126"/>
                  <a:gd name="csY4" fmla="*/ 942392 h 942392"/>
                  <a:gd name="csX5" fmla="*/ 121298 w 709126"/>
                  <a:gd name="csY5" fmla="*/ 494522 h 942392"/>
                  <a:gd name="csX6" fmla="*/ 0 w 709126"/>
                  <a:gd name="csY6" fmla="*/ 0 h 94239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709126" h="942392">
                    <a:moveTo>
                      <a:pt x="0" y="0"/>
                    </a:moveTo>
                    <a:lnTo>
                      <a:pt x="494522" y="0"/>
                    </a:lnTo>
                    <a:lnTo>
                      <a:pt x="569167" y="438539"/>
                    </a:lnTo>
                    <a:lnTo>
                      <a:pt x="709126" y="793102"/>
                    </a:lnTo>
                    <a:lnTo>
                      <a:pt x="251926" y="942392"/>
                    </a:lnTo>
                    <a:lnTo>
                      <a:pt x="121298" y="494522"/>
                    </a:lnTo>
                    <a:lnTo>
                      <a:pt x="0" y="0"/>
                    </a:lnTo>
                    <a:close/>
                  </a:path>
                </a:pathLst>
              </a:custGeom>
              <a:solidFill>
                <a:schemeClr val="accent2">
                  <a:alpha val="80000"/>
                </a:schemeClr>
              </a:solidFill>
              <a:ln>
                <a:solidFill>
                  <a:schemeClr val="bg1"/>
                </a:solidFill>
                <a:prstDash val="dash"/>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6CED67CA-29A5-D788-F826-565C14DE8535}"/>
                  </a:ext>
                </a:extLst>
              </p:cNvPr>
              <p:cNvSpPr/>
              <p:nvPr/>
            </p:nvSpPr>
            <p:spPr>
              <a:xfrm>
                <a:off x="8920065" y="3956180"/>
                <a:ext cx="1222311" cy="849085"/>
              </a:xfrm>
              <a:custGeom>
                <a:avLst/>
                <a:gdLst>
                  <a:gd name="csX0" fmla="*/ 0 w 1222311"/>
                  <a:gd name="csY0" fmla="*/ 0 h 849085"/>
                  <a:gd name="csX1" fmla="*/ 18662 w 1222311"/>
                  <a:gd name="csY1" fmla="*/ 354563 h 849085"/>
                  <a:gd name="csX2" fmla="*/ 643813 w 1222311"/>
                  <a:gd name="csY2" fmla="*/ 373224 h 849085"/>
                  <a:gd name="csX3" fmla="*/ 625151 w 1222311"/>
                  <a:gd name="csY3" fmla="*/ 671804 h 849085"/>
                  <a:gd name="csX4" fmla="*/ 1129004 w 1222311"/>
                  <a:gd name="csY4" fmla="*/ 849085 h 849085"/>
                  <a:gd name="csX5" fmla="*/ 1222311 w 1222311"/>
                  <a:gd name="csY5" fmla="*/ 410547 h 849085"/>
                  <a:gd name="csX6" fmla="*/ 727788 w 1222311"/>
                  <a:gd name="csY6" fmla="*/ 242596 h 849085"/>
                  <a:gd name="csX7" fmla="*/ 718457 w 1222311"/>
                  <a:gd name="csY7" fmla="*/ 83975 h 849085"/>
                  <a:gd name="csX8" fmla="*/ 0 w 1222311"/>
                  <a:gd name="csY8" fmla="*/ 0 h 8490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222311" h="849085">
                    <a:moveTo>
                      <a:pt x="0" y="0"/>
                    </a:moveTo>
                    <a:lnTo>
                      <a:pt x="18662" y="354563"/>
                    </a:lnTo>
                    <a:lnTo>
                      <a:pt x="643813" y="373224"/>
                    </a:lnTo>
                    <a:lnTo>
                      <a:pt x="625151" y="671804"/>
                    </a:lnTo>
                    <a:lnTo>
                      <a:pt x="1129004" y="849085"/>
                    </a:lnTo>
                    <a:lnTo>
                      <a:pt x="1222311" y="410547"/>
                    </a:lnTo>
                    <a:lnTo>
                      <a:pt x="727788" y="242596"/>
                    </a:lnTo>
                    <a:lnTo>
                      <a:pt x="718457" y="83975"/>
                    </a:lnTo>
                    <a:lnTo>
                      <a:pt x="0" y="0"/>
                    </a:lnTo>
                    <a:close/>
                  </a:path>
                </a:pathLst>
              </a:custGeom>
              <a:solidFill>
                <a:schemeClr val="accent2">
                  <a:alpha val="80000"/>
                </a:schemeClr>
              </a:solidFill>
              <a:ln>
                <a:solidFill>
                  <a:schemeClr val="bg1"/>
                </a:solidFill>
                <a:prstDash val="dash"/>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ECC56909-B1F3-1D54-2534-7A83F848997E}"/>
                  </a:ext>
                </a:extLst>
              </p:cNvPr>
              <p:cNvSpPr/>
              <p:nvPr/>
            </p:nvSpPr>
            <p:spPr>
              <a:xfrm>
                <a:off x="3750906" y="4329404"/>
                <a:ext cx="1063690" cy="914400"/>
              </a:xfrm>
              <a:custGeom>
                <a:avLst/>
                <a:gdLst>
                  <a:gd name="csX0" fmla="*/ 0 w 1063690"/>
                  <a:gd name="csY0" fmla="*/ 354563 h 914400"/>
                  <a:gd name="csX1" fmla="*/ 979714 w 1063690"/>
                  <a:gd name="csY1" fmla="*/ 0 h 914400"/>
                  <a:gd name="csX2" fmla="*/ 1063690 w 1063690"/>
                  <a:gd name="csY2" fmla="*/ 139959 h 914400"/>
                  <a:gd name="csX3" fmla="*/ 326572 w 1063690"/>
                  <a:gd name="csY3" fmla="*/ 914400 h 914400"/>
                  <a:gd name="csX4" fmla="*/ 27992 w 1063690"/>
                  <a:gd name="csY4" fmla="*/ 914400 h 914400"/>
                  <a:gd name="csX5" fmla="*/ 0 w 1063690"/>
                  <a:gd name="csY5" fmla="*/ 354563 h 914400"/>
                </a:gdLst>
                <a:ahLst/>
                <a:cxnLst>
                  <a:cxn ang="0">
                    <a:pos x="csX0" y="csY0"/>
                  </a:cxn>
                  <a:cxn ang="0">
                    <a:pos x="csX1" y="csY1"/>
                  </a:cxn>
                  <a:cxn ang="0">
                    <a:pos x="csX2" y="csY2"/>
                  </a:cxn>
                  <a:cxn ang="0">
                    <a:pos x="csX3" y="csY3"/>
                  </a:cxn>
                  <a:cxn ang="0">
                    <a:pos x="csX4" y="csY4"/>
                  </a:cxn>
                  <a:cxn ang="0">
                    <a:pos x="csX5" y="csY5"/>
                  </a:cxn>
                </a:cxnLst>
                <a:rect l="l" t="t" r="r" b="b"/>
                <a:pathLst>
                  <a:path w="1063690" h="914400">
                    <a:moveTo>
                      <a:pt x="0" y="354563"/>
                    </a:moveTo>
                    <a:lnTo>
                      <a:pt x="979714" y="0"/>
                    </a:lnTo>
                    <a:lnTo>
                      <a:pt x="1063690" y="139959"/>
                    </a:lnTo>
                    <a:lnTo>
                      <a:pt x="326572" y="914400"/>
                    </a:lnTo>
                    <a:lnTo>
                      <a:pt x="27992" y="914400"/>
                    </a:lnTo>
                    <a:lnTo>
                      <a:pt x="0" y="354563"/>
                    </a:lnTo>
                    <a:close/>
                  </a:path>
                </a:pathLst>
              </a:custGeom>
              <a:solidFill>
                <a:schemeClr val="accent2">
                  <a:alpha val="80000"/>
                </a:schemeClr>
              </a:solidFill>
              <a:ln>
                <a:solidFill>
                  <a:schemeClr val="bg1"/>
                </a:solidFill>
                <a:prstDash val="dash"/>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453DD52B-74B4-9D36-B27C-4CEF6E8C2486}"/>
                  </a:ext>
                </a:extLst>
              </p:cNvPr>
              <p:cNvSpPr/>
              <p:nvPr/>
            </p:nvSpPr>
            <p:spPr>
              <a:xfrm>
                <a:off x="2379306" y="5337110"/>
                <a:ext cx="2724539" cy="1474237"/>
              </a:xfrm>
              <a:custGeom>
                <a:avLst/>
                <a:gdLst>
                  <a:gd name="csX0" fmla="*/ 1996751 w 2724539"/>
                  <a:gd name="csY0" fmla="*/ 0 h 1474237"/>
                  <a:gd name="csX1" fmla="*/ 2537927 w 2724539"/>
                  <a:gd name="csY1" fmla="*/ 9331 h 1474237"/>
                  <a:gd name="csX2" fmla="*/ 2724539 w 2724539"/>
                  <a:gd name="csY2" fmla="*/ 195943 h 1474237"/>
                  <a:gd name="csX3" fmla="*/ 2621902 w 2724539"/>
                  <a:gd name="csY3" fmla="*/ 1380931 h 1474237"/>
                  <a:gd name="csX4" fmla="*/ 2472612 w 2724539"/>
                  <a:gd name="csY4" fmla="*/ 1474237 h 1474237"/>
                  <a:gd name="csX5" fmla="*/ 2034074 w 2724539"/>
                  <a:gd name="csY5" fmla="*/ 1455576 h 1474237"/>
                  <a:gd name="csX6" fmla="*/ 1987421 w 2724539"/>
                  <a:gd name="csY6" fmla="*/ 615821 h 1474237"/>
                  <a:gd name="csX7" fmla="*/ 1287625 w 2724539"/>
                  <a:gd name="csY7" fmla="*/ 606490 h 1474237"/>
                  <a:gd name="csX8" fmla="*/ 1324947 w 2724539"/>
                  <a:gd name="csY8" fmla="*/ 979714 h 1474237"/>
                  <a:gd name="csX9" fmla="*/ 867747 w 2724539"/>
                  <a:gd name="csY9" fmla="*/ 970384 h 1474237"/>
                  <a:gd name="csX10" fmla="*/ 877078 w 2724539"/>
                  <a:gd name="csY10" fmla="*/ 718457 h 1474237"/>
                  <a:gd name="csX11" fmla="*/ 27992 w 2724539"/>
                  <a:gd name="csY11" fmla="*/ 755780 h 1474237"/>
                  <a:gd name="csX12" fmla="*/ 0 w 2724539"/>
                  <a:gd name="csY12" fmla="*/ 251927 h 1474237"/>
                  <a:gd name="csX13" fmla="*/ 1576874 w 2724539"/>
                  <a:gd name="csY13" fmla="*/ 270588 h 1474237"/>
                  <a:gd name="csX14" fmla="*/ 1623527 w 2724539"/>
                  <a:gd name="csY14" fmla="*/ 429208 h 1474237"/>
                  <a:gd name="csX15" fmla="*/ 1978090 w 2724539"/>
                  <a:gd name="csY15" fmla="*/ 401217 h 1474237"/>
                  <a:gd name="csX16" fmla="*/ 1996751 w 2724539"/>
                  <a:gd name="csY16" fmla="*/ 0 h 14742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724539" h="1474237">
                    <a:moveTo>
                      <a:pt x="1996751" y="0"/>
                    </a:moveTo>
                    <a:lnTo>
                      <a:pt x="2537927" y="9331"/>
                    </a:lnTo>
                    <a:lnTo>
                      <a:pt x="2724539" y="195943"/>
                    </a:lnTo>
                    <a:lnTo>
                      <a:pt x="2621902" y="1380931"/>
                    </a:lnTo>
                    <a:lnTo>
                      <a:pt x="2472612" y="1474237"/>
                    </a:lnTo>
                    <a:lnTo>
                      <a:pt x="2034074" y="1455576"/>
                    </a:lnTo>
                    <a:lnTo>
                      <a:pt x="1987421" y="615821"/>
                    </a:lnTo>
                    <a:lnTo>
                      <a:pt x="1287625" y="606490"/>
                    </a:lnTo>
                    <a:lnTo>
                      <a:pt x="1324947" y="979714"/>
                    </a:lnTo>
                    <a:lnTo>
                      <a:pt x="867747" y="970384"/>
                    </a:lnTo>
                    <a:lnTo>
                      <a:pt x="877078" y="718457"/>
                    </a:lnTo>
                    <a:lnTo>
                      <a:pt x="27992" y="755780"/>
                    </a:lnTo>
                    <a:lnTo>
                      <a:pt x="0" y="251927"/>
                    </a:lnTo>
                    <a:lnTo>
                      <a:pt x="1576874" y="270588"/>
                    </a:lnTo>
                    <a:lnTo>
                      <a:pt x="1623527" y="429208"/>
                    </a:lnTo>
                    <a:lnTo>
                      <a:pt x="1978090" y="401217"/>
                    </a:lnTo>
                    <a:lnTo>
                      <a:pt x="1996751" y="0"/>
                    </a:lnTo>
                    <a:close/>
                  </a:path>
                </a:pathLst>
              </a:custGeom>
              <a:solidFill>
                <a:schemeClr val="accent2">
                  <a:alpha val="80000"/>
                </a:schemeClr>
              </a:solidFill>
              <a:ln>
                <a:solidFill>
                  <a:schemeClr val="bg1"/>
                </a:solidFill>
                <a:prstDash val="dash"/>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6CE8A9A7-668D-391E-A8FF-505B0FB1DF84}"/>
                  </a:ext>
                </a:extLst>
              </p:cNvPr>
              <p:cNvSpPr/>
              <p:nvPr/>
            </p:nvSpPr>
            <p:spPr>
              <a:xfrm>
                <a:off x="5066522" y="793102"/>
                <a:ext cx="2463282" cy="494522"/>
              </a:xfrm>
              <a:custGeom>
                <a:avLst/>
                <a:gdLst>
                  <a:gd name="csX0" fmla="*/ 699796 w 2463282"/>
                  <a:gd name="csY0" fmla="*/ 354563 h 494522"/>
                  <a:gd name="csX1" fmla="*/ 1352939 w 2463282"/>
                  <a:gd name="csY1" fmla="*/ 242596 h 494522"/>
                  <a:gd name="csX2" fmla="*/ 2435290 w 2463282"/>
                  <a:gd name="csY2" fmla="*/ 494522 h 494522"/>
                  <a:gd name="csX3" fmla="*/ 2463282 w 2463282"/>
                  <a:gd name="csY3" fmla="*/ 410547 h 494522"/>
                  <a:gd name="csX4" fmla="*/ 1978090 w 2463282"/>
                  <a:gd name="csY4" fmla="*/ 251927 h 494522"/>
                  <a:gd name="csX5" fmla="*/ 1791478 w 2463282"/>
                  <a:gd name="csY5" fmla="*/ 0 h 494522"/>
                  <a:gd name="csX6" fmla="*/ 0 w 2463282"/>
                  <a:gd name="csY6" fmla="*/ 27992 h 494522"/>
                  <a:gd name="csX7" fmla="*/ 699796 w 2463282"/>
                  <a:gd name="csY7" fmla="*/ 354563 h 4945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463282" h="494522">
                    <a:moveTo>
                      <a:pt x="699796" y="354563"/>
                    </a:moveTo>
                    <a:lnTo>
                      <a:pt x="1352939" y="242596"/>
                    </a:lnTo>
                    <a:lnTo>
                      <a:pt x="2435290" y="494522"/>
                    </a:lnTo>
                    <a:lnTo>
                      <a:pt x="2463282" y="410547"/>
                    </a:lnTo>
                    <a:lnTo>
                      <a:pt x="1978090" y="251927"/>
                    </a:lnTo>
                    <a:lnTo>
                      <a:pt x="1791478" y="0"/>
                    </a:lnTo>
                    <a:lnTo>
                      <a:pt x="0" y="27992"/>
                    </a:lnTo>
                    <a:lnTo>
                      <a:pt x="699796" y="354563"/>
                    </a:lnTo>
                    <a:close/>
                  </a:path>
                </a:pathLst>
              </a:custGeom>
              <a:solidFill>
                <a:schemeClr val="accent2">
                  <a:alpha val="80000"/>
                </a:schemeClr>
              </a:solidFill>
              <a:ln>
                <a:solidFill>
                  <a:schemeClr val="bg1"/>
                </a:solidFill>
                <a:prstDash val="dash"/>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E9A67BB0-0949-227D-AD18-3EAE3FA74951}"/>
                </a:ext>
              </a:extLst>
            </p:cNvPr>
            <p:cNvSpPr txBox="1"/>
            <p:nvPr/>
          </p:nvSpPr>
          <p:spPr>
            <a:xfrm>
              <a:off x="5596669" y="809531"/>
              <a:ext cx="1408922" cy="230832"/>
            </a:xfrm>
            <a:prstGeom prst="rect">
              <a:avLst/>
            </a:prstGeom>
            <a:noFill/>
            <a:ln>
              <a:solidFill>
                <a:schemeClr val="bg1"/>
              </a:solidFill>
            </a:ln>
          </p:spPr>
          <p:txBody>
            <a:bodyPr wrap="square" rtlCol="0">
              <a:spAutoFit/>
            </a:bodyPr>
            <a:lstStyle/>
            <a:p>
              <a:r>
                <a:rPr lang="en-US" sz="900" dirty="0"/>
                <a:t>LeMay Alternate</a:t>
              </a:r>
            </a:p>
          </p:txBody>
        </p:sp>
        <p:sp>
          <p:nvSpPr>
            <p:cNvPr id="14" name="TextBox 13">
              <a:extLst>
                <a:ext uri="{FF2B5EF4-FFF2-40B4-BE49-F238E27FC236}">
                  <a16:creationId xmlns:a16="http://schemas.microsoft.com/office/drawing/2014/main" id="{67CD5A9B-A5D8-4C56-577D-53C28AF672F3}"/>
                </a:ext>
              </a:extLst>
            </p:cNvPr>
            <p:cNvSpPr txBox="1"/>
            <p:nvPr/>
          </p:nvSpPr>
          <p:spPr>
            <a:xfrm rot="2470683">
              <a:off x="3801075" y="724339"/>
              <a:ext cx="1408922" cy="230832"/>
            </a:xfrm>
            <a:prstGeom prst="rect">
              <a:avLst/>
            </a:prstGeom>
            <a:noFill/>
            <a:ln>
              <a:solidFill>
                <a:schemeClr val="bg1"/>
              </a:solidFill>
            </a:ln>
          </p:spPr>
          <p:txBody>
            <a:bodyPr wrap="square" rtlCol="0">
              <a:spAutoFit/>
            </a:bodyPr>
            <a:lstStyle/>
            <a:p>
              <a:r>
                <a:rPr lang="en-US" sz="900" dirty="0"/>
                <a:t>LeMay/Eaker Alternate</a:t>
              </a:r>
            </a:p>
          </p:txBody>
        </p:sp>
        <p:sp>
          <p:nvSpPr>
            <p:cNvPr id="15" name="TextBox 14">
              <a:extLst>
                <a:ext uri="{FF2B5EF4-FFF2-40B4-BE49-F238E27FC236}">
                  <a16:creationId xmlns:a16="http://schemas.microsoft.com/office/drawing/2014/main" id="{4C833992-11FC-099F-ABA9-A9C15C169A75}"/>
                </a:ext>
              </a:extLst>
            </p:cNvPr>
            <p:cNvSpPr txBox="1"/>
            <p:nvPr/>
          </p:nvSpPr>
          <p:spPr>
            <a:xfrm rot="1249005">
              <a:off x="3177379" y="1726566"/>
              <a:ext cx="1408922" cy="230832"/>
            </a:xfrm>
            <a:prstGeom prst="rect">
              <a:avLst/>
            </a:prstGeom>
            <a:noFill/>
            <a:ln>
              <a:solidFill>
                <a:schemeClr val="bg1"/>
              </a:solidFill>
            </a:ln>
          </p:spPr>
          <p:txBody>
            <a:bodyPr wrap="square" rtlCol="0">
              <a:spAutoFit/>
            </a:bodyPr>
            <a:lstStyle/>
            <a:p>
              <a:r>
                <a:rPr lang="en-US" sz="900" dirty="0"/>
                <a:t>Eaker Alternate</a:t>
              </a:r>
            </a:p>
          </p:txBody>
        </p:sp>
        <p:sp>
          <p:nvSpPr>
            <p:cNvPr id="16" name="TextBox 15">
              <a:extLst>
                <a:ext uri="{FF2B5EF4-FFF2-40B4-BE49-F238E27FC236}">
                  <a16:creationId xmlns:a16="http://schemas.microsoft.com/office/drawing/2014/main" id="{F87A0351-2D29-01C7-AFCE-0F878E066AB8}"/>
                </a:ext>
              </a:extLst>
            </p:cNvPr>
            <p:cNvSpPr txBox="1"/>
            <p:nvPr/>
          </p:nvSpPr>
          <p:spPr>
            <a:xfrm rot="15416514">
              <a:off x="3605274" y="3464343"/>
              <a:ext cx="1408922" cy="230832"/>
            </a:xfrm>
            <a:prstGeom prst="rect">
              <a:avLst/>
            </a:prstGeom>
            <a:noFill/>
            <a:ln>
              <a:solidFill>
                <a:schemeClr val="bg1"/>
              </a:solidFill>
            </a:ln>
          </p:spPr>
          <p:txBody>
            <a:bodyPr wrap="square" rtlCol="0">
              <a:spAutoFit/>
            </a:bodyPr>
            <a:lstStyle/>
            <a:p>
              <a:r>
                <a:rPr lang="en-US" sz="900" dirty="0"/>
                <a:t>SOS Alternate</a:t>
              </a:r>
            </a:p>
          </p:txBody>
        </p:sp>
        <p:sp>
          <p:nvSpPr>
            <p:cNvPr id="17" name="TextBox 16">
              <a:extLst>
                <a:ext uri="{FF2B5EF4-FFF2-40B4-BE49-F238E27FC236}">
                  <a16:creationId xmlns:a16="http://schemas.microsoft.com/office/drawing/2014/main" id="{5EF04F0A-B5A9-87AE-65E9-7D229CDC0D88}"/>
                </a:ext>
              </a:extLst>
            </p:cNvPr>
            <p:cNvSpPr txBox="1"/>
            <p:nvPr/>
          </p:nvSpPr>
          <p:spPr>
            <a:xfrm rot="18478854">
              <a:off x="3652936" y="4514946"/>
              <a:ext cx="1408922" cy="230832"/>
            </a:xfrm>
            <a:prstGeom prst="rect">
              <a:avLst/>
            </a:prstGeom>
            <a:noFill/>
            <a:ln>
              <a:solidFill>
                <a:schemeClr val="bg1"/>
              </a:solidFill>
            </a:ln>
          </p:spPr>
          <p:txBody>
            <a:bodyPr wrap="square" rtlCol="0">
              <a:spAutoFit/>
            </a:bodyPr>
            <a:lstStyle/>
            <a:p>
              <a:r>
                <a:rPr lang="en-US" sz="900" dirty="0"/>
                <a:t>SOS Alternate</a:t>
              </a:r>
            </a:p>
          </p:txBody>
        </p:sp>
        <p:sp>
          <p:nvSpPr>
            <p:cNvPr id="18" name="TextBox 17">
              <a:extLst>
                <a:ext uri="{FF2B5EF4-FFF2-40B4-BE49-F238E27FC236}">
                  <a16:creationId xmlns:a16="http://schemas.microsoft.com/office/drawing/2014/main" id="{E902D23E-84F1-141D-5FC3-95D1CD6ECAC8}"/>
                </a:ext>
              </a:extLst>
            </p:cNvPr>
            <p:cNvSpPr txBox="1"/>
            <p:nvPr/>
          </p:nvSpPr>
          <p:spPr>
            <a:xfrm rot="16200000">
              <a:off x="4007497" y="5748872"/>
              <a:ext cx="1408922" cy="230832"/>
            </a:xfrm>
            <a:prstGeom prst="rect">
              <a:avLst/>
            </a:prstGeom>
            <a:noFill/>
            <a:ln>
              <a:solidFill>
                <a:schemeClr val="bg1"/>
              </a:solidFill>
            </a:ln>
          </p:spPr>
          <p:txBody>
            <a:bodyPr wrap="square" rtlCol="0">
              <a:spAutoFit/>
            </a:bodyPr>
            <a:lstStyle/>
            <a:p>
              <a:r>
                <a:rPr lang="en-US" sz="900" dirty="0"/>
                <a:t>SOS Alternate</a:t>
              </a:r>
            </a:p>
          </p:txBody>
        </p:sp>
        <p:sp>
          <p:nvSpPr>
            <p:cNvPr id="19" name="TextBox 18">
              <a:extLst>
                <a:ext uri="{FF2B5EF4-FFF2-40B4-BE49-F238E27FC236}">
                  <a16:creationId xmlns:a16="http://schemas.microsoft.com/office/drawing/2014/main" id="{8248687F-C07D-7C09-FAF0-56DD8D494645}"/>
                </a:ext>
              </a:extLst>
            </p:cNvPr>
            <p:cNvSpPr txBox="1"/>
            <p:nvPr/>
          </p:nvSpPr>
          <p:spPr>
            <a:xfrm rot="21441058">
              <a:off x="2708763" y="5689662"/>
              <a:ext cx="1408922" cy="230832"/>
            </a:xfrm>
            <a:prstGeom prst="rect">
              <a:avLst/>
            </a:prstGeom>
            <a:noFill/>
            <a:ln>
              <a:solidFill>
                <a:schemeClr val="bg1"/>
              </a:solidFill>
            </a:ln>
          </p:spPr>
          <p:txBody>
            <a:bodyPr wrap="square" rtlCol="0">
              <a:spAutoFit/>
            </a:bodyPr>
            <a:lstStyle/>
            <a:p>
              <a:r>
                <a:rPr lang="en-US" sz="900" dirty="0"/>
                <a:t>Overflow</a:t>
              </a:r>
            </a:p>
          </p:txBody>
        </p:sp>
        <p:sp>
          <p:nvSpPr>
            <p:cNvPr id="20" name="TextBox 19">
              <a:extLst>
                <a:ext uri="{FF2B5EF4-FFF2-40B4-BE49-F238E27FC236}">
                  <a16:creationId xmlns:a16="http://schemas.microsoft.com/office/drawing/2014/main" id="{A688A48A-F13A-6BE1-8352-555D23B119A9}"/>
                </a:ext>
              </a:extLst>
            </p:cNvPr>
            <p:cNvSpPr txBox="1"/>
            <p:nvPr/>
          </p:nvSpPr>
          <p:spPr>
            <a:xfrm rot="21441058">
              <a:off x="9027283" y="4048914"/>
              <a:ext cx="1408922" cy="230832"/>
            </a:xfrm>
            <a:prstGeom prst="rect">
              <a:avLst/>
            </a:prstGeom>
            <a:noFill/>
            <a:ln>
              <a:solidFill>
                <a:schemeClr val="bg1"/>
              </a:solidFill>
            </a:ln>
          </p:spPr>
          <p:txBody>
            <a:bodyPr wrap="square" rtlCol="0">
              <a:spAutoFit/>
            </a:bodyPr>
            <a:lstStyle/>
            <a:p>
              <a:r>
                <a:rPr lang="en-US" sz="900" dirty="0"/>
                <a:t>Overflow</a:t>
              </a:r>
            </a:p>
          </p:txBody>
        </p:sp>
        <p:sp>
          <p:nvSpPr>
            <p:cNvPr id="21" name="TextBox 20">
              <a:extLst>
                <a:ext uri="{FF2B5EF4-FFF2-40B4-BE49-F238E27FC236}">
                  <a16:creationId xmlns:a16="http://schemas.microsoft.com/office/drawing/2014/main" id="{93F3BDB6-BE70-D03A-BEE7-41E3E909323B}"/>
                </a:ext>
              </a:extLst>
            </p:cNvPr>
            <p:cNvSpPr txBox="1"/>
            <p:nvPr/>
          </p:nvSpPr>
          <p:spPr>
            <a:xfrm rot="18367691">
              <a:off x="4725953" y="1610747"/>
              <a:ext cx="1408922" cy="230832"/>
            </a:xfrm>
            <a:prstGeom prst="rect">
              <a:avLst/>
            </a:prstGeom>
            <a:noFill/>
            <a:ln>
              <a:solidFill>
                <a:schemeClr val="bg1"/>
              </a:solidFill>
            </a:ln>
          </p:spPr>
          <p:txBody>
            <a:bodyPr wrap="square" rtlCol="0">
              <a:spAutoFit/>
            </a:bodyPr>
            <a:lstStyle/>
            <a:p>
              <a:r>
                <a:rPr lang="en-US" sz="900" dirty="0"/>
                <a:t>AFD 35</a:t>
              </a:r>
            </a:p>
          </p:txBody>
        </p:sp>
        <p:sp>
          <p:nvSpPr>
            <p:cNvPr id="22" name="TextBox 21">
              <a:extLst>
                <a:ext uri="{FF2B5EF4-FFF2-40B4-BE49-F238E27FC236}">
                  <a16:creationId xmlns:a16="http://schemas.microsoft.com/office/drawing/2014/main" id="{3102949A-894D-511C-4366-A1C59E42573A}"/>
                </a:ext>
              </a:extLst>
            </p:cNvPr>
            <p:cNvSpPr txBox="1"/>
            <p:nvPr/>
          </p:nvSpPr>
          <p:spPr>
            <a:xfrm>
              <a:off x="4687078" y="2902855"/>
              <a:ext cx="1408922" cy="230832"/>
            </a:xfrm>
            <a:prstGeom prst="rect">
              <a:avLst/>
            </a:prstGeom>
            <a:noFill/>
            <a:ln>
              <a:solidFill>
                <a:schemeClr val="bg1"/>
              </a:solidFill>
            </a:ln>
          </p:spPr>
          <p:txBody>
            <a:bodyPr wrap="square" rtlCol="0">
              <a:spAutoFit/>
            </a:bodyPr>
            <a:lstStyle/>
            <a:p>
              <a:r>
                <a:rPr lang="en-US" sz="900" dirty="0"/>
                <a:t>AFD 35</a:t>
              </a:r>
            </a:p>
          </p:txBody>
        </p:sp>
        <p:sp>
          <p:nvSpPr>
            <p:cNvPr id="23" name="TextBox 22">
              <a:extLst>
                <a:ext uri="{FF2B5EF4-FFF2-40B4-BE49-F238E27FC236}">
                  <a16:creationId xmlns:a16="http://schemas.microsoft.com/office/drawing/2014/main" id="{EC9A790F-84CA-D554-9BA7-335003F7D0F9}"/>
                </a:ext>
              </a:extLst>
            </p:cNvPr>
            <p:cNvSpPr txBox="1"/>
            <p:nvPr/>
          </p:nvSpPr>
          <p:spPr>
            <a:xfrm>
              <a:off x="6265558" y="1202464"/>
              <a:ext cx="1408922" cy="230832"/>
            </a:xfrm>
            <a:prstGeom prst="rect">
              <a:avLst/>
            </a:prstGeom>
            <a:noFill/>
            <a:ln>
              <a:solidFill>
                <a:schemeClr val="bg1"/>
              </a:solidFill>
            </a:ln>
          </p:spPr>
          <p:txBody>
            <a:bodyPr wrap="square" rtlCol="0">
              <a:spAutoFit/>
            </a:bodyPr>
            <a:lstStyle/>
            <a:p>
              <a:r>
                <a:rPr lang="en-US" sz="900" dirty="0"/>
                <a:t>AFD 35</a:t>
              </a:r>
            </a:p>
          </p:txBody>
        </p:sp>
        <p:sp>
          <p:nvSpPr>
            <p:cNvPr id="24" name="TextBox 23">
              <a:extLst>
                <a:ext uri="{FF2B5EF4-FFF2-40B4-BE49-F238E27FC236}">
                  <a16:creationId xmlns:a16="http://schemas.microsoft.com/office/drawing/2014/main" id="{2075D09B-281B-0888-6B8C-C389CA4AED57}"/>
                </a:ext>
              </a:extLst>
            </p:cNvPr>
            <p:cNvSpPr txBox="1"/>
            <p:nvPr/>
          </p:nvSpPr>
          <p:spPr>
            <a:xfrm>
              <a:off x="4702629" y="3383564"/>
              <a:ext cx="1408922" cy="230832"/>
            </a:xfrm>
            <a:prstGeom prst="rect">
              <a:avLst/>
            </a:prstGeom>
            <a:noFill/>
            <a:ln>
              <a:solidFill>
                <a:schemeClr val="bg1"/>
              </a:solidFill>
            </a:ln>
          </p:spPr>
          <p:txBody>
            <a:bodyPr wrap="square" rtlCol="0">
              <a:spAutoFit/>
            </a:bodyPr>
            <a:lstStyle/>
            <a:p>
              <a:r>
                <a:rPr lang="en-US" sz="900" dirty="0"/>
                <a:t>AFD 35</a:t>
              </a:r>
            </a:p>
          </p:txBody>
        </p:sp>
        <p:sp>
          <p:nvSpPr>
            <p:cNvPr id="25" name="Star: 4 Points 24">
              <a:extLst>
                <a:ext uri="{FF2B5EF4-FFF2-40B4-BE49-F238E27FC236}">
                  <a16:creationId xmlns:a16="http://schemas.microsoft.com/office/drawing/2014/main" id="{A8B68878-BDBB-6C7F-0ACD-736A899310E6}"/>
                </a:ext>
              </a:extLst>
            </p:cNvPr>
            <p:cNvSpPr/>
            <p:nvPr/>
          </p:nvSpPr>
          <p:spPr>
            <a:xfrm>
              <a:off x="6419461" y="1841982"/>
              <a:ext cx="223930" cy="229414"/>
            </a:xfrm>
            <a:prstGeom prst="star4">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4CA08507-F87D-DA07-13F7-5AF0704CCCE2}"/>
                </a:ext>
              </a:extLst>
            </p:cNvPr>
            <p:cNvSpPr/>
            <p:nvPr/>
          </p:nvSpPr>
          <p:spPr>
            <a:xfrm>
              <a:off x="6441230" y="3490019"/>
              <a:ext cx="223930" cy="229414"/>
            </a:xfrm>
            <a:prstGeom prst="star4">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7E4C8D37-B378-0990-B750-6D2C2A9B7B7C}"/>
                </a:ext>
              </a:extLst>
            </p:cNvPr>
            <p:cNvSpPr/>
            <p:nvPr/>
          </p:nvSpPr>
          <p:spPr>
            <a:xfrm>
              <a:off x="5862734" y="3039040"/>
              <a:ext cx="223930" cy="229414"/>
            </a:xfrm>
            <a:prstGeom prst="star4">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ar: 4 Points 27">
              <a:extLst>
                <a:ext uri="{FF2B5EF4-FFF2-40B4-BE49-F238E27FC236}">
                  <a16:creationId xmlns:a16="http://schemas.microsoft.com/office/drawing/2014/main" id="{DF32A774-A6D8-B2DF-B578-71D2C77B6667}"/>
                </a:ext>
              </a:extLst>
            </p:cNvPr>
            <p:cNvSpPr/>
            <p:nvPr/>
          </p:nvSpPr>
          <p:spPr>
            <a:xfrm>
              <a:off x="6497786" y="4930412"/>
              <a:ext cx="223930" cy="229414"/>
            </a:xfrm>
            <a:prstGeom prst="star4">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8CDEF447-EF99-3989-2825-7639AF101652}"/>
                </a:ext>
              </a:extLst>
            </p:cNvPr>
            <p:cNvSpPr/>
            <p:nvPr/>
          </p:nvSpPr>
          <p:spPr>
            <a:xfrm>
              <a:off x="9940782" y="4444016"/>
              <a:ext cx="223930" cy="229414"/>
            </a:xfrm>
            <a:prstGeom prst="star4">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9293AFA-AA83-8C84-746D-CA6E95030B40}"/>
                </a:ext>
              </a:extLst>
            </p:cNvPr>
            <p:cNvSpPr/>
            <p:nvPr/>
          </p:nvSpPr>
          <p:spPr>
            <a:xfrm>
              <a:off x="8220269" y="5805078"/>
              <a:ext cx="1828800" cy="763671"/>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AFD 35 Locations</a:t>
              </a:r>
            </a:p>
          </p:txBody>
        </p:sp>
        <p:sp>
          <p:nvSpPr>
            <p:cNvPr id="31" name="Star: 4 Points 30">
              <a:extLst>
                <a:ext uri="{FF2B5EF4-FFF2-40B4-BE49-F238E27FC236}">
                  <a16:creationId xmlns:a16="http://schemas.microsoft.com/office/drawing/2014/main" id="{90FCCF58-FC77-0731-A37D-8D49C069D538}"/>
                </a:ext>
              </a:extLst>
            </p:cNvPr>
            <p:cNvSpPr/>
            <p:nvPr/>
          </p:nvSpPr>
          <p:spPr>
            <a:xfrm>
              <a:off x="8347787" y="6074228"/>
              <a:ext cx="223930" cy="229414"/>
            </a:xfrm>
            <a:prstGeom prst="star4">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DF2CCE5B-6D75-4E76-7E7A-BD249AA0B8EB}"/>
              </a:ext>
            </a:extLst>
          </p:cNvPr>
          <p:cNvPicPr>
            <a:picLocks noChangeAspect="1"/>
          </p:cNvPicPr>
          <p:nvPr/>
        </p:nvPicPr>
        <p:blipFill>
          <a:blip r:embed="rId3"/>
          <a:stretch>
            <a:fillRect/>
          </a:stretch>
        </p:blipFill>
        <p:spPr>
          <a:xfrm>
            <a:off x="10384406" y="1176198"/>
            <a:ext cx="1994421" cy="2625309"/>
          </a:xfrm>
          <a:prstGeom prst="rect">
            <a:avLst/>
          </a:prstGeom>
          <a:ln>
            <a:solidFill>
              <a:schemeClr val="bg1"/>
            </a:solidFill>
          </a:ln>
        </p:spPr>
      </p:pic>
      <p:sp>
        <p:nvSpPr>
          <p:cNvPr id="44" name="Freeform: Shape 43">
            <a:extLst>
              <a:ext uri="{FF2B5EF4-FFF2-40B4-BE49-F238E27FC236}">
                <a16:creationId xmlns:a16="http://schemas.microsoft.com/office/drawing/2014/main" id="{F1401FA8-0202-EDD0-82CE-FC69DE07B960}"/>
              </a:ext>
            </a:extLst>
          </p:cNvPr>
          <p:cNvSpPr/>
          <p:nvPr/>
        </p:nvSpPr>
        <p:spPr>
          <a:xfrm>
            <a:off x="9039201" y="3419475"/>
            <a:ext cx="3248049" cy="2222567"/>
          </a:xfrm>
          <a:custGeom>
            <a:avLst/>
            <a:gdLst>
              <a:gd name="csX0" fmla="*/ 695349 w 3248049"/>
              <a:gd name="csY0" fmla="*/ 0 h 2222567"/>
              <a:gd name="csX1" fmla="*/ 200049 w 3248049"/>
              <a:gd name="csY1" fmla="*/ 161925 h 2222567"/>
              <a:gd name="csX2" fmla="*/ 24 w 3248049"/>
              <a:gd name="csY2" fmla="*/ 704850 h 2222567"/>
              <a:gd name="csX3" fmla="*/ 190524 w 3248049"/>
              <a:gd name="csY3" fmla="*/ 1247775 h 2222567"/>
              <a:gd name="csX4" fmla="*/ 704874 w 3248049"/>
              <a:gd name="csY4" fmla="*/ 1524000 h 2222567"/>
              <a:gd name="csX5" fmla="*/ 762024 w 3248049"/>
              <a:gd name="csY5" fmla="*/ 2000250 h 2222567"/>
              <a:gd name="csX6" fmla="*/ 962049 w 3248049"/>
              <a:gd name="csY6" fmla="*/ 2219325 h 2222567"/>
              <a:gd name="csX7" fmla="*/ 1733574 w 3248049"/>
              <a:gd name="csY7" fmla="*/ 1847850 h 2222567"/>
              <a:gd name="csX8" fmla="*/ 2047899 w 3248049"/>
              <a:gd name="csY8" fmla="*/ 1419225 h 2222567"/>
              <a:gd name="csX9" fmla="*/ 3038499 w 3248049"/>
              <a:gd name="csY9" fmla="*/ 1752600 h 2222567"/>
              <a:gd name="csX10" fmla="*/ 3248049 w 3248049"/>
              <a:gd name="csY10" fmla="*/ 1828800 h 22225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3248049" h="2222567">
                <a:moveTo>
                  <a:pt x="695349" y="0"/>
                </a:moveTo>
                <a:cubicBezTo>
                  <a:pt x="505642" y="22225"/>
                  <a:pt x="315936" y="44450"/>
                  <a:pt x="200049" y="161925"/>
                </a:cubicBezTo>
                <a:cubicBezTo>
                  <a:pt x="84162" y="279400"/>
                  <a:pt x="1612" y="523875"/>
                  <a:pt x="24" y="704850"/>
                </a:cubicBezTo>
                <a:cubicBezTo>
                  <a:pt x="-1564" y="885825"/>
                  <a:pt x="73049" y="1111250"/>
                  <a:pt x="190524" y="1247775"/>
                </a:cubicBezTo>
                <a:cubicBezTo>
                  <a:pt x="307999" y="1384300"/>
                  <a:pt x="609624" y="1398588"/>
                  <a:pt x="704874" y="1524000"/>
                </a:cubicBezTo>
                <a:cubicBezTo>
                  <a:pt x="800124" y="1649413"/>
                  <a:pt x="719162" y="1884363"/>
                  <a:pt x="762024" y="2000250"/>
                </a:cubicBezTo>
                <a:cubicBezTo>
                  <a:pt x="804887" y="2116138"/>
                  <a:pt x="800124" y="2244725"/>
                  <a:pt x="962049" y="2219325"/>
                </a:cubicBezTo>
                <a:cubicBezTo>
                  <a:pt x="1123974" y="2193925"/>
                  <a:pt x="1552599" y="1981200"/>
                  <a:pt x="1733574" y="1847850"/>
                </a:cubicBezTo>
                <a:cubicBezTo>
                  <a:pt x="1914549" y="1714500"/>
                  <a:pt x="1830412" y="1435100"/>
                  <a:pt x="2047899" y="1419225"/>
                </a:cubicBezTo>
                <a:cubicBezTo>
                  <a:pt x="2265386" y="1403350"/>
                  <a:pt x="2838474" y="1684337"/>
                  <a:pt x="3038499" y="1752600"/>
                </a:cubicBezTo>
                <a:cubicBezTo>
                  <a:pt x="3238524" y="1820863"/>
                  <a:pt x="3243286" y="1824831"/>
                  <a:pt x="3248049" y="1828800"/>
                </a:cubicBezTo>
              </a:path>
            </a:pathLst>
          </a:custGeom>
          <a:noFill/>
          <a:ln w="4762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24693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13666-142C-9F4B-AA1F-A8DFCE908B5F}"/>
            </a:ext>
          </a:extLst>
        </p:cNvPr>
        <p:cNvGrpSpPr/>
        <p:nvPr/>
      </p:nvGrpSpPr>
      <p:grpSpPr>
        <a:xfrm>
          <a:off x="0" y="0"/>
          <a:ext cx="0" cy="0"/>
          <a:chOff x="0" y="0"/>
          <a:chExt cx="0" cy="0"/>
        </a:xfrm>
      </p:grpSpPr>
      <p:sp>
        <p:nvSpPr>
          <p:cNvPr id="4" name="object 6" descr="$PPTXTitle">
            <a:extLst>
              <a:ext uri="{FF2B5EF4-FFF2-40B4-BE49-F238E27FC236}">
                <a16:creationId xmlns:a16="http://schemas.microsoft.com/office/drawing/2014/main" id="{BEC0E9F6-A590-BA1B-F8FC-F20E0B99AFE2}"/>
              </a:ext>
            </a:extLst>
          </p:cNvPr>
          <p:cNvSpPr txBox="1">
            <a:spLocks/>
          </p:cNvSpPr>
          <p:nvPr/>
        </p:nvSpPr>
        <p:spPr>
          <a:xfrm>
            <a:off x="1164307" y="-705288"/>
            <a:ext cx="10399092" cy="1706301"/>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defTabSz="1219170">
              <a:buClr>
                <a:srgbClr val="000000"/>
              </a:buClr>
            </a:pPr>
            <a:endParaRPr lang="en-US" sz="7200" kern="0" dirty="0">
              <a:solidFill>
                <a:srgbClr val="FFFFFF"/>
              </a:solidFill>
              <a:latin typeface="Arial"/>
              <a:cs typeface="Arial"/>
              <a:sym typeface="Arial"/>
            </a:endParaRPr>
          </a:p>
          <a:p>
            <a:pPr defTabSz="1219170">
              <a:buClr>
                <a:srgbClr val="000000"/>
              </a:buClr>
            </a:pPr>
            <a:r>
              <a:rPr lang="en-US" sz="5000" kern="0" dirty="0">
                <a:solidFill>
                  <a:srgbClr val="FFFFFF"/>
                </a:solidFill>
                <a:latin typeface="Aptos Black" panose="020B0004020202020204" pitchFamily="34" charset="0"/>
                <a:cs typeface="Arial"/>
                <a:sym typeface="Arial"/>
              </a:rPr>
              <a:t>On-Camera Interviews</a:t>
            </a:r>
            <a:endParaRPr lang="en-US" sz="5000" kern="0" dirty="0">
              <a:solidFill>
                <a:srgbClr val="000000"/>
              </a:solidFill>
              <a:latin typeface="Aptos Black" panose="020B0004020202020204" pitchFamily="34" charset="0"/>
              <a:cs typeface="Arial"/>
              <a:sym typeface="Arial"/>
            </a:endParaRPr>
          </a:p>
        </p:txBody>
      </p:sp>
      <p:sp>
        <p:nvSpPr>
          <p:cNvPr id="5" name="object 8">
            <a:extLst>
              <a:ext uri="{FF2B5EF4-FFF2-40B4-BE49-F238E27FC236}">
                <a16:creationId xmlns:a16="http://schemas.microsoft.com/office/drawing/2014/main" id="{918889D4-12E4-E84B-0BAC-7591AFC06775}"/>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chemeClr val="bg1"/>
            </a:solidFill>
          </a:ln>
        </p:spPr>
        <p:txBody>
          <a:bodyPr wrap="square" lIns="0" tIns="0" rIns="0" bIns="0" rtlCol="0"/>
          <a:lstStyle/>
          <a:p>
            <a:endParaRPr/>
          </a:p>
        </p:txBody>
      </p:sp>
      <p:sp>
        <p:nvSpPr>
          <p:cNvPr id="10" name="Content Placeholder 2">
            <a:extLst>
              <a:ext uri="{FF2B5EF4-FFF2-40B4-BE49-F238E27FC236}">
                <a16:creationId xmlns:a16="http://schemas.microsoft.com/office/drawing/2014/main" id="{A3AC2259-01CA-3131-E7D0-8F6EAB33969E}"/>
              </a:ext>
            </a:extLst>
          </p:cNvPr>
          <p:cNvSpPr txBox="1">
            <a:spLocks/>
          </p:cNvSpPr>
          <p:nvPr/>
        </p:nvSpPr>
        <p:spPr>
          <a:xfrm>
            <a:off x="838200" y="1825625"/>
            <a:ext cx="10725199" cy="29590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solidFill>
                  <a:schemeClr val="bg1"/>
                </a:solidFill>
                <a:latin typeface="Aptos Black" panose="020B0004020202020204" pitchFamily="34" charset="0"/>
              </a:rPr>
              <a:t>If you would be willing to be briefly interviewed by Air Force Public Affairs, please sign up in lobby.</a:t>
            </a:r>
            <a:endParaRPr lang="en-US" dirty="0">
              <a:solidFill>
                <a:schemeClr val="bg1"/>
              </a:solidFill>
            </a:endParaRPr>
          </a:p>
          <a:p>
            <a:pPr marL="342900" indent="-342900" algn="l">
              <a:buFont typeface="Arial" panose="020B0604020202020204" pitchFamily="34" charset="0"/>
              <a:buChar char="•"/>
            </a:pPr>
            <a:r>
              <a:rPr lang="en-US" dirty="0">
                <a:solidFill>
                  <a:schemeClr val="bg1"/>
                </a:solidFill>
                <a:latin typeface="Aptos Black" panose="020B0004020202020204" pitchFamily="34" charset="0"/>
              </a:rPr>
              <a:t>An escort will retrieve you from your breakout room Wednesday afternoon</a:t>
            </a:r>
          </a:p>
          <a:p>
            <a:pPr lvl="2"/>
            <a:r>
              <a:rPr lang="en-US" dirty="0">
                <a:solidFill>
                  <a:schemeClr val="bg1"/>
                </a:solidFill>
                <a:latin typeface="Aptos Black" panose="020B0004020202020204" pitchFamily="34" charset="0"/>
              </a:rPr>
              <a:t>Questions: </a:t>
            </a:r>
          </a:p>
          <a:p>
            <a:pPr marL="1200150" lvl="2" indent="-285750" algn="l">
              <a:buFont typeface="Arial" panose="020B0604020202020204" pitchFamily="34" charset="0"/>
              <a:buChar char="•"/>
            </a:pPr>
            <a:r>
              <a:rPr lang="en-US" dirty="0">
                <a:solidFill>
                  <a:schemeClr val="bg1"/>
                </a:solidFill>
              </a:rPr>
              <a:t>In your view what does the advanced technology landscape look like in 2035 and beyond?</a:t>
            </a:r>
          </a:p>
          <a:p>
            <a:pPr marL="1200150" lvl="2" indent="-285750" algn="l">
              <a:buFont typeface="Arial" panose="020B0604020202020204" pitchFamily="34" charset="0"/>
              <a:buChar char="•"/>
            </a:pPr>
            <a:r>
              <a:rPr lang="en-US" dirty="0">
                <a:solidFill>
                  <a:schemeClr val="bg1"/>
                </a:solidFill>
              </a:rPr>
              <a:t>From your perspective how do you think advanced technologies will change the Air Force?</a:t>
            </a:r>
          </a:p>
          <a:p>
            <a:pPr marL="1200150" lvl="2" indent="-285750" algn="l">
              <a:buFont typeface="Arial" panose="020B0604020202020204" pitchFamily="34" charset="0"/>
              <a:buChar char="•"/>
            </a:pPr>
            <a:r>
              <a:rPr lang="en-US" dirty="0">
                <a:solidFill>
                  <a:schemeClr val="bg1"/>
                </a:solidFill>
              </a:rPr>
              <a:t>From your perspective, how was the overall Wargame Experience?</a:t>
            </a:r>
          </a:p>
          <a:p>
            <a:pPr marL="1200150" lvl="2" indent="-285750" algn="l">
              <a:buFont typeface="Arial" panose="020B0604020202020204" pitchFamily="34" charset="0"/>
              <a:buChar char="•"/>
            </a:pPr>
            <a:endParaRPr lang="en-US" dirty="0">
              <a:solidFill>
                <a:schemeClr val="bg1"/>
              </a:solidFill>
            </a:endParaRPr>
          </a:p>
        </p:txBody>
      </p:sp>
      <p:sp>
        <p:nvSpPr>
          <p:cNvPr id="2" name="TextBox 1">
            <a:extLst>
              <a:ext uri="{FF2B5EF4-FFF2-40B4-BE49-F238E27FC236}">
                <a16:creationId xmlns:a16="http://schemas.microsoft.com/office/drawing/2014/main" id="{D356C492-E1E7-E0E6-0C85-9084EA5A0C18}"/>
              </a:ext>
            </a:extLst>
          </p:cNvPr>
          <p:cNvSpPr txBox="1"/>
          <p:nvPr/>
        </p:nvSpPr>
        <p:spPr>
          <a:xfrm>
            <a:off x="946298" y="5146158"/>
            <a:ext cx="10473069" cy="1477328"/>
          </a:xfrm>
          <a:prstGeom prst="rect">
            <a:avLst/>
          </a:prstGeom>
          <a:noFill/>
        </p:spPr>
        <p:txBody>
          <a:bodyPr wrap="square" rtlCol="0">
            <a:spAutoFit/>
          </a:bodyPr>
          <a:lstStyle/>
          <a:p>
            <a:pPr algn="ctr"/>
            <a:r>
              <a:rPr lang="en-US" u="sng" dirty="0">
                <a:solidFill>
                  <a:schemeClr val="bg1"/>
                </a:solidFill>
              </a:rPr>
              <a:t>DISCLAIMER</a:t>
            </a:r>
          </a:p>
          <a:p>
            <a:r>
              <a:rPr lang="en-US" dirty="0">
                <a:solidFill>
                  <a:schemeClr val="bg1"/>
                </a:solidFill>
              </a:rPr>
              <a:t>By participating in an interview, you consent to being recorded and thereafter authorize the LeMay Center to use, quote, and publish your statements, in whole or in part, across its various print, digital, and affiliated media platforms without prior approval. All on-the-record comments may be used in current and future reporting.</a:t>
            </a:r>
          </a:p>
        </p:txBody>
      </p:sp>
    </p:spTree>
    <p:extLst>
      <p:ext uri="{BB962C8B-B14F-4D97-AF65-F5344CB8AC3E}">
        <p14:creationId xmlns:p14="http://schemas.microsoft.com/office/powerpoint/2010/main" val="23632832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5353225-A34D-752C-B98D-CC38E6300A8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CF38490-463A-A32E-06C7-C03F0EB8E33B}"/>
              </a:ext>
            </a:extLst>
          </p:cNvPr>
          <p:cNvPicPr>
            <a:picLocks noChangeAspect="1"/>
          </p:cNvPicPr>
          <p:nvPr/>
        </p:nvPicPr>
        <p:blipFill>
          <a:blip r:embed="rId2"/>
          <a:stretch>
            <a:fillRect/>
          </a:stretch>
        </p:blipFill>
        <p:spPr>
          <a:xfrm>
            <a:off x="526122" y="0"/>
            <a:ext cx="5330450" cy="6858000"/>
          </a:xfrm>
          <a:prstGeom prst="rect">
            <a:avLst/>
          </a:prstGeom>
          <a:ln>
            <a:solidFill>
              <a:schemeClr val="bg1"/>
            </a:solidFill>
          </a:ln>
        </p:spPr>
      </p:pic>
      <p:pic>
        <p:nvPicPr>
          <p:cNvPr id="7" name="Picture 6">
            <a:extLst>
              <a:ext uri="{FF2B5EF4-FFF2-40B4-BE49-F238E27FC236}">
                <a16:creationId xmlns:a16="http://schemas.microsoft.com/office/drawing/2014/main" id="{8AFCD9A1-FD5B-157E-3957-2B263E64AFAC}"/>
              </a:ext>
            </a:extLst>
          </p:cNvPr>
          <p:cNvPicPr>
            <a:picLocks noChangeAspect="1"/>
          </p:cNvPicPr>
          <p:nvPr/>
        </p:nvPicPr>
        <p:blipFill>
          <a:blip r:embed="rId3"/>
          <a:stretch>
            <a:fillRect/>
          </a:stretch>
        </p:blipFill>
        <p:spPr>
          <a:xfrm>
            <a:off x="6335430" y="0"/>
            <a:ext cx="5340457" cy="6858000"/>
          </a:xfrm>
          <a:prstGeom prst="rect">
            <a:avLst/>
          </a:prstGeom>
          <a:ln>
            <a:solidFill>
              <a:schemeClr val="bg1"/>
            </a:solidFill>
          </a:ln>
        </p:spPr>
      </p:pic>
    </p:spTree>
    <p:extLst>
      <p:ext uri="{BB962C8B-B14F-4D97-AF65-F5344CB8AC3E}">
        <p14:creationId xmlns:p14="http://schemas.microsoft.com/office/powerpoint/2010/main" val="2657521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AA83DD-8829-B708-2301-4E2C13D42F78}"/>
              </a:ext>
            </a:extLst>
          </p:cNvPr>
          <p:cNvSpPr>
            <a:spLocks noGrp="1"/>
          </p:cNvSpPr>
          <p:nvPr>
            <p:ph idx="1"/>
          </p:nvPr>
        </p:nvSpPr>
        <p:spPr>
          <a:xfrm>
            <a:off x="494523" y="1825625"/>
            <a:ext cx="11262048" cy="4351338"/>
          </a:xfrm>
        </p:spPr>
        <p:txBody>
          <a:bodyPr>
            <a:normAutofit/>
          </a:bodyPr>
          <a:lstStyle/>
          <a:p>
            <a:r>
              <a:rPr lang="en-US" dirty="0">
                <a:solidFill>
                  <a:schemeClr val="bg1"/>
                </a:solidFill>
              </a:rPr>
              <a:t>Refreshments are available in the Heritage Room with paid landing fee</a:t>
            </a:r>
          </a:p>
          <a:p>
            <a:r>
              <a:rPr lang="en-US" dirty="0">
                <a:solidFill>
                  <a:schemeClr val="bg1"/>
                </a:solidFill>
              </a:rPr>
              <a:t>Restrooms outside the auditorium and to the left or through the glass tunnel</a:t>
            </a:r>
          </a:p>
          <a:p>
            <a:pPr marL="0" indent="0">
              <a:buNone/>
            </a:pPr>
            <a:endParaRPr lang="en-US" dirty="0">
              <a:solidFill>
                <a:schemeClr val="bg1"/>
              </a:solidFill>
            </a:endParaRPr>
          </a:p>
          <a:p>
            <a:r>
              <a:rPr lang="en-US" b="1" dirty="0">
                <a:solidFill>
                  <a:schemeClr val="bg1"/>
                </a:solidFill>
                <a:latin typeface="Aptos Black" panose="020B0004020202020204" pitchFamily="34" charset="0"/>
              </a:rPr>
              <a:t>Up Next: </a:t>
            </a:r>
            <a:r>
              <a:rPr lang="en-US" dirty="0">
                <a:solidFill>
                  <a:schemeClr val="bg1"/>
                </a:solidFill>
              </a:rPr>
              <a:t>0930-1130 Turn 1</a:t>
            </a:r>
          </a:p>
          <a:p>
            <a:r>
              <a:rPr lang="en-US" b="1" dirty="0">
                <a:solidFill>
                  <a:schemeClr val="bg1"/>
                </a:solidFill>
                <a:latin typeface="Aptos Black" panose="020B0004020202020204" pitchFamily="34" charset="0"/>
              </a:rPr>
              <a:t>Role: </a:t>
            </a:r>
            <a:r>
              <a:rPr lang="en-US" dirty="0">
                <a:solidFill>
                  <a:schemeClr val="bg1"/>
                </a:solidFill>
              </a:rPr>
              <a:t>Scientific Advisory Group to the SECAF EAG</a:t>
            </a:r>
          </a:p>
          <a:p>
            <a:r>
              <a:rPr lang="en-US" b="1" dirty="0">
                <a:solidFill>
                  <a:schemeClr val="bg1"/>
                </a:solidFill>
                <a:latin typeface="Aptos Black" panose="020B0004020202020204" pitchFamily="34" charset="0"/>
              </a:rPr>
              <a:t>Recommended Review: </a:t>
            </a:r>
            <a:r>
              <a:rPr lang="en-US" dirty="0">
                <a:solidFill>
                  <a:schemeClr val="bg1"/>
                </a:solidFill>
              </a:rPr>
              <a:t>Read-Ahead Material</a:t>
            </a:r>
          </a:p>
          <a:p>
            <a:r>
              <a:rPr lang="en-US" b="1" dirty="0">
                <a:solidFill>
                  <a:schemeClr val="bg1"/>
                </a:solidFill>
                <a:latin typeface="Aptos Black" panose="020B0004020202020204" pitchFamily="34" charset="0"/>
              </a:rPr>
              <a:t>Timeline: </a:t>
            </a:r>
            <a:r>
              <a:rPr lang="en-US" dirty="0">
                <a:solidFill>
                  <a:schemeClr val="bg1"/>
                </a:solidFill>
              </a:rPr>
              <a:t>2030</a:t>
            </a:r>
          </a:p>
        </p:txBody>
      </p:sp>
      <p:sp>
        <p:nvSpPr>
          <p:cNvPr id="4" name="object 6" descr="$PPTXTitle">
            <a:extLst>
              <a:ext uri="{FF2B5EF4-FFF2-40B4-BE49-F238E27FC236}">
                <a16:creationId xmlns:a16="http://schemas.microsoft.com/office/drawing/2014/main" id="{3B616963-B54B-9161-6104-889AAE6FB3CC}"/>
              </a:ext>
            </a:extLst>
          </p:cNvPr>
          <p:cNvSpPr txBox="1">
            <a:spLocks/>
          </p:cNvSpPr>
          <p:nvPr/>
        </p:nvSpPr>
        <p:spPr>
          <a:xfrm>
            <a:off x="1164307" y="-705288"/>
            <a:ext cx="10399092" cy="1706301"/>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defTabSz="1219170">
              <a:buClr>
                <a:srgbClr val="000000"/>
              </a:buClr>
            </a:pPr>
            <a:endParaRPr lang="en-US" sz="7200" kern="0" dirty="0">
              <a:solidFill>
                <a:srgbClr val="FFFFFF"/>
              </a:solidFill>
              <a:latin typeface="Arial"/>
              <a:cs typeface="Arial"/>
              <a:sym typeface="Arial"/>
            </a:endParaRPr>
          </a:p>
          <a:p>
            <a:pPr defTabSz="1219170">
              <a:buClr>
                <a:srgbClr val="000000"/>
              </a:buClr>
            </a:pPr>
            <a:r>
              <a:rPr lang="en-US" sz="5000" kern="0" dirty="0">
                <a:solidFill>
                  <a:srgbClr val="FFFFFF"/>
                </a:solidFill>
                <a:latin typeface="Aptos Black" panose="020B0004020202020204" pitchFamily="34" charset="0"/>
                <a:cs typeface="Arial"/>
                <a:sym typeface="Arial"/>
              </a:rPr>
              <a:t>10 Min Break</a:t>
            </a:r>
            <a:endParaRPr lang="en-US" sz="5000" kern="0" dirty="0">
              <a:solidFill>
                <a:srgbClr val="000000"/>
              </a:solidFill>
              <a:latin typeface="Aptos Black" panose="020B0004020202020204" pitchFamily="34" charset="0"/>
              <a:cs typeface="Arial"/>
              <a:sym typeface="Arial"/>
            </a:endParaRPr>
          </a:p>
        </p:txBody>
      </p:sp>
      <p:sp>
        <p:nvSpPr>
          <p:cNvPr id="5" name="object 8">
            <a:extLst>
              <a:ext uri="{FF2B5EF4-FFF2-40B4-BE49-F238E27FC236}">
                <a16:creationId xmlns:a16="http://schemas.microsoft.com/office/drawing/2014/main" id="{61154E3B-A161-B6A4-8596-00C6C7B7FB55}"/>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chemeClr val="bg1"/>
            </a:solidFill>
          </a:ln>
        </p:spPr>
        <p:txBody>
          <a:bodyPr wrap="square" lIns="0" tIns="0" rIns="0" bIns="0" rtlCol="0"/>
          <a:lstStyle/>
          <a:p>
            <a:endParaRPr/>
          </a:p>
        </p:txBody>
      </p:sp>
    </p:spTree>
    <p:extLst>
      <p:ext uri="{BB962C8B-B14F-4D97-AF65-F5344CB8AC3E}">
        <p14:creationId xmlns:p14="http://schemas.microsoft.com/office/powerpoint/2010/main" val="543753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493130" y="6550134"/>
            <a:ext cx="1509395" cy="279400"/>
          </a:xfrm>
          <a:prstGeom prst="rect">
            <a:avLst/>
          </a:prstGeom>
        </p:spPr>
        <p:txBody>
          <a:bodyPr vert="horz" wrap="square" lIns="0" tIns="0" rIns="0" bIns="0" rtlCol="0">
            <a:spAutoFit/>
          </a:bodyPr>
          <a:lstStyle/>
          <a:p>
            <a:pPr>
              <a:lnSpc>
                <a:spcPts val="2050"/>
              </a:lnSpc>
            </a:pPr>
            <a:r>
              <a:rPr sz="1800" spc="100" dirty="0">
                <a:solidFill>
                  <a:srgbClr val="3A7C22"/>
                </a:solidFill>
                <a:latin typeface="Calibri"/>
                <a:cs typeface="Calibri"/>
              </a:rPr>
              <a:t>UNCLASSIFIED</a:t>
            </a:r>
            <a:endParaRPr sz="1800">
              <a:latin typeface="Calibri"/>
              <a:cs typeface="Calibri"/>
            </a:endParaRPr>
          </a:p>
        </p:txBody>
      </p:sp>
      <p:grpSp>
        <p:nvGrpSpPr>
          <p:cNvPr id="3" name="object 3"/>
          <p:cNvGrpSpPr/>
          <p:nvPr/>
        </p:nvGrpSpPr>
        <p:grpSpPr>
          <a:xfrm>
            <a:off x="25" y="-9237"/>
            <a:ext cx="12430100" cy="7162511"/>
            <a:chOff x="25" y="0"/>
            <a:chExt cx="12192000" cy="6858000"/>
          </a:xfrm>
        </p:grpSpPr>
        <p:pic>
          <p:nvPicPr>
            <p:cNvPr id="4" name="object 4" descr="A group of people posing for a photo  AI-generated content may be incorrect."/>
            <p:cNvPicPr/>
            <p:nvPr/>
          </p:nvPicPr>
          <p:blipFill>
            <a:blip r:embed="rId2" cstate="print"/>
            <a:stretch>
              <a:fillRect/>
            </a:stretch>
          </p:blipFill>
          <p:spPr>
            <a:xfrm>
              <a:off x="5528170" y="3053473"/>
              <a:ext cx="6663804" cy="3804526"/>
            </a:xfrm>
            <a:prstGeom prst="rect">
              <a:avLst/>
            </a:prstGeom>
          </p:spPr>
        </p:pic>
        <p:pic>
          <p:nvPicPr>
            <p:cNvPr id="5" name="object 5" descr="A picture containing building, old, stone  AI-generated content may be incorrect."/>
            <p:cNvPicPr/>
            <p:nvPr/>
          </p:nvPicPr>
          <p:blipFill>
            <a:blip r:embed="rId3" cstate="print"/>
            <a:stretch>
              <a:fillRect/>
            </a:stretch>
          </p:blipFill>
          <p:spPr>
            <a:xfrm>
              <a:off x="5424047" y="0"/>
              <a:ext cx="6767711" cy="3053421"/>
            </a:xfrm>
            <a:prstGeom prst="rect">
              <a:avLst/>
            </a:prstGeom>
          </p:spPr>
        </p:pic>
        <p:pic>
          <p:nvPicPr>
            <p:cNvPr id="6" name="object 6" descr="Text  AI-generated content may be incorrect."/>
            <p:cNvPicPr/>
            <p:nvPr/>
          </p:nvPicPr>
          <p:blipFill>
            <a:blip r:embed="rId4" cstate="print"/>
            <a:stretch>
              <a:fillRect/>
            </a:stretch>
          </p:blipFill>
          <p:spPr>
            <a:xfrm>
              <a:off x="25" y="12"/>
              <a:ext cx="8713406" cy="6857987"/>
            </a:xfrm>
            <a:prstGeom prst="rect">
              <a:avLst/>
            </a:prstGeom>
          </p:spPr>
        </p:pic>
        <p:pic>
          <p:nvPicPr>
            <p:cNvPr id="7" name="object 7"/>
            <p:cNvPicPr/>
            <p:nvPr/>
          </p:nvPicPr>
          <p:blipFill>
            <a:blip r:embed="rId5" cstate="print"/>
            <a:stretch>
              <a:fillRect/>
            </a:stretch>
          </p:blipFill>
          <p:spPr>
            <a:xfrm>
              <a:off x="3558676" y="517442"/>
              <a:ext cx="5053126" cy="320344"/>
            </a:xfrm>
            <a:prstGeom prst="rect">
              <a:avLst/>
            </a:prstGeom>
          </p:spPr>
        </p:pic>
        <p:pic>
          <p:nvPicPr>
            <p:cNvPr id="8" name="object 8"/>
            <p:cNvPicPr/>
            <p:nvPr/>
          </p:nvPicPr>
          <p:blipFill>
            <a:blip r:embed="rId6" cstate="print"/>
            <a:stretch>
              <a:fillRect/>
            </a:stretch>
          </p:blipFill>
          <p:spPr>
            <a:xfrm>
              <a:off x="12731" y="153020"/>
              <a:ext cx="1358459" cy="1358459"/>
            </a:xfrm>
            <a:prstGeom prst="rect">
              <a:avLst/>
            </a:prstGeom>
          </p:spPr>
        </p:pic>
        <p:pic>
          <p:nvPicPr>
            <p:cNvPr id="9" name="object 9"/>
            <p:cNvPicPr/>
            <p:nvPr/>
          </p:nvPicPr>
          <p:blipFill>
            <a:blip r:embed="rId7" cstate="print"/>
            <a:stretch>
              <a:fillRect/>
            </a:stretch>
          </p:blipFill>
          <p:spPr>
            <a:xfrm>
              <a:off x="4370670" y="1755308"/>
              <a:ext cx="3470859" cy="397891"/>
            </a:xfrm>
            <a:prstGeom prst="rect">
              <a:avLst/>
            </a:prstGeom>
          </p:spPr>
        </p:pic>
        <p:sp>
          <p:nvSpPr>
            <p:cNvPr id="10" name="object 10"/>
            <p:cNvSpPr/>
            <p:nvPr/>
          </p:nvSpPr>
          <p:spPr>
            <a:xfrm>
              <a:off x="4337335" y="2172449"/>
              <a:ext cx="3517900" cy="13970"/>
            </a:xfrm>
            <a:custGeom>
              <a:avLst/>
              <a:gdLst/>
              <a:ahLst/>
              <a:cxnLst/>
              <a:rect l="l" t="t" r="r" b="b"/>
              <a:pathLst>
                <a:path w="3517900" h="13969">
                  <a:moveTo>
                    <a:pt x="3517391" y="0"/>
                  </a:moveTo>
                  <a:lnTo>
                    <a:pt x="0" y="0"/>
                  </a:lnTo>
                  <a:lnTo>
                    <a:pt x="0" y="13716"/>
                  </a:lnTo>
                  <a:lnTo>
                    <a:pt x="3517391" y="13716"/>
                  </a:lnTo>
                  <a:lnTo>
                    <a:pt x="3517391" y="0"/>
                  </a:lnTo>
                  <a:close/>
                </a:path>
              </a:pathLst>
            </a:custGeom>
            <a:solidFill>
              <a:srgbClr val="FFFFFF"/>
            </a:solidFill>
          </p:spPr>
          <p:txBody>
            <a:bodyPr wrap="square" lIns="0" tIns="0" rIns="0" bIns="0" rtlCol="0"/>
            <a:lstStyle/>
            <a:p>
              <a:endParaRPr/>
            </a:p>
          </p:txBody>
        </p:sp>
        <p:sp>
          <p:nvSpPr>
            <p:cNvPr id="11" name="object 11"/>
            <p:cNvSpPr/>
            <p:nvPr/>
          </p:nvSpPr>
          <p:spPr>
            <a:xfrm>
              <a:off x="4337335" y="2172449"/>
              <a:ext cx="3517900" cy="13970"/>
            </a:xfrm>
            <a:custGeom>
              <a:avLst/>
              <a:gdLst/>
              <a:ahLst/>
              <a:cxnLst/>
              <a:rect l="l" t="t" r="r" b="b"/>
              <a:pathLst>
                <a:path w="3517900" h="13969">
                  <a:moveTo>
                    <a:pt x="0" y="0"/>
                  </a:moveTo>
                  <a:lnTo>
                    <a:pt x="1758695" y="0"/>
                  </a:lnTo>
                  <a:lnTo>
                    <a:pt x="3517391" y="0"/>
                  </a:lnTo>
                  <a:lnTo>
                    <a:pt x="3517391" y="13716"/>
                  </a:lnTo>
                  <a:lnTo>
                    <a:pt x="1758695" y="13716"/>
                  </a:lnTo>
                  <a:lnTo>
                    <a:pt x="0" y="13716"/>
                  </a:lnTo>
                  <a:lnTo>
                    <a:pt x="0" y="0"/>
                  </a:lnTo>
                  <a:close/>
                </a:path>
              </a:pathLst>
            </a:custGeom>
            <a:ln w="9144">
              <a:solidFill>
                <a:srgbClr val="000000"/>
              </a:solidFill>
            </a:ln>
          </p:spPr>
          <p:txBody>
            <a:bodyPr wrap="square" lIns="0" tIns="0" rIns="0" bIns="0" rtlCol="0"/>
            <a:lstStyle/>
            <a:p>
              <a:endParaRPr/>
            </a:p>
          </p:txBody>
        </p:sp>
        <p:pic>
          <p:nvPicPr>
            <p:cNvPr id="12" name="object 12"/>
            <p:cNvPicPr/>
            <p:nvPr/>
          </p:nvPicPr>
          <p:blipFill>
            <a:blip r:embed="rId8" cstate="print"/>
            <a:stretch>
              <a:fillRect/>
            </a:stretch>
          </p:blipFill>
          <p:spPr>
            <a:xfrm>
              <a:off x="2641514" y="2460552"/>
              <a:ext cx="6895973" cy="1453756"/>
            </a:xfrm>
            <a:prstGeom prst="rect">
              <a:avLst/>
            </a:prstGeom>
          </p:spPr>
        </p:pic>
        <p:pic>
          <p:nvPicPr>
            <p:cNvPr id="13" name="object 13"/>
            <p:cNvPicPr/>
            <p:nvPr/>
          </p:nvPicPr>
          <p:blipFill>
            <a:blip r:embed="rId9" cstate="print"/>
            <a:stretch>
              <a:fillRect/>
            </a:stretch>
          </p:blipFill>
          <p:spPr>
            <a:xfrm>
              <a:off x="5201400" y="5432342"/>
              <a:ext cx="1802536" cy="212445"/>
            </a:xfrm>
            <a:prstGeom prst="rect">
              <a:avLst/>
            </a:prstGeom>
          </p:spPr>
        </p:pic>
        <p:pic>
          <p:nvPicPr>
            <p:cNvPr id="14" name="object 14"/>
            <p:cNvPicPr/>
            <p:nvPr/>
          </p:nvPicPr>
          <p:blipFill>
            <a:blip r:embed="rId10" cstate="print"/>
            <a:stretch>
              <a:fillRect/>
            </a:stretch>
          </p:blipFill>
          <p:spPr>
            <a:xfrm>
              <a:off x="4421200" y="5757360"/>
              <a:ext cx="3331032" cy="266915"/>
            </a:xfrm>
            <a:prstGeom prst="rect">
              <a:avLst/>
            </a:prstGeom>
          </p:spPr>
        </p:pic>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D822B0-92F2-97DA-7952-DAB0D94E31F7}"/>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75775A77-582D-1FD6-E44E-741A154C8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2C7C1B8E-2380-807F-19D7-ABF614B0873A}"/>
              </a:ext>
            </a:extLst>
          </p:cNvPr>
          <p:cNvPicPr>
            <a:picLocks noChangeAspect="1"/>
          </p:cNvPicPr>
          <p:nvPr/>
        </p:nvPicPr>
        <p:blipFill>
          <a:blip r:embed="rId2">
            <a:alphaModFix/>
          </a:blip>
          <a:srcRect r="-1" b="14381"/>
          <a:stretch>
            <a:fillRect/>
          </a:stretch>
        </p:blipFill>
        <p:spPr>
          <a:xfrm>
            <a:off x="4547937" y="-5"/>
            <a:ext cx="7644062" cy="3681406"/>
          </a:xfrm>
          <a:prstGeom prst="rect">
            <a:avLst/>
          </a:prstGeom>
        </p:spPr>
      </p:pic>
      <p:pic>
        <p:nvPicPr>
          <p:cNvPr id="6" name="Picture 5">
            <a:extLst>
              <a:ext uri="{FF2B5EF4-FFF2-40B4-BE49-F238E27FC236}">
                <a16:creationId xmlns:a16="http://schemas.microsoft.com/office/drawing/2014/main" id="{625FA983-C96C-DDA2-04FF-7D0F1545406A}"/>
              </a:ext>
            </a:extLst>
          </p:cNvPr>
          <p:cNvPicPr>
            <a:picLocks noChangeAspect="1"/>
          </p:cNvPicPr>
          <p:nvPr/>
        </p:nvPicPr>
        <p:blipFill>
          <a:blip r:embed="rId3"/>
          <a:srcRect r="9760" b="-1"/>
          <a:stretch>
            <a:fillRect/>
          </a:stretch>
        </p:blipFill>
        <p:spPr>
          <a:xfrm>
            <a:off x="4547938" y="3681409"/>
            <a:ext cx="7644062" cy="3176595"/>
          </a:xfrm>
          <a:prstGeom prst="rect">
            <a:avLst/>
          </a:prstGeom>
        </p:spPr>
      </p:pic>
      <p:sp>
        <p:nvSpPr>
          <p:cNvPr id="14" name="Rectangle 13">
            <a:extLst>
              <a:ext uri="{FF2B5EF4-FFF2-40B4-BE49-F238E27FC236}">
                <a16:creationId xmlns:a16="http://schemas.microsoft.com/office/drawing/2014/main" id="{7531455B-13EF-4EBF-47DC-87FD2DD12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1A60F46-EFFC-2043-30F0-60E4511ACEE4}"/>
              </a:ext>
            </a:extLst>
          </p:cNvPr>
          <p:cNvSpPr>
            <a:spLocks noGrp="1"/>
          </p:cNvSpPr>
          <p:nvPr>
            <p:ph type="ctrTitle"/>
          </p:nvPr>
        </p:nvSpPr>
        <p:spPr>
          <a:xfrm>
            <a:off x="838199" y="1115219"/>
            <a:ext cx="7731869" cy="2387600"/>
          </a:xfrm>
        </p:spPr>
        <p:txBody>
          <a:bodyPr>
            <a:normAutofit/>
          </a:bodyPr>
          <a:lstStyle/>
          <a:p>
            <a:pPr algn="l"/>
            <a:r>
              <a:rPr lang="en-US" sz="5000" dirty="0">
                <a:latin typeface="Aptos Black" panose="020B0004020202020204" pitchFamily="34" charset="0"/>
              </a:rPr>
              <a:t>Scientific Advisory Committee to the SECAF</a:t>
            </a:r>
          </a:p>
        </p:txBody>
      </p:sp>
      <p:cxnSp>
        <p:nvCxnSpPr>
          <p:cNvPr id="16" name="Straight Connector 15">
            <a:extLst>
              <a:ext uri="{FF2B5EF4-FFF2-40B4-BE49-F238E27FC236}">
                <a16:creationId xmlns:a16="http://schemas.microsoft.com/office/drawing/2014/main" id="{0B0C3F07-84B2-0C78-4E89-E144F909382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90CA4E1-D05C-56B1-B9F4-9EE78751EE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3849" y="2647224"/>
            <a:ext cx="2086059" cy="2086059"/>
          </a:xfrm>
          <a:prstGeom prst="rect">
            <a:avLst/>
          </a:prstGeom>
        </p:spPr>
      </p:pic>
      <p:sp>
        <p:nvSpPr>
          <p:cNvPr id="4" name="TextBox 3">
            <a:extLst>
              <a:ext uri="{FF2B5EF4-FFF2-40B4-BE49-F238E27FC236}">
                <a16:creationId xmlns:a16="http://schemas.microsoft.com/office/drawing/2014/main" id="{C08FB2E3-A4D2-2B38-F571-75C4134C29C0}"/>
              </a:ext>
            </a:extLst>
          </p:cNvPr>
          <p:cNvSpPr txBox="1"/>
          <p:nvPr/>
        </p:nvSpPr>
        <p:spPr>
          <a:xfrm>
            <a:off x="215076" y="5373657"/>
            <a:ext cx="6979767"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srgbClr val="FFFFFF"/>
                </a:solidFill>
                <a:effectLst/>
                <a:uLnTx/>
                <a:uFillTx/>
                <a:latin typeface="Aptos Black" panose="020B0004020202020204" pitchFamily="34" charset="0"/>
                <a:ea typeface="+mn-ea"/>
                <a:cs typeface="Arial"/>
                <a:sym typeface="Arial"/>
              </a:rPr>
              <a:t>Colonel Raymond “Banzai” Rounds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FFFFFF"/>
                </a:solidFill>
                <a:effectLst/>
                <a:uLnTx/>
                <a:uFillTx/>
                <a:latin typeface="Arial"/>
                <a:ea typeface="+mn-ea"/>
                <a:cs typeface="Arial"/>
                <a:sym typeface="Arial"/>
              </a:rPr>
              <a:t>Executive Action Group </a:t>
            </a:r>
          </a:p>
        </p:txBody>
      </p:sp>
      <p:sp>
        <p:nvSpPr>
          <p:cNvPr id="3" name="TextBox 2">
            <a:extLst>
              <a:ext uri="{FF2B5EF4-FFF2-40B4-BE49-F238E27FC236}">
                <a16:creationId xmlns:a16="http://schemas.microsoft.com/office/drawing/2014/main" id="{3A7D241A-A0EB-BEC5-7628-F2D3D593B3E0}"/>
              </a:ext>
            </a:extLst>
          </p:cNvPr>
          <p:cNvSpPr txBox="1"/>
          <p:nvPr/>
        </p:nvSpPr>
        <p:spPr>
          <a:xfrm>
            <a:off x="2638046" y="3866597"/>
            <a:ext cx="7307653" cy="584775"/>
          </a:xfrm>
          <a:prstGeom prst="rect">
            <a:avLst/>
          </a:prstGeom>
          <a:noFill/>
        </p:spPr>
        <p:txBody>
          <a:bodyPr wrap="square" rtlCol="0">
            <a:spAutoFit/>
          </a:bodyPr>
          <a:lstStyle/>
          <a:p>
            <a:pPr algn="ctr"/>
            <a:r>
              <a:rPr lang="en-US" sz="3200" dirty="0">
                <a:solidFill>
                  <a:schemeClr val="bg1"/>
                </a:solidFill>
                <a:latin typeface="Aptos Black" panose="020B0004020202020204" pitchFamily="34" charset="0"/>
              </a:rPr>
              <a:t>April 2030</a:t>
            </a:r>
          </a:p>
        </p:txBody>
      </p:sp>
      <p:sp>
        <p:nvSpPr>
          <p:cNvPr id="5" name="TextBox 4">
            <a:extLst>
              <a:ext uri="{FF2B5EF4-FFF2-40B4-BE49-F238E27FC236}">
                <a16:creationId xmlns:a16="http://schemas.microsoft.com/office/drawing/2014/main" id="{BA704775-958B-554F-B155-76A5C72BB63E}"/>
              </a:ext>
            </a:extLst>
          </p:cNvPr>
          <p:cNvSpPr txBox="1"/>
          <p:nvPr/>
        </p:nvSpPr>
        <p:spPr>
          <a:xfrm>
            <a:off x="5591843" y="5373657"/>
            <a:ext cx="6979767"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srgbClr val="FFFFFF"/>
                </a:solidFill>
                <a:effectLst/>
                <a:uLnTx/>
                <a:uFillTx/>
                <a:latin typeface="Aptos Black" panose="020B0004020202020204" pitchFamily="34" charset="0"/>
                <a:ea typeface="+mn-ea"/>
                <a:cs typeface="Arial"/>
                <a:sym typeface="Arial"/>
              </a:rPr>
              <a:t>Dr. J. William “Bill” DeMarco</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FFFFFF"/>
                </a:solidFill>
                <a:effectLst/>
                <a:uLnTx/>
                <a:uFillTx/>
                <a:latin typeface="Arial"/>
                <a:ea typeface="+mn-ea"/>
                <a:cs typeface="Arial"/>
                <a:sym typeface="Arial"/>
              </a:rPr>
              <a:t>Executive Action Group </a:t>
            </a:r>
          </a:p>
        </p:txBody>
      </p:sp>
    </p:spTree>
    <p:extLst>
      <p:ext uri="{BB962C8B-B14F-4D97-AF65-F5344CB8AC3E}">
        <p14:creationId xmlns:p14="http://schemas.microsoft.com/office/powerpoint/2010/main" val="204698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AF5E027-2CB3-7B40-D068-59AAFC58222B}"/>
              </a:ext>
            </a:extLst>
          </p:cNvPr>
          <p:cNvSpPr txBox="1">
            <a:spLocks/>
          </p:cNvSpPr>
          <p:nvPr/>
        </p:nvSpPr>
        <p:spPr>
          <a:xfrm>
            <a:off x="732829" y="968569"/>
            <a:ext cx="11262048" cy="24167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Aptos Black" panose="020B0004020202020204" pitchFamily="34" charset="0"/>
              </a:rPr>
              <a:t>Date: </a:t>
            </a:r>
            <a:r>
              <a:rPr lang="en-US" dirty="0">
                <a:solidFill>
                  <a:schemeClr val="bg1"/>
                </a:solidFill>
              </a:rPr>
              <a:t>April 2030</a:t>
            </a:r>
          </a:p>
          <a:p>
            <a:r>
              <a:rPr lang="en-US" b="1" dirty="0">
                <a:solidFill>
                  <a:schemeClr val="bg1"/>
                </a:solidFill>
                <a:latin typeface="Aptos Black" panose="020B0004020202020204" pitchFamily="34" charset="0"/>
              </a:rPr>
              <a:t>Task: </a:t>
            </a:r>
            <a:r>
              <a:rPr lang="en-US" dirty="0">
                <a:solidFill>
                  <a:schemeClr val="bg1"/>
                </a:solidFill>
              </a:rPr>
              <a:t>Make recommendation to SECAF on $100B supplemental R&amp;D investments into five key technology areas</a:t>
            </a:r>
          </a:p>
          <a:p>
            <a:r>
              <a:rPr lang="en-US" b="1" dirty="0">
                <a:solidFill>
                  <a:schemeClr val="bg1"/>
                </a:solidFill>
                <a:latin typeface="Aptos Black" panose="020B0004020202020204" pitchFamily="34" charset="0"/>
              </a:rPr>
              <a:t>Method: </a:t>
            </a:r>
            <a:r>
              <a:rPr lang="en-US" dirty="0">
                <a:solidFill>
                  <a:schemeClr val="bg1"/>
                </a:solidFill>
              </a:rPr>
              <a:t>Individual and collective guided discussion</a:t>
            </a:r>
          </a:p>
          <a:p>
            <a:r>
              <a:rPr lang="en-US" dirty="0">
                <a:solidFill>
                  <a:schemeClr val="bg1"/>
                </a:solidFill>
                <a:latin typeface="Aptos Black" panose="020B0004020202020204" pitchFamily="34" charset="0"/>
              </a:rPr>
              <a:t>Role: </a:t>
            </a:r>
            <a:r>
              <a:rPr lang="en-US" dirty="0">
                <a:solidFill>
                  <a:schemeClr val="bg1"/>
                </a:solidFill>
              </a:rPr>
              <a:t>Expert advisors within your field</a:t>
            </a:r>
            <a:endParaRPr lang="en-US" dirty="0">
              <a:solidFill>
                <a:schemeClr val="bg1"/>
              </a:solidFill>
              <a:latin typeface="Aptos Black" panose="020B0004020202020204" pitchFamily="34" charset="0"/>
            </a:endParaRPr>
          </a:p>
        </p:txBody>
      </p:sp>
      <p:sp>
        <p:nvSpPr>
          <p:cNvPr id="7" name="object 6" descr="$PPTXTitle">
            <a:extLst>
              <a:ext uri="{FF2B5EF4-FFF2-40B4-BE49-F238E27FC236}">
                <a16:creationId xmlns:a16="http://schemas.microsoft.com/office/drawing/2014/main" id="{565EB096-A9B3-E58F-AA19-3E245F6C2005}"/>
              </a:ext>
            </a:extLst>
          </p:cNvPr>
          <p:cNvSpPr txBox="1">
            <a:spLocks/>
          </p:cNvSpPr>
          <p:nvPr/>
        </p:nvSpPr>
        <p:spPr>
          <a:xfrm>
            <a:off x="1164307" y="-705288"/>
            <a:ext cx="10399092" cy="1706301"/>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defTabSz="1219170">
              <a:buClr>
                <a:srgbClr val="000000"/>
              </a:buClr>
            </a:pPr>
            <a:endParaRPr lang="en-US" sz="7200" kern="0" dirty="0">
              <a:solidFill>
                <a:srgbClr val="FFFFFF"/>
              </a:solidFill>
              <a:latin typeface="Arial"/>
              <a:cs typeface="Arial"/>
              <a:sym typeface="Arial"/>
            </a:endParaRPr>
          </a:p>
          <a:p>
            <a:pPr defTabSz="1219170">
              <a:buClr>
                <a:srgbClr val="000000"/>
              </a:buClr>
            </a:pPr>
            <a:r>
              <a:rPr lang="en-US" sz="5000" kern="0" dirty="0">
                <a:solidFill>
                  <a:srgbClr val="FFFFFF"/>
                </a:solidFill>
                <a:latin typeface="Aptos Black" panose="020B0004020202020204" pitchFamily="34" charset="0"/>
                <a:cs typeface="Arial"/>
                <a:sym typeface="Arial"/>
              </a:rPr>
              <a:t>Welcome to the SAG</a:t>
            </a:r>
            <a:endParaRPr lang="en-US" sz="5000" kern="0" dirty="0">
              <a:solidFill>
                <a:srgbClr val="000000"/>
              </a:solidFill>
              <a:latin typeface="Aptos Black" panose="020B0004020202020204" pitchFamily="34" charset="0"/>
              <a:cs typeface="Arial"/>
              <a:sym typeface="Arial"/>
            </a:endParaRPr>
          </a:p>
        </p:txBody>
      </p:sp>
      <p:sp>
        <p:nvSpPr>
          <p:cNvPr id="8" name="object 8">
            <a:extLst>
              <a:ext uri="{FF2B5EF4-FFF2-40B4-BE49-F238E27FC236}">
                <a16:creationId xmlns:a16="http://schemas.microsoft.com/office/drawing/2014/main" id="{81ECED7E-BD0F-4426-A4A7-7F6C40AD836E}"/>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chemeClr val="bg1"/>
            </a:solidFill>
          </a:ln>
        </p:spPr>
        <p:txBody>
          <a:bodyPr wrap="square" lIns="0" tIns="0" rIns="0" bIns="0" rtlCol="0"/>
          <a:lstStyle/>
          <a:p>
            <a:endParaRPr/>
          </a:p>
        </p:txBody>
      </p:sp>
      <p:pic>
        <p:nvPicPr>
          <p:cNvPr id="13" name="Picture 12">
            <a:extLst>
              <a:ext uri="{FF2B5EF4-FFF2-40B4-BE49-F238E27FC236}">
                <a16:creationId xmlns:a16="http://schemas.microsoft.com/office/drawing/2014/main" id="{E8FEB274-1C01-FED6-13DB-8550553C92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3094" y="2249397"/>
            <a:ext cx="2176207" cy="2177907"/>
          </a:xfrm>
          <a:prstGeom prst="rect">
            <a:avLst/>
          </a:prstGeom>
          <a:effectLst>
            <a:glow rad="63500">
              <a:srgbClr val="002060">
                <a:alpha val="40000"/>
              </a:srgbClr>
            </a:glow>
          </a:effectLst>
        </p:spPr>
      </p:pic>
      <p:pic>
        <p:nvPicPr>
          <p:cNvPr id="16" name="Picture 15">
            <a:extLst>
              <a:ext uri="{FF2B5EF4-FFF2-40B4-BE49-F238E27FC236}">
                <a16:creationId xmlns:a16="http://schemas.microsoft.com/office/drawing/2014/main" id="{6385A2A8-7FF5-853F-C601-0A73F326D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8304" y="2738537"/>
            <a:ext cx="2285785" cy="2285785"/>
          </a:xfrm>
          <a:prstGeom prst="rect">
            <a:avLst/>
          </a:prstGeom>
          <a:effectLst>
            <a:glow rad="63500">
              <a:srgbClr val="002060">
                <a:alpha val="40000"/>
              </a:srgbClr>
            </a:glow>
          </a:effectLst>
        </p:spPr>
      </p:pic>
      <p:pic>
        <p:nvPicPr>
          <p:cNvPr id="18" name="Picture 17">
            <a:extLst>
              <a:ext uri="{FF2B5EF4-FFF2-40B4-BE49-F238E27FC236}">
                <a16:creationId xmlns:a16="http://schemas.microsoft.com/office/drawing/2014/main" id="{68BF2547-CBE2-C4BA-1035-1A663CD5A6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4409" y="3439153"/>
            <a:ext cx="1862547" cy="1862547"/>
          </a:xfrm>
          <a:prstGeom prst="rect">
            <a:avLst/>
          </a:prstGeom>
          <a:effectLst>
            <a:glow rad="63500">
              <a:srgbClr val="002060">
                <a:alpha val="40000"/>
              </a:srgbClr>
            </a:glow>
          </a:effectLst>
        </p:spPr>
      </p:pic>
      <p:sp>
        <p:nvSpPr>
          <p:cNvPr id="19" name="TextBox 18">
            <a:extLst>
              <a:ext uri="{FF2B5EF4-FFF2-40B4-BE49-F238E27FC236}">
                <a16:creationId xmlns:a16="http://schemas.microsoft.com/office/drawing/2014/main" id="{DCCE1197-FADA-0C12-9446-826F9FADABDB}"/>
              </a:ext>
            </a:extLst>
          </p:cNvPr>
          <p:cNvSpPr txBox="1"/>
          <p:nvPr/>
        </p:nvSpPr>
        <p:spPr>
          <a:xfrm>
            <a:off x="9828202" y="5675688"/>
            <a:ext cx="2274960" cy="1200329"/>
          </a:xfrm>
          <a:prstGeom prst="rect">
            <a:avLst/>
          </a:prstGeom>
          <a:noFill/>
        </p:spPr>
        <p:txBody>
          <a:bodyPr wrap="square" rtlCol="0">
            <a:spAutoFit/>
          </a:bodyPr>
          <a:lstStyle/>
          <a:p>
            <a:pPr algn="ctr"/>
            <a:r>
              <a:rPr lang="en-US" sz="2400" dirty="0">
                <a:solidFill>
                  <a:schemeClr val="bg1"/>
                </a:solidFill>
                <a:latin typeface="Aptos Black" panose="020B0004020202020204" pitchFamily="34" charset="0"/>
              </a:rPr>
              <a:t>Scientific </a:t>
            </a:r>
          </a:p>
          <a:p>
            <a:pPr algn="ctr"/>
            <a:r>
              <a:rPr lang="en-US" sz="2400" dirty="0">
                <a:solidFill>
                  <a:schemeClr val="bg1"/>
                </a:solidFill>
                <a:latin typeface="Aptos Black" panose="020B0004020202020204" pitchFamily="34" charset="0"/>
              </a:rPr>
              <a:t>Advisory </a:t>
            </a:r>
          </a:p>
          <a:p>
            <a:pPr algn="ctr"/>
            <a:r>
              <a:rPr lang="en-US" sz="2400" dirty="0">
                <a:solidFill>
                  <a:schemeClr val="bg1"/>
                </a:solidFill>
                <a:latin typeface="Aptos Black" panose="020B0004020202020204" pitchFamily="34" charset="0"/>
              </a:rPr>
              <a:t>Group</a:t>
            </a:r>
          </a:p>
        </p:txBody>
      </p:sp>
      <p:sp>
        <p:nvSpPr>
          <p:cNvPr id="20" name="Arrow: Right 19">
            <a:extLst>
              <a:ext uri="{FF2B5EF4-FFF2-40B4-BE49-F238E27FC236}">
                <a16:creationId xmlns:a16="http://schemas.microsoft.com/office/drawing/2014/main" id="{915EAC79-CC14-F746-8761-557584DFC7E0}"/>
              </a:ext>
            </a:extLst>
          </p:cNvPr>
          <p:cNvSpPr/>
          <p:nvPr/>
        </p:nvSpPr>
        <p:spPr>
          <a:xfrm rot="16200000">
            <a:off x="10726148" y="5277395"/>
            <a:ext cx="450095" cy="404151"/>
          </a:xfrm>
          <a:prstGeom prst="rightArrow">
            <a:avLst/>
          </a:prstGeom>
          <a:solidFill>
            <a:schemeClr val="accent1">
              <a:lumMod val="50000"/>
            </a:schemeClr>
          </a:solid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46F4FA51-E5C5-950E-BF1A-900FF89F77DF}"/>
              </a:ext>
            </a:extLst>
          </p:cNvPr>
          <p:cNvGrpSpPr/>
          <p:nvPr/>
        </p:nvGrpSpPr>
        <p:grpSpPr>
          <a:xfrm>
            <a:off x="3464741" y="3605698"/>
            <a:ext cx="4322674" cy="2906908"/>
            <a:chOff x="1148756" y="3410427"/>
            <a:chExt cx="4322674" cy="2906908"/>
          </a:xfrm>
        </p:grpSpPr>
        <p:sp>
          <p:nvSpPr>
            <p:cNvPr id="27" name="Freeform 44">
              <a:extLst>
                <a:ext uri="{FF2B5EF4-FFF2-40B4-BE49-F238E27FC236}">
                  <a16:creationId xmlns:a16="http://schemas.microsoft.com/office/drawing/2014/main" id="{8FFB6050-BFA2-B28A-799B-BB1D1DA24522}"/>
                </a:ext>
              </a:extLst>
            </p:cNvPr>
            <p:cNvSpPr/>
            <p:nvPr/>
          </p:nvSpPr>
          <p:spPr>
            <a:xfrm>
              <a:off x="1148756" y="3410427"/>
              <a:ext cx="1623812" cy="1648725"/>
            </a:xfrm>
            <a:custGeom>
              <a:avLst/>
              <a:gdLst/>
              <a:ahLst/>
              <a:cxnLst/>
              <a:rect l="l" t="t" r="r" b="b"/>
              <a:pathLst>
                <a:path w="1822343" h="1822343">
                  <a:moveTo>
                    <a:pt x="0" y="0"/>
                  </a:moveTo>
                  <a:lnTo>
                    <a:pt x="1822343" y="0"/>
                  </a:lnTo>
                  <a:lnTo>
                    <a:pt x="1822343" y="1822343"/>
                  </a:lnTo>
                  <a:lnTo>
                    <a:pt x="0" y="1822343"/>
                  </a:lnTo>
                  <a:lnTo>
                    <a:pt x="0" y="0"/>
                  </a:lnTo>
                  <a:close/>
                </a:path>
              </a:pathLst>
            </a:custGeom>
            <a:blipFill>
              <a:blip r:embed="rId5"/>
              <a:stretch>
                <a:fillRect/>
              </a:stretch>
            </a:blipFill>
          </p:spPr>
          <p:txBody>
            <a:bodyPr/>
            <a:lstStyle/>
            <a:p>
              <a:pPr defTabSz="609630"/>
              <a:endParaRPr lang="en-US" sz="1200">
                <a:solidFill>
                  <a:prstClr val="black"/>
                </a:solidFill>
                <a:latin typeface="Aptos" panose="02110004020202020204"/>
              </a:endParaRPr>
            </a:p>
          </p:txBody>
        </p:sp>
        <p:sp>
          <p:nvSpPr>
            <p:cNvPr id="28" name="Freeform 45">
              <a:extLst>
                <a:ext uri="{FF2B5EF4-FFF2-40B4-BE49-F238E27FC236}">
                  <a16:creationId xmlns:a16="http://schemas.microsoft.com/office/drawing/2014/main" id="{CE344655-2AF5-41A5-CD60-2DBB24232ABA}"/>
                </a:ext>
              </a:extLst>
            </p:cNvPr>
            <p:cNvSpPr/>
            <p:nvPr/>
          </p:nvSpPr>
          <p:spPr>
            <a:xfrm>
              <a:off x="1948984" y="4684342"/>
              <a:ext cx="1352278" cy="1632993"/>
            </a:xfrm>
            <a:custGeom>
              <a:avLst/>
              <a:gdLst/>
              <a:ahLst/>
              <a:cxnLst/>
              <a:rect l="l" t="t" r="r" b="b"/>
              <a:pathLst>
                <a:path w="1544769" h="1839818">
                  <a:moveTo>
                    <a:pt x="0" y="0"/>
                  </a:moveTo>
                  <a:lnTo>
                    <a:pt x="1544769" y="0"/>
                  </a:lnTo>
                  <a:lnTo>
                    <a:pt x="1544769" y="1839818"/>
                  </a:lnTo>
                  <a:lnTo>
                    <a:pt x="0" y="1839818"/>
                  </a:lnTo>
                  <a:lnTo>
                    <a:pt x="0" y="0"/>
                  </a:lnTo>
                  <a:close/>
                </a:path>
              </a:pathLst>
            </a:custGeom>
            <a:blipFill>
              <a:blip r:embed="rId6"/>
              <a:stretch>
                <a:fillRect l="-10181" r="-8918"/>
              </a:stretch>
            </a:blipFill>
            <a:ln cap="sq">
              <a:noFill/>
              <a:prstDash val="solid"/>
              <a:miter/>
            </a:ln>
          </p:spPr>
          <p:txBody>
            <a:bodyPr/>
            <a:lstStyle/>
            <a:p>
              <a:pPr defTabSz="609630"/>
              <a:endParaRPr lang="en-US" sz="1200">
                <a:solidFill>
                  <a:prstClr val="black"/>
                </a:solidFill>
                <a:latin typeface="Aptos" panose="02110004020202020204"/>
              </a:endParaRPr>
            </a:p>
          </p:txBody>
        </p:sp>
        <p:sp>
          <p:nvSpPr>
            <p:cNvPr id="29" name="Freeform 46">
              <a:extLst>
                <a:ext uri="{FF2B5EF4-FFF2-40B4-BE49-F238E27FC236}">
                  <a16:creationId xmlns:a16="http://schemas.microsoft.com/office/drawing/2014/main" id="{053FED7A-FE98-1E2C-9A0A-60236C4FFD25}"/>
                </a:ext>
              </a:extLst>
            </p:cNvPr>
            <p:cNvSpPr/>
            <p:nvPr/>
          </p:nvSpPr>
          <p:spPr>
            <a:xfrm>
              <a:off x="3283006" y="4712732"/>
              <a:ext cx="1426735" cy="1579364"/>
            </a:xfrm>
            <a:custGeom>
              <a:avLst/>
              <a:gdLst/>
              <a:ahLst/>
              <a:cxnLst/>
              <a:rect l="l" t="t" r="r" b="b"/>
              <a:pathLst>
                <a:path w="1664549" h="1889296">
                  <a:moveTo>
                    <a:pt x="0" y="0"/>
                  </a:moveTo>
                  <a:lnTo>
                    <a:pt x="1664549" y="0"/>
                  </a:lnTo>
                  <a:lnTo>
                    <a:pt x="1664549" y="1889295"/>
                  </a:lnTo>
                  <a:lnTo>
                    <a:pt x="0" y="1889295"/>
                  </a:lnTo>
                  <a:lnTo>
                    <a:pt x="0" y="0"/>
                  </a:lnTo>
                  <a:close/>
                </a:path>
              </a:pathLst>
            </a:custGeom>
            <a:blipFill>
              <a:blip r:embed="rId7"/>
              <a:stretch>
                <a:fillRect l="-6064" r="-7437"/>
              </a:stretch>
            </a:blipFill>
            <a:ln cap="sq">
              <a:noFill/>
              <a:prstDash val="solid"/>
              <a:miter/>
            </a:ln>
          </p:spPr>
          <p:txBody>
            <a:bodyPr/>
            <a:lstStyle/>
            <a:p>
              <a:pPr defTabSz="609630"/>
              <a:endParaRPr lang="en-US" sz="1200">
                <a:solidFill>
                  <a:prstClr val="black"/>
                </a:solidFill>
                <a:latin typeface="Aptos" panose="02110004020202020204"/>
              </a:endParaRPr>
            </a:p>
          </p:txBody>
        </p:sp>
        <p:sp>
          <p:nvSpPr>
            <p:cNvPr id="30" name="Freeform 47">
              <a:extLst>
                <a:ext uri="{FF2B5EF4-FFF2-40B4-BE49-F238E27FC236}">
                  <a16:creationId xmlns:a16="http://schemas.microsoft.com/office/drawing/2014/main" id="{B3749690-772A-1537-3212-3BEE28FBFD70}"/>
                </a:ext>
              </a:extLst>
            </p:cNvPr>
            <p:cNvSpPr/>
            <p:nvPr/>
          </p:nvSpPr>
          <p:spPr>
            <a:xfrm>
              <a:off x="3892066" y="3509973"/>
              <a:ext cx="1579364" cy="1538696"/>
            </a:xfrm>
            <a:custGeom>
              <a:avLst/>
              <a:gdLst/>
              <a:ahLst/>
              <a:cxnLst/>
              <a:rect l="l" t="t" r="r" b="b"/>
              <a:pathLst>
                <a:path w="1842619" h="1801600">
                  <a:moveTo>
                    <a:pt x="0" y="0"/>
                  </a:moveTo>
                  <a:lnTo>
                    <a:pt x="1842620" y="0"/>
                  </a:lnTo>
                  <a:lnTo>
                    <a:pt x="1842620" y="1801599"/>
                  </a:lnTo>
                  <a:lnTo>
                    <a:pt x="0" y="1801599"/>
                  </a:lnTo>
                  <a:lnTo>
                    <a:pt x="0" y="0"/>
                  </a:lnTo>
                  <a:close/>
                </a:path>
              </a:pathLst>
            </a:custGeom>
            <a:blipFill>
              <a:blip r:embed="rId8"/>
              <a:stretch>
                <a:fillRect t="-1138" b="-1138"/>
              </a:stretch>
            </a:blipFill>
          </p:spPr>
          <p:txBody>
            <a:bodyPr/>
            <a:lstStyle/>
            <a:p>
              <a:pPr defTabSz="609630"/>
              <a:endParaRPr lang="en-US" sz="1200">
                <a:solidFill>
                  <a:prstClr val="black"/>
                </a:solidFill>
                <a:latin typeface="Aptos" panose="02110004020202020204"/>
              </a:endParaRPr>
            </a:p>
          </p:txBody>
        </p:sp>
        <p:sp>
          <p:nvSpPr>
            <p:cNvPr id="31" name="Freeform 48">
              <a:extLst>
                <a:ext uri="{FF2B5EF4-FFF2-40B4-BE49-F238E27FC236}">
                  <a16:creationId xmlns:a16="http://schemas.microsoft.com/office/drawing/2014/main" id="{83E9D485-F8DD-685C-02AF-313D1469BD81}"/>
                </a:ext>
              </a:extLst>
            </p:cNvPr>
            <p:cNvSpPr/>
            <p:nvPr/>
          </p:nvSpPr>
          <p:spPr>
            <a:xfrm>
              <a:off x="2607671" y="3491368"/>
              <a:ext cx="1414171" cy="1598423"/>
            </a:xfrm>
            <a:custGeom>
              <a:avLst/>
              <a:gdLst/>
              <a:ahLst/>
              <a:cxnLst/>
              <a:rect l="l" t="t" r="r" b="b"/>
              <a:pathLst>
                <a:path w="1612196" h="1837993">
                  <a:moveTo>
                    <a:pt x="0" y="0"/>
                  </a:moveTo>
                  <a:lnTo>
                    <a:pt x="1612196" y="0"/>
                  </a:lnTo>
                  <a:lnTo>
                    <a:pt x="1612196" y="1837993"/>
                  </a:lnTo>
                  <a:lnTo>
                    <a:pt x="0" y="1837993"/>
                  </a:lnTo>
                  <a:lnTo>
                    <a:pt x="0" y="0"/>
                  </a:lnTo>
                  <a:close/>
                </a:path>
              </a:pathLst>
            </a:custGeom>
            <a:blipFill>
              <a:blip r:embed="rId9"/>
              <a:stretch>
                <a:fillRect l="-7331" r="-6673"/>
              </a:stretch>
            </a:blipFill>
          </p:spPr>
          <p:txBody>
            <a:bodyPr/>
            <a:lstStyle/>
            <a:p>
              <a:pPr defTabSz="609630"/>
              <a:endParaRPr lang="en-US" sz="1200">
                <a:solidFill>
                  <a:prstClr val="black"/>
                </a:solidFill>
                <a:latin typeface="Aptos" panose="02110004020202020204"/>
              </a:endParaRPr>
            </a:p>
          </p:txBody>
        </p:sp>
      </p:grpSp>
    </p:spTree>
    <p:extLst>
      <p:ext uri="{BB962C8B-B14F-4D97-AF65-F5344CB8AC3E}">
        <p14:creationId xmlns:p14="http://schemas.microsoft.com/office/powerpoint/2010/main" val="6171376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B4B5A-4E41-AEE5-B16F-57D05A36E9A9}"/>
            </a:ext>
          </a:extLst>
        </p:cNvPr>
        <p:cNvGrpSpPr/>
        <p:nvPr/>
      </p:nvGrpSpPr>
      <p:grpSpPr>
        <a:xfrm>
          <a:off x="0" y="0"/>
          <a:ext cx="0" cy="0"/>
          <a:chOff x="0" y="0"/>
          <a:chExt cx="0" cy="0"/>
        </a:xfrm>
      </p:grpSpPr>
      <p:sp>
        <p:nvSpPr>
          <p:cNvPr id="7" name="object 6" descr="$PPTXTitle">
            <a:extLst>
              <a:ext uri="{FF2B5EF4-FFF2-40B4-BE49-F238E27FC236}">
                <a16:creationId xmlns:a16="http://schemas.microsoft.com/office/drawing/2014/main" id="{2AF2A70D-447A-CE49-580B-23358928D517}"/>
              </a:ext>
            </a:extLst>
          </p:cNvPr>
          <p:cNvSpPr txBox="1">
            <a:spLocks/>
          </p:cNvSpPr>
          <p:nvPr/>
        </p:nvSpPr>
        <p:spPr>
          <a:xfrm>
            <a:off x="1164307" y="-705288"/>
            <a:ext cx="10399092" cy="1706301"/>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defTabSz="1219170">
              <a:buClr>
                <a:srgbClr val="000000"/>
              </a:buClr>
            </a:pPr>
            <a:endParaRPr lang="en-US" sz="7200" kern="0" dirty="0">
              <a:solidFill>
                <a:srgbClr val="FFFFFF"/>
              </a:solidFill>
              <a:latin typeface="Arial"/>
              <a:cs typeface="Arial"/>
              <a:sym typeface="Arial"/>
            </a:endParaRPr>
          </a:p>
          <a:p>
            <a:pPr defTabSz="1219170">
              <a:buClr>
                <a:srgbClr val="000000"/>
              </a:buClr>
            </a:pPr>
            <a:r>
              <a:rPr lang="en-US" sz="5000" kern="0" dirty="0">
                <a:solidFill>
                  <a:srgbClr val="FFFFFF"/>
                </a:solidFill>
                <a:latin typeface="Aptos Black" panose="020B0004020202020204" pitchFamily="34" charset="0"/>
                <a:cs typeface="Arial"/>
                <a:sym typeface="Arial"/>
              </a:rPr>
              <a:t>Technology Areas</a:t>
            </a:r>
            <a:endParaRPr lang="en-US" sz="5000" kern="0" dirty="0">
              <a:solidFill>
                <a:srgbClr val="000000"/>
              </a:solidFill>
              <a:latin typeface="Aptos Black" panose="020B0004020202020204" pitchFamily="34" charset="0"/>
              <a:cs typeface="Arial"/>
              <a:sym typeface="Arial"/>
            </a:endParaRPr>
          </a:p>
        </p:txBody>
      </p:sp>
      <p:sp>
        <p:nvSpPr>
          <p:cNvPr id="8" name="object 8">
            <a:extLst>
              <a:ext uri="{FF2B5EF4-FFF2-40B4-BE49-F238E27FC236}">
                <a16:creationId xmlns:a16="http://schemas.microsoft.com/office/drawing/2014/main" id="{804F48F4-D23A-AF3E-F490-FD392F828313}"/>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chemeClr val="bg1"/>
            </a:solidFill>
          </a:ln>
        </p:spPr>
        <p:txBody>
          <a:bodyPr wrap="square" lIns="0" tIns="0" rIns="0" bIns="0" rtlCol="0"/>
          <a:lstStyle/>
          <a:p>
            <a:endParaRPr/>
          </a:p>
        </p:txBody>
      </p:sp>
      <p:sp>
        <p:nvSpPr>
          <p:cNvPr id="17" name="Rectangle 16">
            <a:extLst>
              <a:ext uri="{FF2B5EF4-FFF2-40B4-BE49-F238E27FC236}">
                <a16:creationId xmlns:a16="http://schemas.microsoft.com/office/drawing/2014/main" id="{3F04F13B-95EC-C2B9-A460-0E02953DE7A9}"/>
              </a:ext>
            </a:extLst>
          </p:cNvPr>
          <p:cNvSpPr/>
          <p:nvPr/>
        </p:nvSpPr>
        <p:spPr>
          <a:xfrm>
            <a:off x="896721" y="1908103"/>
            <a:ext cx="1828805" cy="4851678"/>
          </a:xfrm>
          <a:prstGeom prst="rect">
            <a:avLst/>
          </a:prstGeom>
          <a:blipFill dpi="0" rotWithShape="1">
            <a:blip r:embed="rId2">
              <a:alphaModFix amt="59000"/>
              <a:duotone>
                <a:schemeClr val="accent4">
                  <a:shade val="45000"/>
                  <a:satMod val="135000"/>
                </a:schemeClr>
                <a:prstClr val="white"/>
              </a:duotone>
            </a:blip>
            <a:srcRect/>
            <a:stretch>
              <a:fillRect l="-70700" r="-98396"/>
            </a:stretch>
          </a:blipFill>
          <a:ln cap="rnd">
            <a:bevel/>
          </a:ln>
          <a:effectLst>
            <a:glow rad="63500">
              <a:srgbClr val="144778">
                <a:alpha val="12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Cognitive Offloading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Decision Support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Discovery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“Out of the Loop”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Aptos" panose="02110004020202020204"/>
              </a:rPr>
              <a:t>Artificial General Intelligence</a:t>
            </a:r>
            <a:endPar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E366703D-599F-A8ED-3355-FDD736326BD8}"/>
              </a:ext>
            </a:extLst>
          </p:cNvPr>
          <p:cNvSpPr/>
          <p:nvPr/>
        </p:nvSpPr>
        <p:spPr>
          <a:xfrm>
            <a:off x="3020214" y="1908104"/>
            <a:ext cx="1838869" cy="4851678"/>
          </a:xfrm>
          <a:prstGeom prst="rect">
            <a:avLst/>
          </a:prstGeom>
          <a:blipFill dpi="0" rotWithShape="1">
            <a:blip r:embed="rId3">
              <a:alphaModFix amt="59000"/>
              <a:duotone>
                <a:schemeClr val="accent4">
                  <a:shade val="45000"/>
                  <a:satMod val="135000"/>
                </a:schemeClr>
                <a:prstClr val="white"/>
              </a:duotone>
              <a:extLst>
                <a:ext uri="{28A0092B-C50C-407E-A947-70E740481C1C}">
                  <a14:useLocalDpi xmlns:a14="http://schemas.microsoft.com/office/drawing/2010/main" val="0"/>
                </a:ext>
              </a:extLst>
            </a:blip>
            <a:srcRect/>
            <a:stretch>
              <a:fillRect l="-456573" t="-144" r="-458031"/>
            </a:stretch>
          </a:blipFill>
          <a:ln cap="rnd">
            <a:bevel/>
          </a:ln>
          <a:effectLst>
            <a:glow rad="63500">
              <a:srgbClr val="144778">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Rare Earths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Additive Manufacturing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white"/>
                </a:solidFill>
                <a:effectLst/>
                <a:uLnTx/>
                <a:uFillTx/>
                <a:latin typeface="Aptos" panose="02110004020202020204"/>
                <a:ea typeface="+mn-ea"/>
                <a:cs typeface="+mn-cs"/>
              </a:rPr>
              <a:t>Metametals</a:t>
            </a: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Adaptive Production</a:t>
            </a:r>
            <a:endPar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A3D469EA-F6B3-B236-0EC5-3408D1B4C7E2}"/>
              </a:ext>
            </a:extLst>
          </p:cNvPr>
          <p:cNvSpPr/>
          <p:nvPr/>
        </p:nvSpPr>
        <p:spPr>
          <a:xfrm>
            <a:off x="5144460" y="1891090"/>
            <a:ext cx="1828805" cy="4851678"/>
          </a:xfrm>
          <a:prstGeom prst="rect">
            <a:avLst/>
          </a:prstGeom>
          <a:blipFill dpi="0" rotWithShape="1">
            <a:blip r:embed="rId4">
              <a:alphaModFix amt="59000"/>
              <a:duotone>
                <a:schemeClr val="accent4">
                  <a:shade val="45000"/>
                  <a:satMod val="135000"/>
                </a:schemeClr>
                <a:prstClr val="white"/>
              </a:duotone>
              <a:extLst>
                <a:ext uri="{BEBA8EAE-BF5A-486C-A8C5-ECC9F3942E4B}">
                  <a14:imgProps xmlns:a14="http://schemas.microsoft.com/office/drawing/2010/main">
                    <a14:imgLayer r:embed="rId5">
                      <a14:imgEffect>
                        <a14:saturation sat="32000"/>
                      </a14:imgEffect>
                    </a14:imgLayer>
                  </a14:imgProps>
                </a:ext>
              </a:extLst>
            </a:blip>
            <a:srcRect/>
            <a:stretch>
              <a:fillRect l="-61061" r="-236301" b="144"/>
            </a:stretch>
          </a:blipFill>
          <a:ln cap="rnd">
            <a:bevel/>
          </a:ln>
          <a:effectLst>
            <a:glow rad="63500">
              <a:srgbClr val="144778">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Brain Computer Interfaces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Wearables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prstClr val="white"/>
              </a:solidFill>
              <a:latin typeface="Aptos" panose="021100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Detection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Bio-Manufacturing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err="1">
                <a:solidFill>
                  <a:prstClr val="white"/>
                </a:solidFill>
                <a:latin typeface="Aptos" panose="02110004020202020204"/>
              </a:rPr>
              <a:t>Therapuetics</a:t>
            </a: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23" name="Picture 22" descr="A black screen with white text&#10;&#10;AI-generated content may be incorrect.">
            <a:extLst>
              <a:ext uri="{FF2B5EF4-FFF2-40B4-BE49-F238E27FC236}">
                <a16:creationId xmlns:a16="http://schemas.microsoft.com/office/drawing/2014/main" id="{C813ED2B-652E-5621-8DF8-6699E523B895}"/>
              </a:ext>
            </a:extLst>
          </p:cNvPr>
          <p:cNvPicPr>
            <a:picLocks noChangeAspect="1"/>
          </p:cNvPicPr>
          <p:nvPr/>
        </p:nvPicPr>
        <p:blipFill>
          <a:blip r:embed="rId6"/>
          <a:srcRect l="3052" t="12068" r="89628" b="73313"/>
          <a:stretch>
            <a:fillRect/>
          </a:stretch>
        </p:blipFill>
        <p:spPr>
          <a:xfrm>
            <a:off x="1153183" y="1199220"/>
            <a:ext cx="1339164" cy="1504407"/>
          </a:xfrm>
          <a:prstGeom prst="rect">
            <a:avLst/>
          </a:prstGeom>
        </p:spPr>
      </p:pic>
      <p:pic>
        <p:nvPicPr>
          <p:cNvPr id="24" name="Picture 23" descr="A black screen with white text&#10;&#10;AI-generated content may be incorrect.">
            <a:extLst>
              <a:ext uri="{FF2B5EF4-FFF2-40B4-BE49-F238E27FC236}">
                <a16:creationId xmlns:a16="http://schemas.microsoft.com/office/drawing/2014/main" id="{3A100E74-4CAE-3B77-D4FD-A9151E841BC8}"/>
              </a:ext>
            </a:extLst>
          </p:cNvPr>
          <p:cNvPicPr>
            <a:picLocks noChangeAspect="1"/>
          </p:cNvPicPr>
          <p:nvPr/>
        </p:nvPicPr>
        <p:blipFill>
          <a:blip r:embed="rId6"/>
          <a:srcRect l="2745" t="26800" r="89371" b="58211"/>
          <a:stretch>
            <a:fillRect/>
          </a:stretch>
        </p:blipFill>
        <p:spPr>
          <a:xfrm>
            <a:off x="3160578" y="1116779"/>
            <a:ext cx="1480014" cy="1582649"/>
          </a:xfrm>
          <a:prstGeom prst="rect">
            <a:avLst/>
          </a:prstGeom>
        </p:spPr>
      </p:pic>
      <p:pic>
        <p:nvPicPr>
          <p:cNvPr id="25" name="Picture 24" descr="A black screen with white text&#10;&#10;AI-generated content may be incorrect.">
            <a:extLst>
              <a:ext uri="{FF2B5EF4-FFF2-40B4-BE49-F238E27FC236}">
                <a16:creationId xmlns:a16="http://schemas.microsoft.com/office/drawing/2014/main" id="{9E25DE33-19EB-E311-8F98-3159ED72CCFB}"/>
              </a:ext>
            </a:extLst>
          </p:cNvPr>
          <p:cNvPicPr>
            <a:picLocks noChangeAspect="1"/>
          </p:cNvPicPr>
          <p:nvPr/>
        </p:nvPicPr>
        <p:blipFill>
          <a:blip r:embed="rId6"/>
          <a:srcRect l="2744" t="41868" r="89119" b="43289"/>
          <a:stretch>
            <a:fillRect/>
          </a:stretch>
        </p:blipFill>
        <p:spPr>
          <a:xfrm>
            <a:off x="5316496" y="1183308"/>
            <a:ext cx="1503188" cy="1542427"/>
          </a:xfrm>
          <a:prstGeom prst="rect">
            <a:avLst/>
          </a:prstGeom>
        </p:spPr>
      </p:pic>
      <p:sp>
        <p:nvSpPr>
          <p:cNvPr id="26" name="TextBox 25">
            <a:extLst>
              <a:ext uri="{FF2B5EF4-FFF2-40B4-BE49-F238E27FC236}">
                <a16:creationId xmlns:a16="http://schemas.microsoft.com/office/drawing/2014/main" id="{6A87C9F1-57F6-289F-650D-5A3C7F9D38F7}"/>
              </a:ext>
            </a:extLst>
          </p:cNvPr>
          <p:cNvSpPr txBox="1"/>
          <p:nvPr/>
        </p:nvSpPr>
        <p:spPr>
          <a:xfrm>
            <a:off x="915044" y="2737878"/>
            <a:ext cx="1828805" cy="877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AUTONOMY</a:t>
            </a:r>
          </a:p>
        </p:txBody>
      </p:sp>
      <p:sp>
        <p:nvSpPr>
          <p:cNvPr id="32" name="TextBox 31">
            <a:extLst>
              <a:ext uri="{FF2B5EF4-FFF2-40B4-BE49-F238E27FC236}">
                <a16:creationId xmlns:a16="http://schemas.microsoft.com/office/drawing/2014/main" id="{621F7EBE-3D9E-2A83-1E85-C0F3D16456AA}"/>
              </a:ext>
            </a:extLst>
          </p:cNvPr>
          <p:cNvSpPr txBox="1"/>
          <p:nvPr/>
        </p:nvSpPr>
        <p:spPr>
          <a:xfrm>
            <a:off x="2996215" y="2641296"/>
            <a:ext cx="1828805"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ADVANCED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MATERIALS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PRODUCTION</a:t>
            </a:r>
          </a:p>
        </p:txBody>
      </p:sp>
      <p:sp>
        <p:nvSpPr>
          <p:cNvPr id="33" name="TextBox 32">
            <a:extLst>
              <a:ext uri="{FF2B5EF4-FFF2-40B4-BE49-F238E27FC236}">
                <a16:creationId xmlns:a16="http://schemas.microsoft.com/office/drawing/2014/main" id="{461EB60F-E126-5413-4EEA-918C16A17F59}"/>
              </a:ext>
            </a:extLst>
          </p:cNvPr>
          <p:cNvSpPr txBox="1"/>
          <p:nvPr/>
        </p:nvSpPr>
        <p:spPr>
          <a:xfrm>
            <a:off x="5161038" y="2762044"/>
            <a:ext cx="1828805" cy="877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BIOTECH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NEUROSCIENCE</a:t>
            </a:r>
          </a:p>
        </p:txBody>
      </p:sp>
      <p:sp>
        <p:nvSpPr>
          <p:cNvPr id="34" name="Rectangle 33">
            <a:extLst>
              <a:ext uri="{FF2B5EF4-FFF2-40B4-BE49-F238E27FC236}">
                <a16:creationId xmlns:a16="http://schemas.microsoft.com/office/drawing/2014/main" id="{0F91D001-67F1-8BAB-813E-7125BE713204}"/>
              </a:ext>
            </a:extLst>
          </p:cNvPr>
          <p:cNvSpPr/>
          <p:nvPr/>
        </p:nvSpPr>
        <p:spPr>
          <a:xfrm>
            <a:off x="9373117" y="1891090"/>
            <a:ext cx="1828805" cy="4851678"/>
          </a:xfrm>
          <a:prstGeom prst="rect">
            <a:avLst/>
          </a:prstGeom>
          <a:blipFill dpi="0" rotWithShape="1">
            <a:blip r:embed="rId7">
              <a:alphaModFix amt="59000"/>
              <a:duotone>
                <a:schemeClr val="accent4">
                  <a:shade val="45000"/>
                  <a:satMod val="135000"/>
                </a:schemeClr>
                <a:prstClr val="white"/>
              </a:duotone>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l="-106646" t="144" r="-264984" b="-144"/>
            </a:stretch>
          </a:blipFill>
          <a:ln cap="rnd">
            <a:bevel/>
          </a:ln>
          <a:effectLst>
            <a:glow rad="63500">
              <a:srgbClr val="144778">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Drones/Swarms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CCAs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Uncrewed Tankers/Airlift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Micro-ISR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Nano</a:t>
            </a:r>
            <a:endPar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5" name="Picture 34" descr="A black screen with white text&#10;&#10;AI-generated content may be incorrect.">
            <a:extLst>
              <a:ext uri="{FF2B5EF4-FFF2-40B4-BE49-F238E27FC236}">
                <a16:creationId xmlns:a16="http://schemas.microsoft.com/office/drawing/2014/main" id="{20266B88-EB8F-5290-A3BF-154FEFFF1548}"/>
              </a:ext>
            </a:extLst>
          </p:cNvPr>
          <p:cNvPicPr>
            <a:picLocks noChangeAspect="1"/>
          </p:cNvPicPr>
          <p:nvPr/>
        </p:nvPicPr>
        <p:blipFill>
          <a:blip r:embed="rId6"/>
          <a:srcRect l="2744" t="71555" r="89245" b="12364"/>
          <a:stretch>
            <a:fillRect/>
          </a:stretch>
        </p:blipFill>
        <p:spPr>
          <a:xfrm>
            <a:off x="9518594" y="1156996"/>
            <a:ext cx="1460568" cy="1649226"/>
          </a:xfrm>
          <a:prstGeom prst="rect">
            <a:avLst/>
          </a:prstGeom>
        </p:spPr>
      </p:pic>
      <p:sp>
        <p:nvSpPr>
          <p:cNvPr id="37" name="TextBox 36">
            <a:extLst>
              <a:ext uri="{FF2B5EF4-FFF2-40B4-BE49-F238E27FC236}">
                <a16:creationId xmlns:a16="http://schemas.microsoft.com/office/drawing/2014/main" id="{C31B6B00-8CFA-C5A1-286F-1D26413A877E}"/>
              </a:ext>
            </a:extLst>
          </p:cNvPr>
          <p:cNvSpPr txBox="1"/>
          <p:nvPr/>
        </p:nvSpPr>
        <p:spPr>
          <a:xfrm>
            <a:off x="9236769" y="2813097"/>
            <a:ext cx="2101500" cy="877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ROBOTICS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MINIATURIZATION</a:t>
            </a:r>
          </a:p>
        </p:txBody>
      </p:sp>
      <p:sp>
        <p:nvSpPr>
          <p:cNvPr id="38" name="Rectangle 37">
            <a:extLst>
              <a:ext uri="{FF2B5EF4-FFF2-40B4-BE49-F238E27FC236}">
                <a16:creationId xmlns:a16="http://schemas.microsoft.com/office/drawing/2014/main" id="{5C896D62-5412-1028-1452-02B5C43D581F}"/>
              </a:ext>
            </a:extLst>
          </p:cNvPr>
          <p:cNvSpPr/>
          <p:nvPr/>
        </p:nvSpPr>
        <p:spPr>
          <a:xfrm>
            <a:off x="7263457" y="1891090"/>
            <a:ext cx="1828805" cy="4851678"/>
          </a:xfrm>
          <a:prstGeom prst="rect">
            <a:avLst/>
          </a:prstGeom>
          <a:blipFill dpi="0" rotWithShape="1">
            <a:blip r:embed="rId9">
              <a:alphaModFix amt="59000"/>
              <a:duotone>
                <a:schemeClr val="accent4">
                  <a:shade val="45000"/>
                  <a:satMod val="135000"/>
                </a:schemeClr>
                <a:prstClr val="white"/>
              </a:duotone>
              <a:extLst>
                <a:ext uri="{BEBA8EAE-BF5A-486C-A8C5-ECC9F3942E4B}">
                  <a14:imgProps xmlns:a14="http://schemas.microsoft.com/office/drawing/2010/main">
                    <a14:imgLayer r:embed="rId10">
                      <a14:imgEffect>
                        <a14:saturation sat="147000"/>
                      </a14:imgEffect>
                    </a14:imgLayer>
                  </a14:imgProps>
                </a:ext>
                <a:ext uri="{28A0092B-C50C-407E-A947-70E740481C1C}">
                  <a14:useLocalDpi xmlns:a14="http://schemas.microsoft.com/office/drawing/2010/main" val="0"/>
                </a:ext>
              </a:extLst>
            </a:blip>
            <a:srcRect/>
            <a:stretch>
              <a:fillRect l="-83028" t="-9785" r="-108606" b="-144"/>
            </a:stretch>
          </a:blipFill>
          <a:ln cap="rnd">
            <a:bevel/>
          </a:ln>
          <a:effectLst>
            <a:glow rad="63500">
              <a:srgbClr val="144778">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Computers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Communications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Timing/Navigation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Sensing</a:t>
            </a:r>
            <a:endPar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9" name="Picture 38" descr="A black screen with white text&#10;&#10;AI-generated content may be incorrect.">
            <a:extLst>
              <a:ext uri="{FF2B5EF4-FFF2-40B4-BE49-F238E27FC236}">
                <a16:creationId xmlns:a16="http://schemas.microsoft.com/office/drawing/2014/main" id="{5F455EF0-6A28-26EC-3EF3-F7E7E754BF77}"/>
              </a:ext>
            </a:extLst>
          </p:cNvPr>
          <p:cNvPicPr>
            <a:picLocks noChangeAspect="1"/>
          </p:cNvPicPr>
          <p:nvPr/>
        </p:nvPicPr>
        <p:blipFill>
          <a:blip r:embed="rId6"/>
          <a:srcRect l="3559" t="56705" r="89181" b="28332"/>
          <a:stretch>
            <a:fillRect/>
          </a:stretch>
        </p:blipFill>
        <p:spPr>
          <a:xfrm>
            <a:off x="7544312" y="1177113"/>
            <a:ext cx="1335625" cy="1548622"/>
          </a:xfrm>
          <a:prstGeom prst="rect">
            <a:avLst/>
          </a:prstGeom>
        </p:spPr>
      </p:pic>
      <p:sp>
        <p:nvSpPr>
          <p:cNvPr id="40" name="TextBox 39">
            <a:extLst>
              <a:ext uri="{FF2B5EF4-FFF2-40B4-BE49-F238E27FC236}">
                <a16:creationId xmlns:a16="http://schemas.microsoft.com/office/drawing/2014/main" id="{A1B9C025-2336-DD81-BF08-30BD59006243}"/>
              </a:ext>
            </a:extLst>
          </p:cNvPr>
          <p:cNvSpPr txBox="1"/>
          <p:nvPr/>
        </p:nvSpPr>
        <p:spPr>
          <a:xfrm>
            <a:off x="7242330" y="2902905"/>
            <a:ext cx="1828805"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QUANTUM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SCIENCES</a:t>
            </a:r>
          </a:p>
        </p:txBody>
      </p:sp>
    </p:spTree>
    <p:extLst>
      <p:ext uri="{BB962C8B-B14F-4D97-AF65-F5344CB8AC3E}">
        <p14:creationId xmlns:p14="http://schemas.microsoft.com/office/powerpoint/2010/main" val="35788926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EC90F-10DE-DBF2-21C9-B837D3F44913}"/>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1207D7C-4531-5A9D-7FB8-B0137A5BCEFE}"/>
              </a:ext>
            </a:extLst>
          </p:cNvPr>
          <p:cNvSpPr txBox="1">
            <a:spLocks/>
          </p:cNvSpPr>
          <p:nvPr/>
        </p:nvSpPr>
        <p:spPr>
          <a:xfrm>
            <a:off x="513353" y="4078385"/>
            <a:ext cx="11579120" cy="36220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bg1"/>
              </a:solidFill>
            </a:endParaRPr>
          </a:p>
          <a:p>
            <a:r>
              <a:rPr lang="en-US" b="1" dirty="0">
                <a:solidFill>
                  <a:schemeClr val="bg1"/>
                </a:solidFill>
              </a:rPr>
              <a:t>Scan the QR code to virtually submit individual investment recommendations</a:t>
            </a:r>
          </a:p>
          <a:p>
            <a:r>
              <a:rPr lang="en-US" b="1" dirty="0">
                <a:solidFill>
                  <a:schemeClr val="bg1"/>
                </a:solidFill>
              </a:rPr>
              <a:t>1000 “tokens” representing $100B </a:t>
            </a:r>
          </a:p>
          <a:p>
            <a:r>
              <a:rPr lang="en-US" b="1" dirty="0">
                <a:solidFill>
                  <a:schemeClr val="bg1"/>
                </a:solidFill>
              </a:rPr>
              <a:t>Distribute across each technology area, not to exceed 1000 tokens</a:t>
            </a:r>
          </a:p>
          <a:p>
            <a:endParaRPr lang="en-US" b="1" dirty="0">
              <a:solidFill>
                <a:schemeClr val="bg1"/>
              </a:solidFill>
            </a:endParaRPr>
          </a:p>
          <a:p>
            <a:endParaRPr lang="en-US" b="1" dirty="0">
              <a:solidFill>
                <a:schemeClr val="bg1"/>
              </a:solidFill>
            </a:endParaRPr>
          </a:p>
          <a:p>
            <a:endParaRPr lang="en-US" b="1" dirty="0">
              <a:solidFill>
                <a:schemeClr val="bg1"/>
              </a:solidFill>
            </a:endParaRPr>
          </a:p>
        </p:txBody>
      </p:sp>
      <p:sp>
        <p:nvSpPr>
          <p:cNvPr id="7" name="object 6" descr="$PPTXTitle">
            <a:extLst>
              <a:ext uri="{FF2B5EF4-FFF2-40B4-BE49-F238E27FC236}">
                <a16:creationId xmlns:a16="http://schemas.microsoft.com/office/drawing/2014/main" id="{E3516D8A-E1E0-DFF1-A3A9-552BDCC1A804}"/>
              </a:ext>
            </a:extLst>
          </p:cNvPr>
          <p:cNvSpPr txBox="1">
            <a:spLocks/>
          </p:cNvSpPr>
          <p:nvPr/>
        </p:nvSpPr>
        <p:spPr>
          <a:xfrm>
            <a:off x="1164307" y="-705288"/>
            <a:ext cx="10399092" cy="1706301"/>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defTabSz="1219170">
              <a:buClr>
                <a:srgbClr val="000000"/>
              </a:buClr>
            </a:pPr>
            <a:endParaRPr lang="en-US" sz="7200" kern="0" dirty="0">
              <a:solidFill>
                <a:srgbClr val="FFFFFF"/>
              </a:solidFill>
              <a:latin typeface="Arial"/>
              <a:cs typeface="Arial"/>
              <a:sym typeface="Arial"/>
            </a:endParaRPr>
          </a:p>
          <a:p>
            <a:pPr defTabSz="1219170">
              <a:buClr>
                <a:srgbClr val="000000"/>
              </a:buClr>
            </a:pPr>
            <a:r>
              <a:rPr lang="en-US" sz="5000" kern="0" dirty="0">
                <a:solidFill>
                  <a:srgbClr val="FFFFFF"/>
                </a:solidFill>
                <a:latin typeface="Aptos Black" panose="020B0004020202020204" pitchFamily="34" charset="0"/>
                <a:cs typeface="Arial"/>
                <a:sym typeface="Arial"/>
              </a:rPr>
              <a:t>Day 1, Round 1 Survey</a:t>
            </a:r>
            <a:endParaRPr lang="en-US" sz="5000" kern="0" dirty="0">
              <a:solidFill>
                <a:srgbClr val="000000"/>
              </a:solidFill>
              <a:latin typeface="Aptos Black" panose="020B0004020202020204" pitchFamily="34" charset="0"/>
              <a:cs typeface="Arial"/>
              <a:sym typeface="Arial"/>
            </a:endParaRPr>
          </a:p>
        </p:txBody>
      </p:sp>
      <p:sp>
        <p:nvSpPr>
          <p:cNvPr id="8" name="object 8">
            <a:extLst>
              <a:ext uri="{FF2B5EF4-FFF2-40B4-BE49-F238E27FC236}">
                <a16:creationId xmlns:a16="http://schemas.microsoft.com/office/drawing/2014/main" id="{04AD5367-A647-1E69-70A0-94311A29B298}"/>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chemeClr val="bg1"/>
            </a:solidFill>
          </a:ln>
        </p:spPr>
        <p:txBody>
          <a:bodyPr wrap="square" lIns="0" tIns="0" rIns="0" bIns="0" rtlCol="0"/>
          <a:lstStyle/>
          <a:p>
            <a:endParaRPr/>
          </a:p>
        </p:txBody>
      </p:sp>
      <p:pic>
        <p:nvPicPr>
          <p:cNvPr id="4" name="Picture 3">
            <a:extLst>
              <a:ext uri="{FF2B5EF4-FFF2-40B4-BE49-F238E27FC236}">
                <a16:creationId xmlns:a16="http://schemas.microsoft.com/office/drawing/2014/main" id="{23F99A94-82EC-B709-3F91-4534007C3381}"/>
              </a:ext>
            </a:extLst>
          </p:cNvPr>
          <p:cNvPicPr>
            <a:picLocks noChangeAspect="1"/>
          </p:cNvPicPr>
          <p:nvPr/>
        </p:nvPicPr>
        <p:blipFill>
          <a:blip r:embed="rId3"/>
          <a:stretch>
            <a:fillRect/>
          </a:stretch>
        </p:blipFill>
        <p:spPr>
          <a:xfrm>
            <a:off x="4588413" y="1149613"/>
            <a:ext cx="3429000" cy="3429000"/>
          </a:xfrm>
          <a:prstGeom prst="rect">
            <a:avLst/>
          </a:prstGeom>
        </p:spPr>
      </p:pic>
    </p:spTree>
    <p:extLst>
      <p:ext uri="{BB962C8B-B14F-4D97-AF65-F5344CB8AC3E}">
        <p14:creationId xmlns:p14="http://schemas.microsoft.com/office/powerpoint/2010/main" val="41977392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83ECD-82D9-26E4-5431-2D4A5AEFE618}"/>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63B1B88A-BF58-E850-46FB-1F68A2AEC554}"/>
              </a:ext>
            </a:extLst>
          </p:cNvPr>
          <p:cNvSpPr txBox="1">
            <a:spLocks/>
          </p:cNvSpPr>
          <p:nvPr/>
        </p:nvSpPr>
        <p:spPr>
          <a:xfrm>
            <a:off x="513353" y="1407107"/>
            <a:ext cx="11165293" cy="362209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rPr>
              <a:t>Conversations are being recorded for LeMay Center analysis</a:t>
            </a:r>
          </a:p>
          <a:p>
            <a:r>
              <a:rPr lang="en-US" b="1" dirty="0">
                <a:solidFill>
                  <a:schemeClr val="bg1"/>
                </a:solidFill>
              </a:rPr>
              <a:t>AU non-attribution policy</a:t>
            </a:r>
          </a:p>
          <a:p>
            <a:r>
              <a:rPr lang="en-US" b="1" dirty="0">
                <a:solidFill>
                  <a:schemeClr val="bg1"/>
                </a:solidFill>
              </a:rPr>
              <a:t>No one is an expert at everything, so don’t be shy</a:t>
            </a:r>
          </a:p>
          <a:p>
            <a:r>
              <a:rPr lang="en-US" b="1" dirty="0">
                <a:solidFill>
                  <a:schemeClr val="bg1"/>
                </a:solidFill>
              </a:rPr>
              <a:t>Keep comments UNCLASSIFIED</a:t>
            </a:r>
          </a:p>
          <a:p>
            <a:r>
              <a:rPr lang="en-US" b="1" dirty="0">
                <a:solidFill>
                  <a:schemeClr val="bg1"/>
                </a:solidFill>
              </a:rPr>
              <a:t>Challenge, but respect differing viewpoints</a:t>
            </a:r>
          </a:p>
          <a:p>
            <a:r>
              <a:rPr lang="en-US" b="1" dirty="0">
                <a:solidFill>
                  <a:schemeClr val="bg1"/>
                </a:solidFill>
              </a:rPr>
              <a:t>Don’t monopolize the conversation</a:t>
            </a:r>
          </a:p>
          <a:p>
            <a:r>
              <a:rPr lang="en-US" b="1" dirty="0">
                <a:solidFill>
                  <a:schemeClr val="bg1"/>
                </a:solidFill>
              </a:rPr>
              <a:t>Raise your hand for a mic runner, go to the mics, or speak up</a:t>
            </a:r>
          </a:p>
          <a:p>
            <a:r>
              <a:rPr lang="en-US" b="1" dirty="0">
                <a:solidFill>
                  <a:schemeClr val="bg1"/>
                </a:solidFill>
              </a:rPr>
              <a:t>Begin comments with your name and your organization</a:t>
            </a:r>
          </a:p>
          <a:p>
            <a:endParaRPr lang="en-US" b="1" dirty="0">
              <a:solidFill>
                <a:schemeClr val="bg1"/>
              </a:solidFill>
            </a:endParaRPr>
          </a:p>
          <a:p>
            <a:endParaRPr lang="en-US" b="1" dirty="0">
              <a:solidFill>
                <a:schemeClr val="bg1"/>
              </a:solidFill>
            </a:endParaRPr>
          </a:p>
          <a:p>
            <a:endParaRPr lang="en-US" b="1" dirty="0">
              <a:solidFill>
                <a:schemeClr val="bg1"/>
              </a:solidFill>
            </a:endParaRPr>
          </a:p>
          <a:p>
            <a:endParaRPr lang="en-US" b="1" dirty="0">
              <a:solidFill>
                <a:schemeClr val="bg1"/>
              </a:solidFill>
            </a:endParaRPr>
          </a:p>
        </p:txBody>
      </p:sp>
      <p:sp>
        <p:nvSpPr>
          <p:cNvPr id="7" name="object 6" descr="$PPTXTitle">
            <a:extLst>
              <a:ext uri="{FF2B5EF4-FFF2-40B4-BE49-F238E27FC236}">
                <a16:creationId xmlns:a16="http://schemas.microsoft.com/office/drawing/2014/main" id="{3FA68283-C412-F6A4-B9B9-70F6FB6BE65A}"/>
              </a:ext>
            </a:extLst>
          </p:cNvPr>
          <p:cNvSpPr txBox="1">
            <a:spLocks/>
          </p:cNvSpPr>
          <p:nvPr/>
        </p:nvSpPr>
        <p:spPr>
          <a:xfrm>
            <a:off x="1164307" y="-705288"/>
            <a:ext cx="10399092" cy="1706301"/>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defTabSz="1219170">
              <a:buClr>
                <a:srgbClr val="000000"/>
              </a:buClr>
            </a:pPr>
            <a:endParaRPr lang="en-US" sz="7200" kern="0" dirty="0">
              <a:solidFill>
                <a:srgbClr val="FFFFFF"/>
              </a:solidFill>
              <a:latin typeface="Arial"/>
              <a:cs typeface="Arial"/>
              <a:sym typeface="Arial"/>
            </a:endParaRPr>
          </a:p>
          <a:p>
            <a:pPr defTabSz="1219170">
              <a:buClr>
                <a:srgbClr val="000000"/>
              </a:buClr>
            </a:pPr>
            <a:r>
              <a:rPr lang="en-US" sz="5000" kern="0" dirty="0">
                <a:solidFill>
                  <a:srgbClr val="FFFFFF"/>
                </a:solidFill>
                <a:latin typeface="Aptos Black" panose="020B0004020202020204" pitchFamily="34" charset="0"/>
                <a:cs typeface="Arial"/>
                <a:sym typeface="Arial"/>
              </a:rPr>
              <a:t>Rules of Engagement</a:t>
            </a:r>
            <a:endParaRPr lang="en-US" sz="5000" kern="0" dirty="0">
              <a:solidFill>
                <a:srgbClr val="000000"/>
              </a:solidFill>
              <a:latin typeface="Aptos Black" panose="020B0004020202020204" pitchFamily="34" charset="0"/>
              <a:cs typeface="Arial"/>
              <a:sym typeface="Arial"/>
            </a:endParaRPr>
          </a:p>
        </p:txBody>
      </p:sp>
      <p:sp>
        <p:nvSpPr>
          <p:cNvPr id="8" name="object 8">
            <a:extLst>
              <a:ext uri="{FF2B5EF4-FFF2-40B4-BE49-F238E27FC236}">
                <a16:creationId xmlns:a16="http://schemas.microsoft.com/office/drawing/2014/main" id="{1E1081C5-14B0-450F-5B3F-AE113BE430D1}"/>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chemeClr val="bg1"/>
            </a:solidFill>
          </a:ln>
        </p:spPr>
        <p:txBody>
          <a:bodyPr wrap="square" lIns="0" tIns="0" rIns="0" bIns="0" rtlCol="0"/>
          <a:lstStyle/>
          <a:p>
            <a:endParaRPr/>
          </a:p>
        </p:txBody>
      </p:sp>
    </p:spTree>
    <p:extLst>
      <p:ext uri="{BB962C8B-B14F-4D97-AF65-F5344CB8AC3E}">
        <p14:creationId xmlns:p14="http://schemas.microsoft.com/office/powerpoint/2010/main" val="985115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age_0">
            <a:extLst>
              <a:ext uri="{FF2B5EF4-FFF2-40B4-BE49-F238E27FC236}">
                <a16:creationId xmlns:a16="http://schemas.microsoft.com/office/drawing/2014/main" id="{15426DF2-7149-FAF7-FD81-9E9C4E673DCB}"/>
              </a:ext>
            </a:extLst>
          </p:cNvPr>
          <p:cNvPicPr>
            <a:picLocks noChangeAspect="1" noChangeArrowheads="1"/>
          </p:cNvPicPr>
          <p:nvPr/>
        </p:nvPicPr>
        <p:blipFill>
          <a:blip r:embed="rId2">
            <a:alphaModFix amt="85000"/>
            <a:extLst>
              <a:ext uri="{28A0092B-C50C-407E-A947-70E740481C1C}">
                <a14:useLocalDpi xmlns:a14="http://schemas.microsoft.com/office/drawing/2010/main" val="0"/>
              </a:ext>
            </a:extLst>
          </a:blip>
          <a:srcRect/>
          <a:stretch>
            <a:fillRect/>
          </a:stretch>
        </p:blipFill>
        <p:spPr bwMode="auto">
          <a:xfrm>
            <a:off x="10144989" y="211013"/>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FE27E696-85F9-AC9B-7B59-8BAA99AE14F1}"/>
              </a:ext>
            </a:extLst>
          </p:cNvPr>
          <p:cNvPicPr>
            <a:picLocks noChangeAspect="1" noChangeArrowheads="1"/>
          </p:cNvPicPr>
          <p:nvPr/>
        </p:nvPicPr>
        <p:blipFill>
          <a:blip r:embed="rId3">
            <a:alphaModFix amt="85000"/>
            <a:extLst>
              <a:ext uri="{28A0092B-C50C-407E-A947-70E740481C1C}">
                <a14:useLocalDpi xmlns:a14="http://schemas.microsoft.com/office/drawing/2010/main" val="0"/>
              </a:ext>
            </a:extLst>
          </a:blip>
          <a:srcRect/>
          <a:stretch>
            <a:fillRect/>
          </a:stretch>
        </p:blipFill>
        <p:spPr bwMode="auto">
          <a:xfrm>
            <a:off x="326910" y="281352"/>
            <a:ext cx="1849120" cy="1828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hart 5">
            <a:extLst>
              <a:ext uri="{FF2B5EF4-FFF2-40B4-BE49-F238E27FC236}">
                <a16:creationId xmlns:a16="http://schemas.microsoft.com/office/drawing/2014/main" id="{D16E916C-DBB0-BD13-ED07-17CAF3409915}"/>
              </a:ext>
            </a:extLst>
          </p:cNvPr>
          <p:cNvGraphicFramePr/>
          <p:nvPr>
            <p:extLst>
              <p:ext uri="{D42A27DB-BD31-4B8C-83A1-F6EECF244321}">
                <p14:modId xmlns:p14="http://schemas.microsoft.com/office/powerpoint/2010/main" val="775530758"/>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9A060777-D28D-755E-D836-912288951782}"/>
              </a:ext>
            </a:extLst>
          </p:cNvPr>
          <p:cNvSpPr txBox="1"/>
          <p:nvPr/>
        </p:nvSpPr>
        <p:spPr>
          <a:xfrm>
            <a:off x="4113245" y="419878"/>
            <a:ext cx="39655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Investments in Billions of Dollars</a:t>
            </a:r>
          </a:p>
        </p:txBody>
      </p:sp>
      <p:sp>
        <p:nvSpPr>
          <p:cNvPr id="3" name="TextBox 2">
            <a:extLst>
              <a:ext uri="{FF2B5EF4-FFF2-40B4-BE49-F238E27FC236}">
                <a16:creationId xmlns:a16="http://schemas.microsoft.com/office/drawing/2014/main" id="{C5564CC3-A570-3E72-8281-429C68E0745C}"/>
              </a:ext>
            </a:extLst>
          </p:cNvPr>
          <p:cNvSpPr txBox="1"/>
          <p:nvPr/>
        </p:nvSpPr>
        <p:spPr>
          <a:xfrm>
            <a:off x="4113244" y="6068790"/>
            <a:ext cx="39655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Technology Area</a:t>
            </a:r>
          </a:p>
        </p:txBody>
      </p:sp>
    </p:spTree>
    <p:extLst>
      <p:ext uri="{BB962C8B-B14F-4D97-AF65-F5344CB8AC3E}">
        <p14:creationId xmlns:p14="http://schemas.microsoft.com/office/powerpoint/2010/main" val="33233192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28A69-0B08-2548-68B3-B3438CD2659F}"/>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3919130-FE9C-D8C8-1808-EC698EEB5CF6}"/>
              </a:ext>
            </a:extLst>
          </p:cNvPr>
          <p:cNvSpPr txBox="1">
            <a:spLocks/>
          </p:cNvSpPr>
          <p:nvPr/>
        </p:nvSpPr>
        <p:spPr>
          <a:xfrm>
            <a:off x="513353" y="4078385"/>
            <a:ext cx="11579120" cy="36220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bg1"/>
              </a:solidFill>
            </a:endParaRPr>
          </a:p>
          <a:p>
            <a:r>
              <a:rPr lang="en-US" b="1" dirty="0">
                <a:solidFill>
                  <a:schemeClr val="bg1"/>
                </a:solidFill>
              </a:rPr>
              <a:t>Scan the QR code to virtually submit individual investment recommendations</a:t>
            </a:r>
          </a:p>
          <a:p>
            <a:r>
              <a:rPr lang="en-US" b="1" dirty="0">
                <a:solidFill>
                  <a:schemeClr val="bg1"/>
                </a:solidFill>
              </a:rPr>
              <a:t>1000 “tokens” representing $100B </a:t>
            </a:r>
          </a:p>
          <a:p>
            <a:r>
              <a:rPr lang="en-US" b="1" dirty="0">
                <a:solidFill>
                  <a:schemeClr val="bg1"/>
                </a:solidFill>
              </a:rPr>
              <a:t>Distribute across each technology area, not to exceed 1000 tokens</a:t>
            </a:r>
          </a:p>
          <a:p>
            <a:endParaRPr lang="en-US" b="1" dirty="0">
              <a:solidFill>
                <a:schemeClr val="bg1"/>
              </a:solidFill>
            </a:endParaRPr>
          </a:p>
          <a:p>
            <a:endParaRPr lang="en-US" b="1" dirty="0">
              <a:solidFill>
                <a:schemeClr val="bg1"/>
              </a:solidFill>
            </a:endParaRPr>
          </a:p>
          <a:p>
            <a:endParaRPr lang="en-US" b="1" dirty="0">
              <a:solidFill>
                <a:schemeClr val="bg1"/>
              </a:solidFill>
            </a:endParaRPr>
          </a:p>
        </p:txBody>
      </p:sp>
      <p:sp>
        <p:nvSpPr>
          <p:cNvPr id="7" name="object 6" descr="$PPTXTitle">
            <a:extLst>
              <a:ext uri="{FF2B5EF4-FFF2-40B4-BE49-F238E27FC236}">
                <a16:creationId xmlns:a16="http://schemas.microsoft.com/office/drawing/2014/main" id="{0E049995-1C3A-0FB3-43C2-E3D565711E7C}"/>
              </a:ext>
            </a:extLst>
          </p:cNvPr>
          <p:cNvSpPr txBox="1">
            <a:spLocks/>
          </p:cNvSpPr>
          <p:nvPr/>
        </p:nvSpPr>
        <p:spPr>
          <a:xfrm>
            <a:off x="1164307" y="-705288"/>
            <a:ext cx="10399092" cy="1706301"/>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defTabSz="1219170">
              <a:buClr>
                <a:srgbClr val="000000"/>
              </a:buClr>
            </a:pPr>
            <a:endParaRPr lang="en-US" sz="7200" kern="0" dirty="0">
              <a:solidFill>
                <a:srgbClr val="FFFFFF"/>
              </a:solidFill>
              <a:latin typeface="Arial"/>
              <a:cs typeface="Arial"/>
              <a:sym typeface="Arial"/>
            </a:endParaRPr>
          </a:p>
          <a:p>
            <a:pPr defTabSz="1219170">
              <a:buClr>
                <a:srgbClr val="000000"/>
              </a:buClr>
            </a:pPr>
            <a:r>
              <a:rPr lang="en-US" sz="5000" kern="0" dirty="0">
                <a:solidFill>
                  <a:srgbClr val="FFFFFF"/>
                </a:solidFill>
                <a:latin typeface="Aptos Black" panose="020B0004020202020204" pitchFamily="34" charset="0"/>
                <a:cs typeface="Arial"/>
                <a:sym typeface="Arial"/>
              </a:rPr>
              <a:t>Day 1, Round 2 Survey</a:t>
            </a:r>
            <a:endParaRPr lang="en-US" sz="5000" kern="0" dirty="0">
              <a:solidFill>
                <a:srgbClr val="000000"/>
              </a:solidFill>
              <a:latin typeface="Aptos Black" panose="020B0004020202020204" pitchFamily="34" charset="0"/>
              <a:cs typeface="Arial"/>
              <a:sym typeface="Arial"/>
            </a:endParaRPr>
          </a:p>
        </p:txBody>
      </p:sp>
      <p:sp>
        <p:nvSpPr>
          <p:cNvPr id="8" name="object 8">
            <a:extLst>
              <a:ext uri="{FF2B5EF4-FFF2-40B4-BE49-F238E27FC236}">
                <a16:creationId xmlns:a16="http://schemas.microsoft.com/office/drawing/2014/main" id="{3D26D73C-DA7F-8F34-528A-756636111181}"/>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chemeClr val="bg1"/>
            </a:solidFill>
          </a:ln>
        </p:spPr>
        <p:txBody>
          <a:bodyPr wrap="square" lIns="0" tIns="0" rIns="0" bIns="0" rtlCol="0"/>
          <a:lstStyle/>
          <a:p>
            <a:endParaRPr/>
          </a:p>
        </p:txBody>
      </p:sp>
      <p:pic>
        <p:nvPicPr>
          <p:cNvPr id="9" name="Picture 8">
            <a:extLst>
              <a:ext uri="{FF2B5EF4-FFF2-40B4-BE49-F238E27FC236}">
                <a16:creationId xmlns:a16="http://schemas.microsoft.com/office/drawing/2014/main" id="{A181FBD3-6E1B-DF3C-49C7-A5CA14F36D72}"/>
              </a:ext>
            </a:extLst>
          </p:cNvPr>
          <p:cNvPicPr>
            <a:picLocks noChangeAspect="1"/>
          </p:cNvPicPr>
          <p:nvPr/>
        </p:nvPicPr>
        <p:blipFill>
          <a:blip r:embed="rId2"/>
          <a:stretch>
            <a:fillRect/>
          </a:stretch>
        </p:blipFill>
        <p:spPr>
          <a:xfrm>
            <a:off x="4588413" y="1149613"/>
            <a:ext cx="3429000" cy="3429000"/>
          </a:xfrm>
          <a:prstGeom prst="rect">
            <a:avLst/>
          </a:prstGeom>
        </p:spPr>
      </p:pic>
    </p:spTree>
    <p:extLst>
      <p:ext uri="{BB962C8B-B14F-4D97-AF65-F5344CB8AC3E}">
        <p14:creationId xmlns:p14="http://schemas.microsoft.com/office/powerpoint/2010/main" val="13138604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EB084-13DB-D483-65A9-52C85886377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966B46-EA8D-F65D-2F40-FA63B03BA5C0}"/>
              </a:ext>
            </a:extLst>
          </p:cNvPr>
          <p:cNvSpPr>
            <a:spLocks noGrp="1"/>
          </p:cNvSpPr>
          <p:nvPr>
            <p:ph idx="1"/>
          </p:nvPr>
        </p:nvSpPr>
        <p:spPr>
          <a:xfrm>
            <a:off x="464976" y="1751160"/>
            <a:ext cx="11262048" cy="4351338"/>
          </a:xfrm>
        </p:spPr>
        <p:txBody>
          <a:bodyPr>
            <a:noAutofit/>
          </a:bodyPr>
          <a:lstStyle/>
          <a:p>
            <a:r>
              <a:rPr lang="en-US" sz="2200" dirty="0">
                <a:solidFill>
                  <a:schemeClr val="bg1"/>
                </a:solidFill>
              </a:rPr>
              <a:t>Purchased lunches available in the lobby</a:t>
            </a:r>
          </a:p>
          <a:p>
            <a:r>
              <a:rPr lang="en-US" sz="2200" dirty="0">
                <a:solidFill>
                  <a:schemeClr val="bg1"/>
                </a:solidFill>
              </a:rPr>
              <a:t>Recommend eating on base due to timing/options </a:t>
            </a:r>
          </a:p>
          <a:p>
            <a:pPr lvl="1"/>
            <a:r>
              <a:rPr lang="en-US" sz="2200" dirty="0">
                <a:solidFill>
                  <a:schemeClr val="bg1"/>
                </a:solidFill>
              </a:rPr>
              <a:t>Dining Court in Exchange (Popeyes, Qdoba, </a:t>
            </a:r>
            <a:r>
              <a:rPr lang="en-US" sz="2200" dirty="0" err="1">
                <a:solidFill>
                  <a:schemeClr val="bg1"/>
                </a:solidFill>
              </a:rPr>
              <a:t>O’Charley’s</a:t>
            </a:r>
            <a:r>
              <a:rPr lang="en-US" sz="2200" dirty="0">
                <a:solidFill>
                  <a:schemeClr val="bg1"/>
                </a:solidFill>
              </a:rPr>
              <a:t>)</a:t>
            </a:r>
          </a:p>
          <a:p>
            <a:pPr lvl="1"/>
            <a:r>
              <a:rPr lang="en-US" sz="2200" dirty="0">
                <a:solidFill>
                  <a:schemeClr val="bg1"/>
                </a:solidFill>
              </a:rPr>
              <a:t>Burger King at </a:t>
            </a:r>
            <a:r>
              <a:rPr lang="en-US" sz="2200" dirty="0" err="1">
                <a:solidFill>
                  <a:schemeClr val="bg1"/>
                </a:solidFill>
              </a:rPr>
              <a:t>Shoppette</a:t>
            </a:r>
            <a:r>
              <a:rPr lang="en-US" sz="2200" dirty="0">
                <a:solidFill>
                  <a:schemeClr val="bg1"/>
                </a:solidFill>
              </a:rPr>
              <a:t>/Gas Station </a:t>
            </a:r>
          </a:p>
          <a:p>
            <a:pPr lvl="1"/>
            <a:r>
              <a:rPr lang="en-US" sz="2200" dirty="0">
                <a:solidFill>
                  <a:schemeClr val="bg1"/>
                </a:solidFill>
              </a:rPr>
              <a:t>AU </a:t>
            </a:r>
            <a:r>
              <a:rPr lang="en-US" sz="2200" dirty="0" err="1">
                <a:solidFill>
                  <a:schemeClr val="bg1"/>
                </a:solidFill>
              </a:rPr>
              <a:t>Shoppette</a:t>
            </a:r>
            <a:endParaRPr lang="en-US" sz="2200" dirty="0">
              <a:solidFill>
                <a:schemeClr val="bg1"/>
              </a:solidFill>
            </a:endParaRPr>
          </a:p>
          <a:p>
            <a:r>
              <a:rPr lang="en-US" sz="2200" dirty="0">
                <a:solidFill>
                  <a:schemeClr val="bg1"/>
                </a:solidFill>
              </a:rPr>
              <a:t>Meeting for Day 2 Key Personnel in GO Library</a:t>
            </a:r>
          </a:p>
          <a:p>
            <a:pPr marL="0" indent="0">
              <a:buNone/>
            </a:pPr>
            <a:endParaRPr lang="en-US" sz="2200" dirty="0">
              <a:solidFill>
                <a:schemeClr val="bg1"/>
              </a:solidFill>
            </a:endParaRPr>
          </a:p>
          <a:p>
            <a:r>
              <a:rPr lang="en-US" sz="2200" b="1" dirty="0">
                <a:solidFill>
                  <a:schemeClr val="bg1"/>
                </a:solidFill>
                <a:latin typeface="Aptos Black" panose="020B0004020202020204" pitchFamily="34" charset="0"/>
              </a:rPr>
              <a:t>Up Next: </a:t>
            </a:r>
            <a:r>
              <a:rPr lang="en-US" sz="2200" dirty="0">
                <a:solidFill>
                  <a:schemeClr val="bg1"/>
                </a:solidFill>
              </a:rPr>
              <a:t>0930-1130 Turn 1</a:t>
            </a:r>
          </a:p>
          <a:p>
            <a:r>
              <a:rPr lang="en-US" sz="2200" b="1" dirty="0">
                <a:solidFill>
                  <a:schemeClr val="bg1"/>
                </a:solidFill>
                <a:latin typeface="Aptos Black" panose="020B0004020202020204" pitchFamily="34" charset="0"/>
              </a:rPr>
              <a:t>Role: </a:t>
            </a:r>
            <a:r>
              <a:rPr lang="en-US" sz="2200" dirty="0">
                <a:solidFill>
                  <a:schemeClr val="bg1"/>
                </a:solidFill>
              </a:rPr>
              <a:t>Scientific Advisory Group to HAF/AQ</a:t>
            </a:r>
          </a:p>
          <a:p>
            <a:r>
              <a:rPr lang="en-US" sz="2200" b="1" dirty="0">
                <a:solidFill>
                  <a:schemeClr val="bg1"/>
                </a:solidFill>
                <a:latin typeface="Aptos Black" panose="020B0004020202020204" pitchFamily="34" charset="0"/>
              </a:rPr>
              <a:t>Recommended Review: </a:t>
            </a:r>
            <a:r>
              <a:rPr lang="en-US" sz="2200" dirty="0">
                <a:solidFill>
                  <a:schemeClr val="bg1"/>
                </a:solidFill>
              </a:rPr>
              <a:t>Read-Ahead Material</a:t>
            </a:r>
          </a:p>
          <a:p>
            <a:r>
              <a:rPr lang="en-US" sz="2200" b="1" dirty="0">
                <a:solidFill>
                  <a:schemeClr val="bg1"/>
                </a:solidFill>
                <a:latin typeface="Aptos Black" panose="020B0004020202020204" pitchFamily="34" charset="0"/>
              </a:rPr>
              <a:t>Timeline: </a:t>
            </a:r>
            <a:r>
              <a:rPr lang="en-US" sz="2200" dirty="0">
                <a:solidFill>
                  <a:schemeClr val="bg1"/>
                </a:solidFill>
              </a:rPr>
              <a:t>2031</a:t>
            </a:r>
          </a:p>
        </p:txBody>
      </p:sp>
      <p:sp>
        <p:nvSpPr>
          <p:cNvPr id="4" name="object 6" descr="$PPTXTitle">
            <a:extLst>
              <a:ext uri="{FF2B5EF4-FFF2-40B4-BE49-F238E27FC236}">
                <a16:creationId xmlns:a16="http://schemas.microsoft.com/office/drawing/2014/main" id="{A9466AD3-A6DB-8370-FF52-2B2ED8864BF0}"/>
              </a:ext>
            </a:extLst>
          </p:cNvPr>
          <p:cNvSpPr txBox="1">
            <a:spLocks/>
          </p:cNvSpPr>
          <p:nvPr/>
        </p:nvSpPr>
        <p:spPr>
          <a:xfrm>
            <a:off x="1077876" y="-701953"/>
            <a:ext cx="10399092" cy="2259465"/>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Tx/>
              <a:buNone/>
              <a:tabLst/>
              <a:defRPr/>
            </a:pPr>
            <a:endParaRPr kumimoji="0" lang="en-US" sz="7200" b="0" i="0" u="none" strike="noStrike" kern="0" cap="none" spc="0" normalizeH="0" baseline="0" noProof="0" dirty="0">
              <a:ln>
                <a:noFill/>
              </a:ln>
              <a:solidFill>
                <a:srgbClr val="FFFFFF"/>
              </a:solidFill>
              <a:effectLst/>
              <a:uLnTx/>
              <a:uFillTx/>
              <a:latin typeface="Arial"/>
              <a:ea typeface="+mj-ea"/>
              <a:cs typeface="Arial"/>
              <a:sym typeface="Arial"/>
            </a:endParaRPr>
          </a:p>
          <a:p>
            <a:pPr marL="0" marR="0" lvl="0" indent="0" algn="ctr" defTabSz="1219170" rtl="0" eaLnBrk="1" fontAlgn="auto" latinLnBrk="0" hangingPunct="1">
              <a:lnSpc>
                <a:spcPct val="90000"/>
              </a:lnSpc>
              <a:spcBef>
                <a:spcPct val="0"/>
              </a:spcBef>
              <a:spcAft>
                <a:spcPts val="0"/>
              </a:spcAft>
              <a:buClr>
                <a:srgbClr val="000000"/>
              </a:buClr>
              <a:buSzTx/>
              <a:buFontTx/>
              <a:buNone/>
              <a:tabLst/>
              <a:defRPr/>
            </a:pPr>
            <a:r>
              <a:rPr kumimoji="0" lang="en-US" sz="5000" b="0" i="0" u="none" strike="noStrike" kern="0" cap="none" spc="0" normalizeH="0" baseline="0" noProof="0" dirty="0">
                <a:ln>
                  <a:noFill/>
                </a:ln>
                <a:solidFill>
                  <a:srgbClr val="FFFFFF"/>
                </a:solidFill>
                <a:effectLst/>
                <a:uLnTx/>
                <a:uFillTx/>
                <a:latin typeface="Aptos Black" panose="020B0004020202020204" pitchFamily="34" charset="0"/>
                <a:ea typeface="+mj-ea"/>
                <a:cs typeface="Arial"/>
                <a:sym typeface="Arial"/>
              </a:rPr>
              <a:t>Lunch </a:t>
            </a:r>
          </a:p>
          <a:p>
            <a:pPr marL="0" marR="0" lvl="0" indent="0" algn="ctr" defTabSz="1219170" rtl="0" eaLnBrk="1" fontAlgn="auto" latinLnBrk="0" hangingPunct="1">
              <a:lnSpc>
                <a:spcPct val="90000"/>
              </a:lnSpc>
              <a:spcBef>
                <a:spcPct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FFFFFF"/>
                </a:solidFill>
                <a:effectLst/>
                <a:uLnTx/>
                <a:uFillTx/>
                <a:latin typeface="Aptos Black" panose="020B0004020202020204" pitchFamily="34" charset="0"/>
                <a:ea typeface="+mj-ea"/>
                <a:cs typeface="Arial"/>
                <a:sym typeface="Arial"/>
              </a:rPr>
              <a:t>1130 - 1230</a:t>
            </a:r>
            <a:endParaRPr kumimoji="0" lang="en-US" sz="3600" b="0" i="0" u="none" strike="noStrike" kern="0" cap="none" spc="0" normalizeH="0" baseline="0" noProof="0" dirty="0">
              <a:ln>
                <a:noFill/>
              </a:ln>
              <a:solidFill>
                <a:srgbClr val="000000"/>
              </a:solidFill>
              <a:effectLst/>
              <a:uLnTx/>
              <a:uFillTx/>
              <a:latin typeface="Aptos Black" panose="020B0004020202020204" pitchFamily="34" charset="0"/>
              <a:ea typeface="+mj-ea"/>
              <a:cs typeface="Arial"/>
              <a:sym typeface="Arial"/>
            </a:endParaRPr>
          </a:p>
        </p:txBody>
      </p:sp>
      <p:sp>
        <p:nvSpPr>
          <p:cNvPr id="5" name="object 8">
            <a:extLst>
              <a:ext uri="{FF2B5EF4-FFF2-40B4-BE49-F238E27FC236}">
                <a16:creationId xmlns:a16="http://schemas.microsoft.com/office/drawing/2014/main" id="{6C639150-DAD8-AD2A-D6C1-8EF62F564B7D}"/>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 name="Picture 2">
            <a:extLst>
              <a:ext uri="{FF2B5EF4-FFF2-40B4-BE49-F238E27FC236}">
                <a16:creationId xmlns:a16="http://schemas.microsoft.com/office/drawing/2014/main" id="{B8DD7CF7-0775-246E-071D-EC0C97A8FA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08824" y="3690158"/>
            <a:ext cx="2201614" cy="2199273"/>
          </a:xfrm>
          <a:prstGeom prst="rect">
            <a:avLst/>
          </a:prstGeom>
          <a:noFill/>
          <a:ln>
            <a:noFill/>
          </a:ln>
          <a:effectLst/>
          <a:extLst>
            <a:ext uri="{909E8E84-426E-40DD-AFC4-6F175D3DCCD1}">
              <a14:hiddenFill xmlns:a14="http://schemas.microsoft.com/office/drawing/2010/main">
                <a:solidFill>
                  <a:srgbClr val="323232"/>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Box 5">
            <a:extLst>
              <a:ext uri="{FF2B5EF4-FFF2-40B4-BE49-F238E27FC236}">
                <a16:creationId xmlns:a16="http://schemas.microsoft.com/office/drawing/2014/main" id="{B76CFBF0-9198-4869-E8AE-92F5C2AD234F}"/>
              </a:ext>
            </a:extLst>
          </p:cNvPr>
          <p:cNvSpPr txBox="1"/>
          <p:nvPr/>
        </p:nvSpPr>
        <p:spPr>
          <a:xfrm>
            <a:off x="9008824" y="3275111"/>
            <a:ext cx="2201613" cy="307777"/>
          </a:xfrm>
          <a:prstGeom prst="rect">
            <a:avLst/>
          </a:prstGeom>
          <a:noFill/>
        </p:spPr>
        <p:txBody>
          <a:bodyPr wrap="square" rtlCol="0">
            <a:spAutoFit/>
          </a:bodyPr>
          <a:lstStyle/>
          <a:p>
            <a:pPr algn="ctr"/>
            <a:r>
              <a:rPr lang="en-US" sz="1400" b="1" dirty="0">
                <a:solidFill>
                  <a:schemeClr val="bg1"/>
                </a:solidFill>
                <a:latin typeface="Aptos" panose="020B0004020202020204" pitchFamily="34" charset="0"/>
              </a:rPr>
              <a:t>Google Maps Locations</a:t>
            </a:r>
          </a:p>
        </p:txBody>
      </p:sp>
    </p:spTree>
    <p:extLst>
      <p:ext uri="{BB962C8B-B14F-4D97-AF65-F5344CB8AC3E}">
        <p14:creationId xmlns:p14="http://schemas.microsoft.com/office/powerpoint/2010/main" val="11314263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FAA7DA8-897D-19E3-2117-6C387B3556E3}"/>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B6227BF3-6A8A-735A-0FF8-BFBADDB57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6569EBE8-33AD-9F7B-F6FB-1E9C2BFFE4C9}"/>
              </a:ext>
            </a:extLst>
          </p:cNvPr>
          <p:cNvPicPr>
            <a:picLocks noChangeAspect="1"/>
          </p:cNvPicPr>
          <p:nvPr/>
        </p:nvPicPr>
        <p:blipFill>
          <a:blip r:embed="rId2">
            <a:alphaModFix/>
          </a:blip>
          <a:srcRect r="-1" b="14381"/>
          <a:stretch>
            <a:fillRect/>
          </a:stretch>
        </p:blipFill>
        <p:spPr>
          <a:xfrm>
            <a:off x="4547937" y="-5"/>
            <a:ext cx="7644062" cy="3681406"/>
          </a:xfrm>
          <a:prstGeom prst="rect">
            <a:avLst/>
          </a:prstGeom>
        </p:spPr>
      </p:pic>
      <p:pic>
        <p:nvPicPr>
          <p:cNvPr id="6" name="Picture 5">
            <a:extLst>
              <a:ext uri="{FF2B5EF4-FFF2-40B4-BE49-F238E27FC236}">
                <a16:creationId xmlns:a16="http://schemas.microsoft.com/office/drawing/2014/main" id="{03993AFD-2AB2-03E4-81F9-8DB33EB98AFF}"/>
              </a:ext>
            </a:extLst>
          </p:cNvPr>
          <p:cNvPicPr>
            <a:picLocks noChangeAspect="1"/>
          </p:cNvPicPr>
          <p:nvPr/>
        </p:nvPicPr>
        <p:blipFill>
          <a:blip r:embed="rId3"/>
          <a:srcRect r="9760" b="-1"/>
          <a:stretch>
            <a:fillRect/>
          </a:stretch>
        </p:blipFill>
        <p:spPr>
          <a:xfrm>
            <a:off x="4547938" y="3681409"/>
            <a:ext cx="7644062" cy="3176595"/>
          </a:xfrm>
          <a:prstGeom prst="rect">
            <a:avLst/>
          </a:prstGeom>
        </p:spPr>
      </p:pic>
      <p:sp>
        <p:nvSpPr>
          <p:cNvPr id="14" name="Rectangle 13">
            <a:extLst>
              <a:ext uri="{FF2B5EF4-FFF2-40B4-BE49-F238E27FC236}">
                <a16:creationId xmlns:a16="http://schemas.microsoft.com/office/drawing/2014/main" id="{B47E3D47-AD6F-0EED-63D6-446486913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F56B646-00CF-6C94-A92F-EC1E268050C5}"/>
              </a:ext>
            </a:extLst>
          </p:cNvPr>
          <p:cNvSpPr>
            <a:spLocks noGrp="1"/>
          </p:cNvSpPr>
          <p:nvPr>
            <p:ph type="ctrTitle"/>
          </p:nvPr>
        </p:nvSpPr>
        <p:spPr>
          <a:xfrm>
            <a:off x="838199" y="1115219"/>
            <a:ext cx="7731869" cy="2387600"/>
          </a:xfrm>
        </p:spPr>
        <p:txBody>
          <a:bodyPr>
            <a:normAutofit/>
          </a:bodyPr>
          <a:lstStyle/>
          <a:p>
            <a:pPr algn="l"/>
            <a:r>
              <a:rPr lang="en-US" sz="5000" dirty="0">
                <a:latin typeface="Aptos Black" panose="020B0004020202020204" pitchFamily="34" charset="0"/>
              </a:rPr>
              <a:t>Scientific Advisory Committee to SAF/AQ</a:t>
            </a:r>
          </a:p>
        </p:txBody>
      </p:sp>
      <p:cxnSp>
        <p:nvCxnSpPr>
          <p:cNvPr id="16" name="Straight Connector 15">
            <a:extLst>
              <a:ext uri="{FF2B5EF4-FFF2-40B4-BE49-F238E27FC236}">
                <a16:creationId xmlns:a16="http://schemas.microsoft.com/office/drawing/2014/main" id="{3F363F2C-A669-93FE-6F5B-244FEE1BDD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33ABD4D-32A7-683B-2D58-23A6F710BB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3849" y="2647224"/>
            <a:ext cx="2086059" cy="2086059"/>
          </a:xfrm>
          <a:prstGeom prst="rect">
            <a:avLst/>
          </a:prstGeom>
        </p:spPr>
      </p:pic>
      <p:sp>
        <p:nvSpPr>
          <p:cNvPr id="4" name="TextBox 3">
            <a:extLst>
              <a:ext uri="{FF2B5EF4-FFF2-40B4-BE49-F238E27FC236}">
                <a16:creationId xmlns:a16="http://schemas.microsoft.com/office/drawing/2014/main" id="{A399C0DE-0D11-40E7-E455-779413F2FB90}"/>
              </a:ext>
            </a:extLst>
          </p:cNvPr>
          <p:cNvSpPr txBox="1"/>
          <p:nvPr/>
        </p:nvSpPr>
        <p:spPr>
          <a:xfrm>
            <a:off x="215076" y="5373657"/>
            <a:ext cx="6979767"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srgbClr val="FFFFFF"/>
                </a:solidFill>
                <a:effectLst/>
                <a:uLnTx/>
                <a:uFillTx/>
                <a:latin typeface="Aptos Black" panose="020B0004020202020204" pitchFamily="34" charset="0"/>
                <a:ea typeface="+mn-ea"/>
                <a:cs typeface="Arial"/>
                <a:sym typeface="Arial"/>
              </a:rPr>
              <a:t>Colonel Raymond “Banzai” Rounds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FFFFFF"/>
                </a:solidFill>
                <a:effectLst/>
                <a:uLnTx/>
                <a:uFillTx/>
                <a:latin typeface="Arial"/>
                <a:ea typeface="+mn-ea"/>
                <a:cs typeface="Arial"/>
                <a:sym typeface="Arial"/>
              </a:rPr>
              <a:t>Executive Action Group </a:t>
            </a:r>
          </a:p>
        </p:txBody>
      </p:sp>
      <p:sp>
        <p:nvSpPr>
          <p:cNvPr id="3" name="TextBox 2">
            <a:extLst>
              <a:ext uri="{FF2B5EF4-FFF2-40B4-BE49-F238E27FC236}">
                <a16:creationId xmlns:a16="http://schemas.microsoft.com/office/drawing/2014/main" id="{E78D1771-ACAD-AB0D-BF40-2DD4A4FFAD2B}"/>
              </a:ext>
            </a:extLst>
          </p:cNvPr>
          <p:cNvSpPr txBox="1"/>
          <p:nvPr/>
        </p:nvSpPr>
        <p:spPr>
          <a:xfrm>
            <a:off x="2638046" y="3866597"/>
            <a:ext cx="730765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Black" panose="020B0004020202020204" pitchFamily="34" charset="0"/>
                <a:ea typeface="+mn-ea"/>
                <a:cs typeface="+mn-cs"/>
              </a:rPr>
              <a:t>April 2031</a:t>
            </a:r>
          </a:p>
        </p:txBody>
      </p:sp>
      <p:sp>
        <p:nvSpPr>
          <p:cNvPr id="5" name="TextBox 4">
            <a:extLst>
              <a:ext uri="{FF2B5EF4-FFF2-40B4-BE49-F238E27FC236}">
                <a16:creationId xmlns:a16="http://schemas.microsoft.com/office/drawing/2014/main" id="{4025AA24-1BF5-69E7-8168-A61E70D6842C}"/>
              </a:ext>
            </a:extLst>
          </p:cNvPr>
          <p:cNvSpPr txBox="1"/>
          <p:nvPr/>
        </p:nvSpPr>
        <p:spPr>
          <a:xfrm>
            <a:off x="5591843" y="5373657"/>
            <a:ext cx="6979767"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srgbClr val="FFFFFF"/>
                </a:solidFill>
                <a:effectLst/>
                <a:uLnTx/>
                <a:uFillTx/>
                <a:latin typeface="Aptos Black" panose="020B0004020202020204" pitchFamily="34" charset="0"/>
                <a:ea typeface="+mn-ea"/>
                <a:cs typeface="Arial"/>
                <a:sym typeface="Arial"/>
              </a:rPr>
              <a:t>Dr. J. William “Bill” DeMarco</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FFFFFF"/>
                </a:solidFill>
                <a:effectLst/>
                <a:uLnTx/>
                <a:uFillTx/>
                <a:latin typeface="Arial"/>
                <a:ea typeface="+mn-ea"/>
                <a:cs typeface="Arial"/>
                <a:sym typeface="Arial"/>
              </a:rPr>
              <a:t>Executive Action Group </a:t>
            </a:r>
          </a:p>
        </p:txBody>
      </p:sp>
    </p:spTree>
    <p:extLst>
      <p:ext uri="{BB962C8B-B14F-4D97-AF65-F5344CB8AC3E}">
        <p14:creationId xmlns:p14="http://schemas.microsoft.com/office/powerpoint/2010/main" val="285496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532E7-7145-D81F-D58A-D3DEE46D47D5}"/>
            </a:ext>
          </a:extLst>
        </p:cNvPr>
        <p:cNvGrpSpPr/>
        <p:nvPr/>
      </p:nvGrpSpPr>
      <p:grpSpPr>
        <a:xfrm>
          <a:off x="0" y="0"/>
          <a:ext cx="0" cy="0"/>
          <a:chOff x="0" y="0"/>
          <a:chExt cx="0" cy="0"/>
        </a:xfrm>
      </p:grpSpPr>
      <p:sp>
        <p:nvSpPr>
          <p:cNvPr id="4" name="object 6" descr="$PPTXTitle">
            <a:extLst>
              <a:ext uri="{FF2B5EF4-FFF2-40B4-BE49-F238E27FC236}">
                <a16:creationId xmlns:a16="http://schemas.microsoft.com/office/drawing/2014/main" id="{12C43B4C-FE79-DBE8-3D55-1E30E5198B25}"/>
              </a:ext>
            </a:extLst>
          </p:cNvPr>
          <p:cNvSpPr txBox="1">
            <a:spLocks/>
          </p:cNvSpPr>
          <p:nvPr/>
        </p:nvSpPr>
        <p:spPr>
          <a:xfrm>
            <a:off x="1164307" y="-705288"/>
            <a:ext cx="10399092" cy="1706301"/>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Tx/>
              <a:buNone/>
              <a:tabLst/>
              <a:defRPr/>
            </a:pPr>
            <a:endParaRPr kumimoji="0" lang="en-US" sz="7200" b="0" i="0" u="none" strike="noStrike" kern="0" cap="none" spc="0" normalizeH="0" baseline="0" noProof="0" dirty="0">
              <a:ln>
                <a:noFill/>
              </a:ln>
              <a:solidFill>
                <a:srgbClr val="FFFFFF"/>
              </a:solidFill>
              <a:effectLst/>
              <a:uLnTx/>
              <a:uFillTx/>
              <a:latin typeface="Arial"/>
              <a:ea typeface="+mj-ea"/>
              <a:cs typeface="Arial"/>
              <a:sym typeface="Arial"/>
            </a:endParaRPr>
          </a:p>
          <a:p>
            <a:pPr marL="0" marR="0" lvl="0" indent="0" algn="ctr" defTabSz="1219170" rtl="0" eaLnBrk="1" fontAlgn="auto" latinLnBrk="0" hangingPunct="1">
              <a:lnSpc>
                <a:spcPct val="90000"/>
              </a:lnSpc>
              <a:spcBef>
                <a:spcPct val="0"/>
              </a:spcBef>
              <a:spcAft>
                <a:spcPts val="0"/>
              </a:spcAft>
              <a:buClr>
                <a:srgbClr val="000000"/>
              </a:buClr>
              <a:buSzTx/>
              <a:buFontTx/>
              <a:buNone/>
              <a:tabLst/>
              <a:defRPr/>
            </a:pPr>
            <a:r>
              <a:rPr kumimoji="0" lang="en-US" sz="5000" b="0" i="0" u="none" strike="noStrike" kern="0" cap="none" spc="0" normalizeH="0" baseline="0" noProof="0" dirty="0">
                <a:ln>
                  <a:noFill/>
                </a:ln>
                <a:solidFill>
                  <a:srgbClr val="FFFFFF"/>
                </a:solidFill>
                <a:effectLst/>
                <a:uLnTx/>
                <a:uFillTx/>
                <a:latin typeface="Aptos Black" panose="020B0004020202020204" pitchFamily="34" charset="0"/>
                <a:ea typeface="+mj-ea"/>
                <a:cs typeface="Arial"/>
                <a:sym typeface="Arial"/>
              </a:rPr>
              <a:t>State of Technology</a:t>
            </a:r>
            <a:endParaRPr kumimoji="0" lang="en-US" sz="5000" b="0" i="0" u="none" strike="noStrike" kern="0" cap="none" spc="0" normalizeH="0" baseline="0" noProof="0" dirty="0">
              <a:ln>
                <a:noFill/>
              </a:ln>
              <a:solidFill>
                <a:srgbClr val="000000"/>
              </a:solidFill>
              <a:effectLst/>
              <a:uLnTx/>
              <a:uFillTx/>
              <a:latin typeface="Aptos Black" panose="020B0004020202020204" pitchFamily="34" charset="0"/>
              <a:ea typeface="+mj-ea"/>
              <a:cs typeface="Arial"/>
              <a:sym typeface="Arial"/>
            </a:endParaRPr>
          </a:p>
        </p:txBody>
      </p:sp>
      <p:sp>
        <p:nvSpPr>
          <p:cNvPr id="5" name="object 8">
            <a:extLst>
              <a:ext uri="{FF2B5EF4-FFF2-40B4-BE49-F238E27FC236}">
                <a16:creationId xmlns:a16="http://schemas.microsoft.com/office/drawing/2014/main" id="{ADF15B08-2661-528E-0D15-7179C8730CDF}"/>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FB16A62D-C3CA-8004-4EB5-B4BE176B08FA}"/>
              </a:ext>
            </a:extLst>
          </p:cNvPr>
          <p:cNvSpPr/>
          <p:nvPr/>
        </p:nvSpPr>
        <p:spPr>
          <a:xfrm>
            <a:off x="896721" y="1908103"/>
            <a:ext cx="1828805" cy="4851678"/>
          </a:xfrm>
          <a:prstGeom prst="rect">
            <a:avLst/>
          </a:prstGeom>
          <a:blipFill dpi="0" rotWithShape="1">
            <a:blip r:embed="rId2">
              <a:alphaModFix amt="59000"/>
              <a:duotone>
                <a:schemeClr val="accent4">
                  <a:shade val="45000"/>
                  <a:satMod val="135000"/>
                </a:schemeClr>
                <a:prstClr val="white"/>
              </a:duotone>
            </a:blip>
            <a:srcRect/>
            <a:stretch>
              <a:fillRect l="-70700" r="-98396"/>
            </a:stretch>
          </a:blipFill>
          <a:ln cap="rnd">
            <a:bevel/>
          </a:ln>
          <a:effectLst>
            <a:glow rad="63500">
              <a:srgbClr val="144778">
                <a:alpha val="12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Cognitive Offloading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Decision Support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Discovery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“Out of the Loop”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Aptos" panose="02110004020202020204"/>
              </a:rPr>
              <a:t>Artificial General Intelligence</a:t>
            </a:r>
            <a:endPar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1ED1B554-D886-9FAD-9BEF-CB2BB489D3F4}"/>
              </a:ext>
            </a:extLst>
          </p:cNvPr>
          <p:cNvSpPr/>
          <p:nvPr/>
        </p:nvSpPr>
        <p:spPr>
          <a:xfrm>
            <a:off x="3020214" y="1908104"/>
            <a:ext cx="1838869" cy="4851678"/>
          </a:xfrm>
          <a:prstGeom prst="rect">
            <a:avLst/>
          </a:prstGeom>
          <a:blipFill dpi="0" rotWithShape="1">
            <a:blip r:embed="rId3">
              <a:alphaModFix amt="59000"/>
              <a:duotone>
                <a:schemeClr val="accent4">
                  <a:shade val="45000"/>
                  <a:satMod val="135000"/>
                </a:schemeClr>
                <a:prstClr val="white"/>
              </a:duotone>
              <a:extLst>
                <a:ext uri="{28A0092B-C50C-407E-A947-70E740481C1C}">
                  <a14:useLocalDpi xmlns:a14="http://schemas.microsoft.com/office/drawing/2010/main" val="0"/>
                </a:ext>
              </a:extLst>
            </a:blip>
            <a:srcRect/>
            <a:stretch>
              <a:fillRect l="-456573" t="-144" r="-458031"/>
            </a:stretch>
          </a:blipFill>
          <a:ln cap="rnd">
            <a:bevel/>
          </a:ln>
          <a:effectLst>
            <a:glow rad="63500">
              <a:srgbClr val="144778">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Rare Earths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Additive Manufacturing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white"/>
                </a:solidFill>
                <a:effectLst/>
                <a:uLnTx/>
                <a:uFillTx/>
                <a:latin typeface="Aptos" panose="02110004020202020204"/>
                <a:ea typeface="+mn-ea"/>
                <a:cs typeface="+mn-cs"/>
              </a:rPr>
              <a:t>Metametals</a:t>
            </a: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Adaptive Production</a:t>
            </a:r>
            <a:endPar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E525C872-45FE-C1E8-7494-92B5D781A0E9}"/>
              </a:ext>
            </a:extLst>
          </p:cNvPr>
          <p:cNvSpPr/>
          <p:nvPr/>
        </p:nvSpPr>
        <p:spPr>
          <a:xfrm>
            <a:off x="5144460" y="1891090"/>
            <a:ext cx="1828805" cy="4851678"/>
          </a:xfrm>
          <a:prstGeom prst="rect">
            <a:avLst/>
          </a:prstGeom>
          <a:blipFill dpi="0" rotWithShape="1">
            <a:blip r:embed="rId4">
              <a:alphaModFix amt="59000"/>
              <a:duotone>
                <a:schemeClr val="accent4">
                  <a:shade val="45000"/>
                  <a:satMod val="135000"/>
                </a:schemeClr>
                <a:prstClr val="white"/>
              </a:duotone>
              <a:extLst>
                <a:ext uri="{BEBA8EAE-BF5A-486C-A8C5-ECC9F3942E4B}">
                  <a14:imgProps xmlns:a14="http://schemas.microsoft.com/office/drawing/2010/main">
                    <a14:imgLayer r:embed="rId5">
                      <a14:imgEffect>
                        <a14:saturation sat="32000"/>
                      </a14:imgEffect>
                    </a14:imgLayer>
                  </a14:imgProps>
                </a:ext>
              </a:extLst>
            </a:blip>
            <a:srcRect/>
            <a:stretch>
              <a:fillRect l="-61061" r="-236301" b="144"/>
            </a:stretch>
          </a:blipFill>
          <a:ln cap="rnd">
            <a:bevel/>
          </a:ln>
          <a:effectLst>
            <a:glow rad="63500">
              <a:srgbClr val="144778">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Brain Computer Interfaces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Wearables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prstClr val="white"/>
              </a:solidFill>
              <a:latin typeface="Aptos" panose="021100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Detection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Bio-Manufacturing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err="1">
                <a:solidFill>
                  <a:prstClr val="white"/>
                </a:solidFill>
                <a:latin typeface="Aptos" panose="02110004020202020204"/>
              </a:rPr>
              <a:t>Therapuetics</a:t>
            </a: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0" name="Picture 9" descr="A black screen with white text&#10;&#10;AI-generated content may be incorrect.">
            <a:extLst>
              <a:ext uri="{FF2B5EF4-FFF2-40B4-BE49-F238E27FC236}">
                <a16:creationId xmlns:a16="http://schemas.microsoft.com/office/drawing/2014/main" id="{CDD32C3A-244C-7631-9CDA-731DFA6A1B02}"/>
              </a:ext>
            </a:extLst>
          </p:cNvPr>
          <p:cNvPicPr>
            <a:picLocks noChangeAspect="1"/>
          </p:cNvPicPr>
          <p:nvPr/>
        </p:nvPicPr>
        <p:blipFill>
          <a:blip r:embed="rId6"/>
          <a:srcRect l="3052" t="12068" r="89628" b="73313"/>
          <a:stretch>
            <a:fillRect/>
          </a:stretch>
        </p:blipFill>
        <p:spPr>
          <a:xfrm>
            <a:off x="1153183" y="1199220"/>
            <a:ext cx="1339164" cy="1504407"/>
          </a:xfrm>
          <a:prstGeom prst="rect">
            <a:avLst/>
          </a:prstGeom>
        </p:spPr>
      </p:pic>
      <p:pic>
        <p:nvPicPr>
          <p:cNvPr id="11" name="Picture 10" descr="A black screen with white text&#10;&#10;AI-generated content may be incorrect.">
            <a:extLst>
              <a:ext uri="{FF2B5EF4-FFF2-40B4-BE49-F238E27FC236}">
                <a16:creationId xmlns:a16="http://schemas.microsoft.com/office/drawing/2014/main" id="{FEEC7224-A06C-046F-5F60-4B52928E3794}"/>
              </a:ext>
            </a:extLst>
          </p:cNvPr>
          <p:cNvPicPr>
            <a:picLocks noChangeAspect="1"/>
          </p:cNvPicPr>
          <p:nvPr/>
        </p:nvPicPr>
        <p:blipFill>
          <a:blip r:embed="rId6"/>
          <a:srcRect l="2745" t="26800" r="89371" b="58211"/>
          <a:stretch>
            <a:fillRect/>
          </a:stretch>
        </p:blipFill>
        <p:spPr>
          <a:xfrm>
            <a:off x="3160578" y="1116779"/>
            <a:ext cx="1480014" cy="1582649"/>
          </a:xfrm>
          <a:prstGeom prst="rect">
            <a:avLst/>
          </a:prstGeom>
        </p:spPr>
      </p:pic>
      <p:pic>
        <p:nvPicPr>
          <p:cNvPr id="12" name="Picture 11" descr="A black screen with white text&#10;&#10;AI-generated content may be incorrect.">
            <a:extLst>
              <a:ext uri="{FF2B5EF4-FFF2-40B4-BE49-F238E27FC236}">
                <a16:creationId xmlns:a16="http://schemas.microsoft.com/office/drawing/2014/main" id="{F5D377F5-0B76-6F9F-FFAA-F7C906D64F13}"/>
              </a:ext>
            </a:extLst>
          </p:cNvPr>
          <p:cNvPicPr>
            <a:picLocks noChangeAspect="1"/>
          </p:cNvPicPr>
          <p:nvPr/>
        </p:nvPicPr>
        <p:blipFill>
          <a:blip r:embed="rId6"/>
          <a:srcRect l="2744" t="41868" r="89119" b="43289"/>
          <a:stretch>
            <a:fillRect/>
          </a:stretch>
        </p:blipFill>
        <p:spPr>
          <a:xfrm>
            <a:off x="5316496" y="1183308"/>
            <a:ext cx="1503188" cy="1542427"/>
          </a:xfrm>
          <a:prstGeom prst="rect">
            <a:avLst/>
          </a:prstGeom>
        </p:spPr>
      </p:pic>
      <p:sp>
        <p:nvSpPr>
          <p:cNvPr id="13" name="TextBox 12">
            <a:extLst>
              <a:ext uri="{FF2B5EF4-FFF2-40B4-BE49-F238E27FC236}">
                <a16:creationId xmlns:a16="http://schemas.microsoft.com/office/drawing/2014/main" id="{33918DC5-E004-59A7-9AE3-A84C3E1F039F}"/>
              </a:ext>
            </a:extLst>
          </p:cNvPr>
          <p:cNvSpPr txBox="1"/>
          <p:nvPr/>
        </p:nvSpPr>
        <p:spPr>
          <a:xfrm>
            <a:off x="915044" y="2737878"/>
            <a:ext cx="1828805" cy="877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AUTONOMY</a:t>
            </a:r>
          </a:p>
        </p:txBody>
      </p:sp>
      <p:sp>
        <p:nvSpPr>
          <p:cNvPr id="14" name="TextBox 13">
            <a:extLst>
              <a:ext uri="{FF2B5EF4-FFF2-40B4-BE49-F238E27FC236}">
                <a16:creationId xmlns:a16="http://schemas.microsoft.com/office/drawing/2014/main" id="{F3A299A9-2069-CE51-388B-E10A3A556A43}"/>
              </a:ext>
            </a:extLst>
          </p:cNvPr>
          <p:cNvSpPr txBox="1"/>
          <p:nvPr/>
        </p:nvSpPr>
        <p:spPr>
          <a:xfrm>
            <a:off x="2996215" y="2641296"/>
            <a:ext cx="1828805"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ADVANCED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MATERIALS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PRODUCTION</a:t>
            </a:r>
          </a:p>
        </p:txBody>
      </p:sp>
      <p:sp>
        <p:nvSpPr>
          <p:cNvPr id="15" name="TextBox 14">
            <a:extLst>
              <a:ext uri="{FF2B5EF4-FFF2-40B4-BE49-F238E27FC236}">
                <a16:creationId xmlns:a16="http://schemas.microsoft.com/office/drawing/2014/main" id="{7A370AB7-CFA7-C5E1-91A5-EAF78B68AE85}"/>
              </a:ext>
            </a:extLst>
          </p:cNvPr>
          <p:cNvSpPr txBox="1"/>
          <p:nvPr/>
        </p:nvSpPr>
        <p:spPr>
          <a:xfrm>
            <a:off x="5161038" y="2762044"/>
            <a:ext cx="1828805" cy="877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BIOTECH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NEUROSCIENCE</a:t>
            </a:r>
          </a:p>
        </p:txBody>
      </p:sp>
      <p:sp>
        <p:nvSpPr>
          <p:cNvPr id="16" name="Rectangle 15">
            <a:extLst>
              <a:ext uri="{FF2B5EF4-FFF2-40B4-BE49-F238E27FC236}">
                <a16:creationId xmlns:a16="http://schemas.microsoft.com/office/drawing/2014/main" id="{2833EF50-0B70-F058-F564-2170FE81E2A3}"/>
              </a:ext>
            </a:extLst>
          </p:cNvPr>
          <p:cNvSpPr/>
          <p:nvPr/>
        </p:nvSpPr>
        <p:spPr>
          <a:xfrm>
            <a:off x="9373117" y="1891090"/>
            <a:ext cx="1828805" cy="4851678"/>
          </a:xfrm>
          <a:prstGeom prst="rect">
            <a:avLst/>
          </a:prstGeom>
          <a:blipFill dpi="0" rotWithShape="1">
            <a:blip r:embed="rId7">
              <a:alphaModFix amt="59000"/>
              <a:duotone>
                <a:schemeClr val="accent4">
                  <a:shade val="45000"/>
                  <a:satMod val="135000"/>
                </a:schemeClr>
                <a:prstClr val="white"/>
              </a:duotone>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l="-106646" t="144" r="-264984" b="-144"/>
            </a:stretch>
          </a:blipFill>
          <a:ln cap="rnd">
            <a:bevel/>
          </a:ln>
          <a:effectLst>
            <a:glow rad="63500">
              <a:srgbClr val="144778">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Drones/Swarms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CCAs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Uncrewed Tankers/Airlift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Micro-ISR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Nano</a:t>
            </a:r>
            <a:endPar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7" name="Picture 16" descr="A black screen with white text&#10;&#10;AI-generated content may be incorrect.">
            <a:extLst>
              <a:ext uri="{FF2B5EF4-FFF2-40B4-BE49-F238E27FC236}">
                <a16:creationId xmlns:a16="http://schemas.microsoft.com/office/drawing/2014/main" id="{C025EACB-65FE-F8DB-E04E-77D94F2F8735}"/>
              </a:ext>
            </a:extLst>
          </p:cNvPr>
          <p:cNvPicPr>
            <a:picLocks noChangeAspect="1"/>
          </p:cNvPicPr>
          <p:nvPr/>
        </p:nvPicPr>
        <p:blipFill>
          <a:blip r:embed="rId6"/>
          <a:srcRect l="2744" t="71555" r="89245" b="12364"/>
          <a:stretch>
            <a:fillRect/>
          </a:stretch>
        </p:blipFill>
        <p:spPr>
          <a:xfrm>
            <a:off x="9518594" y="1156996"/>
            <a:ext cx="1460568" cy="1649226"/>
          </a:xfrm>
          <a:prstGeom prst="rect">
            <a:avLst/>
          </a:prstGeom>
        </p:spPr>
      </p:pic>
      <p:sp>
        <p:nvSpPr>
          <p:cNvPr id="18" name="TextBox 17">
            <a:extLst>
              <a:ext uri="{FF2B5EF4-FFF2-40B4-BE49-F238E27FC236}">
                <a16:creationId xmlns:a16="http://schemas.microsoft.com/office/drawing/2014/main" id="{8D4DA1AA-8E48-B089-4982-E10D9511E5DB}"/>
              </a:ext>
            </a:extLst>
          </p:cNvPr>
          <p:cNvSpPr txBox="1"/>
          <p:nvPr/>
        </p:nvSpPr>
        <p:spPr>
          <a:xfrm>
            <a:off x="9236769" y="2813097"/>
            <a:ext cx="2101500" cy="877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ROBOTICS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MINIATURIZATION</a:t>
            </a:r>
          </a:p>
        </p:txBody>
      </p:sp>
      <p:sp>
        <p:nvSpPr>
          <p:cNvPr id="19" name="Rectangle 18">
            <a:extLst>
              <a:ext uri="{FF2B5EF4-FFF2-40B4-BE49-F238E27FC236}">
                <a16:creationId xmlns:a16="http://schemas.microsoft.com/office/drawing/2014/main" id="{1C3F66EC-CA6A-637E-47E9-2CC43496CCF5}"/>
              </a:ext>
            </a:extLst>
          </p:cNvPr>
          <p:cNvSpPr/>
          <p:nvPr/>
        </p:nvSpPr>
        <p:spPr>
          <a:xfrm>
            <a:off x="7263457" y="1891090"/>
            <a:ext cx="1828805" cy="4851678"/>
          </a:xfrm>
          <a:prstGeom prst="rect">
            <a:avLst/>
          </a:prstGeom>
          <a:blipFill dpi="0" rotWithShape="1">
            <a:blip r:embed="rId9">
              <a:alphaModFix amt="59000"/>
              <a:duotone>
                <a:schemeClr val="accent4">
                  <a:shade val="45000"/>
                  <a:satMod val="135000"/>
                </a:schemeClr>
                <a:prstClr val="white"/>
              </a:duotone>
              <a:extLst>
                <a:ext uri="{BEBA8EAE-BF5A-486C-A8C5-ECC9F3942E4B}">
                  <a14:imgProps xmlns:a14="http://schemas.microsoft.com/office/drawing/2010/main">
                    <a14:imgLayer r:embed="rId10">
                      <a14:imgEffect>
                        <a14:saturation sat="147000"/>
                      </a14:imgEffect>
                    </a14:imgLayer>
                  </a14:imgProps>
                </a:ext>
                <a:ext uri="{28A0092B-C50C-407E-A947-70E740481C1C}">
                  <a14:useLocalDpi xmlns:a14="http://schemas.microsoft.com/office/drawing/2010/main" val="0"/>
                </a:ext>
              </a:extLst>
            </a:blip>
            <a:srcRect/>
            <a:stretch>
              <a:fillRect l="-83028" t="-9785" r="-108606" b="-144"/>
            </a:stretch>
          </a:blipFill>
          <a:ln cap="rnd">
            <a:bevel/>
          </a:ln>
          <a:effectLst>
            <a:glow rad="63500">
              <a:srgbClr val="144778">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Computers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Communications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Timing/Navigation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Sensing</a:t>
            </a:r>
            <a:endPar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20" name="Picture 19" descr="A black screen with white text&#10;&#10;AI-generated content may be incorrect.">
            <a:extLst>
              <a:ext uri="{FF2B5EF4-FFF2-40B4-BE49-F238E27FC236}">
                <a16:creationId xmlns:a16="http://schemas.microsoft.com/office/drawing/2014/main" id="{C642D28E-04C6-B420-5195-65BD0A9A5480}"/>
              </a:ext>
            </a:extLst>
          </p:cNvPr>
          <p:cNvPicPr>
            <a:picLocks noChangeAspect="1"/>
          </p:cNvPicPr>
          <p:nvPr/>
        </p:nvPicPr>
        <p:blipFill>
          <a:blip r:embed="rId6"/>
          <a:srcRect l="3559" t="56705" r="89181" b="28332"/>
          <a:stretch>
            <a:fillRect/>
          </a:stretch>
        </p:blipFill>
        <p:spPr>
          <a:xfrm>
            <a:off x="7544312" y="1177113"/>
            <a:ext cx="1335625" cy="1548622"/>
          </a:xfrm>
          <a:prstGeom prst="rect">
            <a:avLst/>
          </a:prstGeom>
        </p:spPr>
      </p:pic>
      <p:sp>
        <p:nvSpPr>
          <p:cNvPr id="21" name="TextBox 20">
            <a:extLst>
              <a:ext uri="{FF2B5EF4-FFF2-40B4-BE49-F238E27FC236}">
                <a16:creationId xmlns:a16="http://schemas.microsoft.com/office/drawing/2014/main" id="{A04E6E80-25DC-B77D-D46C-23AF5808BD54}"/>
              </a:ext>
            </a:extLst>
          </p:cNvPr>
          <p:cNvSpPr txBox="1"/>
          <p:nvPr/>
        </p:nvSpPr>
        <p:spPr>
          <a:xfrm>
            <a:off x="7242330" y="2902905"/>
            <a:ext cx="1828805"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QUANTUM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ptos" panose="02110004020202020204"/>
                <a:ea typeface="+mn-ea"/>
                <a:cs typeface="+mn-cs"/>
              </a:rPr>
              <a:t>SCIENCES</a:t>
            </a:r>
          </a:p>
        </p:txBody>
      </p:sp>
    </p:spTree>
    <p:extLst>
      <p:ext uri="{BB962C8B-B14F-4D97-AF65-F5344CB8AC3E}">
        <p14:creationId xmlns:p14="http://schemas.microsoft.com/office/powerpoint/2010/main" val="1716663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descr="$PPTXTitle"/>
          <p:cNvSpPr txBox="1">
            <a:spLocks noGrp="1"/>
          </p:cNvSpPr>
          <p:nvPr>
            <p:ph type="ctrTitle"/>
          </p:nvPr>
        </p:nvSpPr>
        <p:spPr>
          <a:xfrm>
            <a:off x="1634685" y="307565"/>
            <a:ext cx="8922631" cy="781624"/>
          </a:xfrm>
          <a:prstGeom prst="rect">
            <a:avLst/>
          </a:prstGeom>
        </p:spPr>
        <p:txBody>
          <a:bodyPr vert="horz" wrap="square" lIns="0" tIns="12065" rIns="0" bIns="0" rtlCol="0">
            <a:spAutoFit/>
          </a:bodyPr>
          <a:lstStyle/>
          <a:p>
            <a:pPr marL="12700">
              <a:lnSpc>
                <a:spcPct val="100000"/>
              </a:lnSpc>
              <a:spcBef>
                <a:spcPts val="95"/>
              </a:spcBef>
            </a:pPr>
            <a:r>
              <a:rPr sz="5000" spc="-10" dirty="0">
                <a:latin typeface="Aptos Black" panose="020B0004020202020204" pitchFamily="34" charset="0"/>
              </a:rPr>
              <a:t>The</a:t>
            </a:r>
            <a:r>
              <a:rPr sz="5000" spc="-165" dirty="0">
                <a:latin typeface="Aptos Black" panose="020B0004020202020204" pitchFamily="34" charset="0"/>
              </a:rPr>
              <a:t> </a:t>
            </a:r>
            <a:r>
              <a:rPr sz="5000" dirty="0">
                <a:latin typeface="Aptos Black" panose="020B0004020202020204" pitchFamily="34" charset="0"/>
              </a:rPr>
              <a:t>Air</a:t>
            </a:r>
            <a:r>
              <a:rPr sz="5000" spc="-125" dirty="0">
                <a:latin typeface="Aptos Black" panose="020B0004020202020204" pitchFamily="34" charset="0"/>
              </a:rPr>
              <a:t> </a:t>
            </a:r>
            <a:r>
              <a:rPr sz="5000" dirty="0">
                <a:latin typeface="Aptos Black" panose="020B0004020202020204" pitchFamily="34" charset="0"/>
              </a:rPr>
              <a:t>Corps</a:t>
            </a:r>
            <a:r>
              <a:rPr sz="5000" spc="-95" dirty="0">
                <a:latin typeface="Aptos Black" panose="020B0004020202020204" pitchFamily="34" charset="0"/>
              </a:rPr>
              <a:t> </a:t>
            </a:r>
            <a:r>
              <a:rPr sz="5000" spc="-25" dirty="0">
                <a:latin typeface="Aptos Black" panose="020B0004020202020204" pitchFamily="34" charset="0"/>
              </a:rPr>
              <a:t>Tactical</a:t>
            </a:r>
            <a:r>
              <a:rPr sz="5000" spc="-70" dirty="0">
                <a:latin typeface="Aptos Black" panose="020B0004020202020204" pitchFamily="34" charset="0"/>
              </a:rPr>
              <a:t> </a:t>
            </a:r>
            <a:r>
              <a:rPr sz="5000" spc="-10" dirty="0">
                <a:latin typeface="Aptos Black" panose="020B0004020202020204" pitchFamily="34" charset="0"/>
              </a:rPr>
              <a:t>School</a:t>
            </a:r>
          </a:p>
        </p:txBody>
      </p:sp>
      <p:sp>
        <p:nvSpPr>
          <p:cNvPr id="7" name="object 7"/>
          <p:cNvSpPr txBox="1"/>
          <p:nvPr/>
        </p:nvSpPr>
        <p:spPr>
          <a:xfrm>
            <a:off x="1559157" y="1079251"/>
            <a:ext cx="9073687" cy="382156"/>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FFFFFF"/>
                </a:solidFill>
                <a:cs typeface="Times New Roman"/>
              </a:rPr>
              <a:t>How</a:t>
            </a:r>
            <a:r>
              <a:rPr sz="2400" spc="-20" dirty="0">
                <a:solidFill>
                  <a:srgbClr val="FFFFFF"/>
                </a:solidFill>
                <a:cs typeface="Times New Roman"/>
              </a:rPr>
              <a:t> </a:t>
            </a:r>
            <a:r>
              <a:rPr sz="2400" dirty="0">
                <a:solidFill>
                  <a:srgbClr val="FFFFFF"/>
                </a:solidFill>
                <a:cs typeface="Times New Roman"/>
              </a:rPr>
              <a:t>a</a:t>
            </a:r>
            <a:r>
              <a:rPr sz="2400" spc="-40" dirty="0">
                <a:solidFill>
                  <a:srgbClr val="FFFFFF"/>
                </a:solidFill>
                <a:cs typeface="Times New Roman"/>
              </a:rPr>
              <a:t> </a:t>
            </a:r>
            <a:r>
              <a:rPr sz="2400" dirty="0">
                <a:solidFill>
                  <a:srgbClr val="FFFFFF"/>
                </a:solidFill>
                <a:cs typeface="Times New Roman"/>
              </a:rPr>
              <a:t>small</a:t>
            </a:r>
            <a:r>
              <a:rPr sz="2400" spc="-40" dirty="0">
                <a:solidFill>
                  <a:srgbClr val="FFFFFF"/>
                </a:solidFill>
                <a:cs typeface="Times New Roman"/>
              </a:rPr>
              <a:t> </a:t>
            </a:r>
            <a:r>
              <a:rPr sz="2400" dirty="0">
                <a:solidFill>
                  <a:srgbClr val="FFFFFF"/>
                </a:solidFill>
                <a:cs typeface="Times New Roman"/>
              </a:rPr>
              <a:t>interwar</a:t>
            </a:r>
            <a:r>
              <a:rPr sz="2400" spc="-45" dirty="0">
                <a:solidFill>
                  <a:srgbClr val="FFFFFF"/>
                </a:solidFill>
                <a:cs typeface="Times New Roman"/>
              </a:rPr>
              <a:t> </a:t>
            </a:r>
            <a:r>
              <a:rPr sz="2400" dirty="0">
                <a:solidFill>
                  <a:srgbClr val="FFFFFF"/>
                </a:solidFill>
                <a:cs typeface="Times New Roman"/>
              </a:rPr>
              <a:t>school</a:t>
            </a:r>
            <a:r>
              <a:rPr sz="2400" spc="-40" dirty="0">
                <a:solidFill>
                  <a:srgbClr val="FFFFFF"/>
                </a:solidFill>
                <a:cs typeface="Times New Roman"/>
              </a:rPr>
              <a:t> </a:t>
            </a:r>
            <a:r>
              <a:rPr sz="2400" dirty="0">
                <a:solidFill>
                  <a:srgbClr val="FFFFFF"/>
                </a:solidFill>
                <a:cs typeface="Times New Roman"/>
              </a:rPr>
              <a:t>helped</a:t>
            </a:r>
            <a:r>
              <a:rPr sz="2400" spc="-55" dirty="0">
                <a:solidFill>
                  <a:srgbClr val="FFFFFF"/>
                </a:solidFill>
                <a:cs typeface="Times New Roman"/>
              </a:rPr>
              <a:t> </a:t>
            </a:r>
            <a:r>
              <a:rPr sz="2400" dirty="0">
                <a:solidFill>
                  <a:srgbClr val="FFFFFF"/>
                </a:solidFill>
                <a:cs typeface="Times New Roman"/>
              </a:rPr>
              <a:t>shape</a:t>
            </a:r>
            <a:r>
              <a:rPr sz="2400" spc="-40" dirty="0">
                <a:solidFill>
                  <a:srgbClr val="FFFFFF"/>
                </a:solidFill>
                <a:cs typeface="Times New Roman"/>
              </a:rPr>
              <a:t> </a:t>
            </a:r>
            <a:r>
              <a:rPr sz="2400" dirty="0">
                <a:solidFill>
                  <a:srgbClr val="FFFFFF"/>
                </a:solidFill>
                <a:cs typeface="Times New Roman"/>
              </a:rPr>
              <a:t>U.S.</a:t>
            </a:r>
            <a:r>
              <a:rPr sz="2400" spc="-10" dirty="0">
                <a:solidFill>
                  <a:srgbClr val="FFFFFF"/>
                </a:solidFill>
                <a:cs typeface="Times New Roman"/>
              </a:rPr>
              <a:t> airpower,</a:t>
            </a:r>
            <a:r>
              <a:rPr sz="2400" spc="-55" dirty="0">
                <a:solidFill>
                  <a:srgbClr val="FFFFFF"/>
                </a:solidFill>
                <a:cs typeface="Times New Roman"/>
              </a:rPr>
              <a:t> </a:t>
            </a:r>
            <a:r>
              <a:rPr sz="2400" dirty="0">
                <a:solidFill>
                  <a:srgbClr val="FFFFFF"/>
                </a:solidFill>
                <a:cs typeface="Times New Roman"/>
              </a:rPr>
              <a:t>1920–</a:t>
            </a:r>
            <a:r>
              <a:rPr sz="2400" spc="-20" dirty="0">
                <a:solidFill>
                  <a:srgbClr val="FFFFFF"/>
                </a:solidFill>
                <a:cs typeface="Times New Roman"/>
              </a:rPr>
              <a:t>1940</a:t>
            </a:r>
            <a:endParaRPr sz="2400" dirty="0">
              <a:cs typeface="Times New Roman"/>
            </a:endParaRPr>
          </a:p>
        </p:txBody>
      </p:sp>
      <p:pic>
        <p:nvPicPr>
          <p:cNvPr id="8" name="object 8"/>
          <p:cNvPicPr/>
          <p:nvPr/>
        </p:nvPicPr>
        <p:blipFill>
          <a:blip r:embed="rId2" cstate="print"/>
          <a:stretch>
            <a:fillRect/>
          </a:stretch>
        </p:blipFill>
        <p:spPr>
          <a:xfrm>
            <a:off x="2643190" y="1689250"/>
            <a:ext cx="6905620" cy="4962512"/>
          </a:xfrm>
          <a:prstGeom prst="rect">
            <a:avLst/>
          </a:prstGeom>
          <a:ln>
            <a:solidFill>
              <a:schemeClr val="accent6">
                <a:lumMod val="50000"/>
              </a:schemeClr>
            </a:solid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801B6-3BF3-6167-3C76-1C1DF3D617C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C7CB62-6CF1-E03F-A9AC-C7E81D116CCF}"/>
              </a:ext>
            </a:extLst>
          </p:cNvPr>
          <p:cNvSpPr>
            <a:spLocks noGrp="1"/>
          </p:cNvSpPr>
          <p:nvPr>
            <p:ph idx="1"/>
          </p:nvPr>
        </p:nvSpPr>
        <p:spPr>
          <a:xfrm>
            <a:off x="838200" y="1307806"/>
            <a:ext cx="10515600" cy="5241850"/>
          </a:xfrm>
        </p:spPr>
        <p:txBody>
          <a:bodyPr>
            <a:normAutofit fontScale="70000" lnSpcReduction="20000"/>
          </a:bodyPr>
          <a:lstStyle/>
          <a:p>
            <a:r>
              <a:rPr lang="en-US" b="1" i="1" dirty="0">
                <a:solidFill>
                  <a:schemeClr val="bg1"/>
                </a:solidFill>
              </a:rPr>
              <a:t>BLUF: A future with lower investment in AI and autonomy would likely result in a 2031 landscape where Large Language Models (LLMs) are more specialized and efficient rather than massively scaled. Progress would shift from creating ever-larger, resource-intensive models to a focus on efficiency, specialization, and the use of synthetic data to overcome the high costs of real-world data collection and energy consumption.</a:t>
            </a:r>
            <a:endParaRPr lang="en-US" b="1" dirty="0">
              <a:solidFill>
                <a:schemeClr val="bg1"/>
              </a:solidFill>
            </a:endParaRPr>
          </a:p>
          <a:p>
            <a:r>
              <a:rPr lang="en-US" dirty="0">
                <a:solidFill>
                  <a:schemeClr val="bg1"/>
                </a:solidFill>
              </a:rPr>
              <a:t>Despite this shift, persistent failure modes would remain significant challenges. Without substantial investment in fundamental research to address core limitations, issues like hallucinations (generating plausible but false outputs), bias inherited from training data, and poor explainability will continue to undermine trust and reliability.</a:t>
            </a:r>
          </a:p>
          <a:p>
            <a:r>
              <a:rPr lang="en-US" dirty="0">
                <a:solidFill>
                  <a:schemeClr val="bg1"/>
                </a:solidFill>
              </a:rPr>
              <a:t>Energy consumption would remain a major constraint. While more efficient, specialized models would consume less power than their scaled-up counterparts, the overall energy demand for AI would still be substantial, especially as inference costs for complex reasoning tasks continue to rise.</a:t>
            </a:r>
          </a:p>
          <a:p>
            <a:r>
              <a:rPr lang="en-US" dirty="0">
                <a:solidFill>
                  <a:schemeClr val="bg1"/>
                </a:solidFill>
              </a:rPr>
              <a:t>The development of advanced multimodal models that seamlessly integrate text, image, and audio would be slower. Progress would be incremental, focusing on niche applications rather than achieving widespread, humanlike multimodal understanding.</a:t>
            </a:r>
          </a:p>
          <a:p>
            <a:r>
              <a:rPr lang="en-US" dirty="0">
                <a:solidFill>
                  <a:schemeClr val="bg1"/>
                </a:solidFill>
              </a:rPr>
              <a:t>Finally, vulnerability to adversarial attacks would persist as a critical risk. With reduced investment, the development of robust, scalable security defenses would continue to lag behind the rapid emergence of new attack methods. This would leave AI systems, especially those integrated into critical infrastructure, susceptible to manipulation and failure, creating a significant and ongoing security gap.</a:t>
            </a:r>
          </a:p>
        </p:txBody>
      </p:sp>
      <p:sp>
        <p:nvSpPr>
          <p:cNvPr id="4" name="object 6" descr="$PPTXTitle">
            <a:extLst>
              <a:ext uri="{FF2B5EF4-FFF2-40B4-BE49-F238E27FC236}">
                <a16:creationId xmlns:a16="http://schemas.microsoft.com/office/drawing/2014/main" id="{E63AB1E9-055F-4A94-9A57-52487D51E666}"/>
              </a:ext>
            </a:extLst>
          </p:cNvPr>
          <p:cNvSpPr txBox="1">
            <a:spLocks/>
          </p:cNvSpPr>
          <p:nvPr/>
        </p:nvSpPr>
        <p:spPr>
          <a:xfrm>
            <a:off x="1164307" y="-705288"/>
            <a:ext cx="10399092" cy="1706301"/>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defTabSz="1219170">
              <a:buClr>
                <a:srgbClr val="000000"/>
              </a:buClr>
            </a:pPr>
            <a:endParaRPr lang="en-US" sz="7200" kern="0" dirty="0">
              <a:solidFill>
                <a:srgbClr val="FFFFFF"/>
              </a:solidFill>
              <a:latin typeface="Arial"/>
              <a:cs typeface="Arial"/>
              <a:sym typeface="Arial"/>
            </a:endParaRPr>
          </a:p>
          <a:p>
            <a:pPr defTabSz="1219170">
              <a:buClr>
                <a:srgbClr val="000000"/>
              </a:buClr>
            </a:pPr>
            <a:r>
              <a:rPr lang="en-US" sz="5000" kern="0" dirty="0">
                <a:solidFill>
                  <a:srgbClr val="FFFFFF"/>
                </a:solidFill>
                <a:latin typeface="Aptos Black" panose="020B0004020202020204" pitchFamily="34" charset="0"/>
                <a:cs typeface="Arial"/>
                <a:sym typeface="Arial"/>
              </a:rPr>
              <a:t>AI &amp; Autonomy</a:t>
            </a:r>
            <a:endParaRPr lang="en-US" sz="5000" kern="0" dirty="0">
              <a:solidFill>
                <a:srgbClr val="000000"/>
              </a:solidFill>
              <a:latin typeface="Aptos Black" panose="020B0004020202020204" pitchFamily="34" charset="0"/>
              <a:cs typeface="Arial"/>
              <a:sym typeface="Arial"/>
            </a:endParaRPr>
          </a:p>
        </p:txBody>
      </p:sp>
      <p:sp>
        <p:nvSpPr>
          <p:cNvPr id="5" name="object 8">
            <a:extLst>
              <a:ext uri="{FF2B5EF4-FFF2-40B4-BE49-F238E27FC236}">
                <a16:creationId xmlns:a16="http://schemas.microsoft.com/office/drawing/2014/main" id="{985361AF-6711-A54B-16ED-464A8E14B0E3}"/>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chemeClr val="bg1"/>
            </a:solidFill>
          </a:ln>
        </p:spPr>
        <p:txBody>
          <a:bodyPr wrap="square" lIns="0" tIns="0" rIns="0" bIns="0" rtlCol="0"/>
          <a:lstStyle/>
          <a:p>
            <a:endParaRPr/>
          </a:p>
        </p:txBody>
      </p:sp>
    </p:spTree>
    <p:extLst>
      <p:ext uri="{BB962C8B-B14F-4D97-AF65-F5344CB8AC3E}">
        <p14:creationId xmlns:p14="http://schemas.microsoft.com/office/powerpoint/2010/main" val="9007924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21E33-1FAA-7F10-24D4-81D331C063D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7B67F-E1BD-AA86-E83E-DD6C84174990}"/>
              </a:ext>
            </a:extLst>
          </p:cNvPr>
          <p:cNvSpPr>
            <a:spLocks noGrp="1"/>
          </p:cNvSpPr>
          <p:nvPr>
            <p:ph idx="1"/>
          </p:nvPr>
        </p:nvSpPr>
        <p:spPr>
          <a:xfrm>
            <a:off x="838200" y="1307806"/>
            <a:ext cx="10515600" cy="5241850"/>
          </a:xfrm>
        </p:spPr>
        <p:txBody>
          <a:bodyPr>
            <a:normAutofit fontScale="70000" lnSpcReduction="20000"/>
          </a:bodyPr>
          <a:lstStyle/>
          <a:p>
            <a:r>
              <a:rPr lang="en-US" b="1" i="1" dirty="0">
                <a:solidFill>
                  <a:schemeClr val="bg1"/>
                </a:solidFill>
              </a:rPr>
              <a:t>BLUF: Assuming lower-than-normal investment in advanced production techniques and material science, the future in 2031would be one of slowed progress and missed opportunities.</a:t>
            </a:r>
            <a:endParaRPr lang="en-US" b="1" dirty="0">
              <a:solidFill>
                <a:schemeClr val="bg1"/>
              </a:solidFill>
            </a:endParaRPr>
          </a:p>
          <a:p>
            <a:r>
              <a:rPr lang="en-US" dirty="0">
                <a:solidFill>
                  <a:schemeClr val="bg1"/>
                </a:solidFill>
              </a:rPr>
              <a:t>Additive manufacturing would advance incrementally, but the development of novel, high-performance materials would stagnate. This would limit its application in creating complex, durable components for critical sectors like aerospace and defense. Similarly, the development of new heat-resistant materials would be sluggish, hindering progress in fields that require operation in extreme environments, such as </a:t>
            </a:r>
            <a:r>
              <a:rPr lang="en-US" dirty="0" err="1">
                <a:solidFill>
                  <a:schemeClr val="bg1"/>
                </a:solidFill>
              </a:rPr>
              <a:t>hypersonics</a:t>
            </a:r>
            <a:r>
              <a:rPr lang="en-US" dirty="0">
                <a:solidFill>
                  <a:schemeClr val="bg1"/>
                </a:solidFill>
              </a:rPr>
              <a:t> and advanced energy systems.</a:t>
            </a:r>
          </a:p>
          <a:p>
            <a:r>
              <a:rPr lang="en-US" dirty="0">
                <a:solidFill>
                  <a:schemeClr val="bg1"/>
                </a:solidFill>
              </a:rPr>
              <a:t>In the energy sector, the deployment of small modular reactors (SMRs) would face significant delays. Lower investment would slow down the prototyping, testing, and regulatory approval of new reactor designs, pushing their potential contribution to clean energy further into the future.</a:t>
            </a:r>
          </a:p>
          <a:p>
            <a:r>
              <a:rPr lang="en-US" dirty="0">
                <a:solidFill>
                  <a:schemeClr val="bg1"/>
                </a:solidFill>
              </a:rPr>
              <a:t>The development of directed energy weapons and advanced laser communications would also be hampered. Without breakthroughs in materials and manufacturing, these systems would struggle to achieve the power, efficiency, and reliability needed for widespread military and commercial adoption. The US would risk falling behind other nations that continue to prioritize these strategic technologies.</a:t>
            </a:r>
          </a:p>
          <a:p>
            <a:r>
              <a:rPr lang="en-US" dirty="0">
                <a:solidFill>
                  <a:schemeClr val="bg1"/>
                </a:solidFill>
              </a:rPr>
              <a:t>Overall, a future with underinvestment in these areas would lead to a less resilient, less competitive, and more technologically dependent United States, with a slower transition to advanced energy and defense capabilities.</a:t>
            </a:r>
          </a:p>
        </p:txBody>
      </p:sp>
      <p:sp>
        <p:nvSpPr>
          <p:cNvPr id="4" name="object 6" descr="$PPTXTitle">
            <a:extLst>
              <a:ext uri="{FF2B5EF4-FFF2-40B4-BE49-F238E27FC236}">
                <a16:creationId xmlns:a16="http://schemas.microsoft.com/office/drawing/2014/main" id="{7ACD27F2-8FB2-77A6-4E6F-7A48D1E66EB0}"/>
              </a:ext>
            </a:extLst>
          </p:cNvPr>
          <p:cNvSpPr txBox="1">
            <a:spLocks/>
          </p:cNvSpPr>
          <p:nvPr/>
        </p:nvSpPr>
        <p:spPr>
          <a:xfrm>
            <a:off x="1164307" y="-705288"/>
            <a:ext cx="10399092" cy="1706301"/>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defTabSz="1219170">
              <a:buClr>
                <a:srgbClr val="000000"/>
              </a:buClr>
            </a:pPr>
            <a:endParaRPr lang="en-US" sz="7200" kern="0" dirty="0">
              <a:solidFill>
                <a:srgbClr val="FFFFFF"/>
              </a:solidFill>
              <a:latin typeface="Arial"/>
              <a:cs typeface="Arial"/>
              <a:sym typeface="Arial"/>
            </a:endParaRPr>
          </a:p>
          <a:p>
            <a:pPr defTabSz="1219170">
              <a:buClr>
                <a:srgbClr val="000000"/>
              </a:buClr>
            </a:pPr>
            <a:r>
              <a:rPr lang="en-US" sz="5000" kern="0" dirty="0">
                <a:solidFill>
                  <a:srgbClr val="FFFFFF"/>
                </a:solidFill>
                <a:latin typeface="Aptos Black" panose="020B0004020202020204" pitchFamily="34" charset="0"/>
                <a:cs typeface="Arial"/>
                <a:sym typeface="Arial"/>
              </a:rPr>
              <a:t>Advanced Materials &amp; Production</a:t>
            </a:r>
            <a:endParaRPr lang="en-US" sz="5000" kern="0" dirty="0">
              <a:solidFill>
                <a:srgbClr val="000000"/>
              </a:solidFill>
              <a:latin typeface="Aptos Black" panose="020B0004020202020204" pitchFamily="34" charset="0"/>
              <a:cs typeface="Arial"/>
              <a:sym typeface="Arial"/>
            </a:endParaRPr>
          </a:p>
        </p:txBody>
      </p:sp>
      <p:sp>
        <p:nvSpPr>
          <p:cNvPr id="5" name="object 8">
            <a:extLst>
              <a:ext uri="{FF2B5EF4-FFF2-40B4-BE49-F238E27FC236}">
                <a16:creationId xmlns:a16="http://schemas.microsoft.com/office/drawing/2014/main" id="{0D15FC71-51C8-85A7-4868-301CB644D314}"/>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chemeClr val="bg1"/>
            </a:solidFill>
          </a:ln>
        </p:spPr>
        <p:txBody>
          <a:bodyPr wrap="square" lIns="0" tIns="0" rIns="0" bIns="0" rtlCol="0"/>
          <a:lstStyle/>
          <a:p>
            <a:endParaRPr/>
          </a:p>
        </p:txBody>
      </p:sp>
    </p:spTree>
    <p:extLst>
      <p:ext uri="{BB962C8B-B14F-4D97-AF65-F5344CB8AC3E}">
        <p14:creationId xmlns:p14="http://schemas.microsoft.com/office/powerpoint/2010/main" val="6193276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786F9-437F-9606-753E-59293A1E0AC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D7D94F-6472-DF26-3B35-020AF825AAD6}"/>
              </a:ext>
            </a:extLst>
          </p:cNvPr>
          <p:cNvSpPr>
            <a:spLocks noGrp="1"/>
          </p:cNvSpPr>
          <p:nvPr>
            <p:ph idx="1"/>
          </p:nvPr>
        </p:nvSpPr>
        <p:spPr>
          <a:xfrm>
            <a:off x="838200" y="1307806"/>
            <a:ext cx="10515600" cy="5241850"/>
          </a:xfrm>
        </p:spPr>
        <p:txBody>
          <a:bodyPr>
            <a:normAutofit fontScale="70000" lnSpcReduction="20000"/>
          </a:bodyPr>
          <a:lstStyle/>
          <a:p>
            <a:r>
              <a:rPr lang="en-US" b="1" i="1" dirty="0">
                <a:solidFill>
                  <a:schemeClr val="bg1"/>
                </a:solidFill>
              </a:rPr>
              <a:t>BLUF: Assuming low levels of investment in biosecurity and neuroscience, the year 2031 would be a future of unrealized potential and heightened risk.</a:t>
            </a:r>
            <a:endParaRPr lang="en-US" b="1" dirty="0">
              <a:solidFill>
                <a:schemeClr val="bg1"/>
              </a:solidFill>
            </a:endParaRPr>
          </a:p>
          <a:p>
            <a:r>
              <a:rPr lang="en-US" dirty="0">
                <a:solidFill>
                  <a:schemeClr val="bg1"/>
                </a:solidFill>
              </a:rPr>
              <a:t>Progress in biomanufacturing and synthetic biology would be slow and fragmented. The U.S. would fail to scale foundational technologies, relying on a struggling private sector and ceding leadership to competitors like China. This would leave the nation vulnerable to "biotechnological surprise" and dependent on foreign supply chains for critical products.</a:t>
            </a:r>
          </a:p>
          <a:p>
            <a:r>
              <a:rPr lang="en-US" dirty="0">
                <a:solidFill>
                  <a:schemeClr val="bg1"/>
                </a:solidFill>
              </a:rPr>
              <a:t>The vision of distributed DNA reading and writing would remain largely unfulfilled. While some niche academic applications might exist, the lack of sustained investment would prevent the creation of the robust, secure, and accessible platforms needed for this technology to become a widespread tool for on-demand, local bioproduction.</a:t>
            </a:r>
          </a:p>
          <a:p>
            <a:r>
              <a:rPr lang="en-US" dirty="0">
                <a:solidFill>
                  <a:schemeClr val="bg1"/>
                </a:solidFill>
              </a:rPr>
              <a:t>In neuroscience, the development of new therapeutics for conditions like Alzheimer's and addiction would stagnate. The already long and costly pipeline for new drugs would be further hampered, leaving patients with few new options. While some advances in biomonitoring would occur, truly transformative brain-machine interfaces would remain in the realm of research labs. The search for novel, non-addictive stimulants or pain treatments would see little progress.</a:t>
            </a:r>
          </a:p>
          <a:p>
            <a:r>
              <a:rPr lang="en-US" dirty="0">
                <a:solidFill>
                  <a:schemeClr val="bg1"/>
                </a:solidFill>
              </a:rPr>
              <a:t>Most critically, this slow internal progress would be dangerously mismatched with the low investment in biosecurity. As biotechnology tools become easier to access globally, the U.S. would lack the advanced monitoring and defense capabilities to counter their potential misuse, leaving the nation exposed to both accidental and deliberate biological threats.</a:t>
            </a:r>
          </a:p>
        </p:txBody>
      </p:sp>
      <p:sp>
        <p:nvSpPr>
          <p:cNvPr id="4" name="object 6" descr="$PPTXTitle">
            <a:extLst>
              <a:ext uri="{FF2B5EF4-FFF2-40B4-BE49-F238E27FC236}">
                <a16:creationId xmlns:a16="http://schemas.microsoft.com/office/drawing/2014/main" id="{554FE421-1E1C-90A4-22CC-55BB0E9CC51F}"/>
              </a:ext>
            </a:extLst>
          </p:cNvPr>
          <p:cNvSpPr txBox="1">
            <a:spLocks/>
          </p:cNvSpPr>
          <p:nvPr/>
        </p:nvSpPr>
        <p:spPr>
          <a:xfrm>
            <a:off x="1164307" y="-705288"/>
            <a:ext cx="10399092" cy="1706301"/>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defTabSz="1219170">
              <a:buClr>
                <a:srgbClr val="000000"/>
              </a:buClr>
            </a:pPr>
            <a:endParaRPr lang="en-US" sz="7200" kern="0" dirty="0">
              <a:solidFill>
                <a:srgbClr val="FFFFFF"/>
              </a:solidFill>
              <a:latin typeface="Arial"/>
              <a:cs typeface="Arial"/>
              <a:sym typeface="Arial"/>
            </a:endParaRPr>
          </a:p>
          <a:p>
            <a:pPr defTabSz="1219170">
              <a:buClr>
                <a:srgbClr val="000000"/>
              </a:buClr>
            </a:pPr>
            <a:r>
              <a:rPr lang="en-US" sz="5000" kern="0" dirty="0">
                <a:solidFill>
                  <a:srgbClr val="FFFFFF"/>
                </a:solidFill>
                <a:latin typeface="Aptos Black" panose="020B0004020202020204" pitchFamily="34" charset="0"/>
                <a:cs typeface="Arial"/>
                <a:sym typeface="Arial"/>
              </a:rPr>
              <a:t>Biotechnology &amp; Neuroscience</a:t>
            </a:r>
            <a:endParaRPr lang="en-US" sz="5000" kern="0" dirty="0">
              <a:solidFill>
                <a:srgbClr val="000000"/>
              </a:solidFill>
              <a:latin typeface="Aptos Black" panose="020B0004020202020204" pitchFamily="34" charset="0"/>
              <a:cs typeface="Arial"/>
              <a:sym typeface="Arial"/>
            </a:endParaRPr>
          </a:p>
        </p:txBody>
      </p:sp>
      <p:sp>
        <p:nvSpPr>
          <p:cNvPr id="5" name="object 8">
            <a:extLst>
              <a:ext uri="{FF2B5EF4-FFF2-40B4-BE49-F238E27FC236}">
                <a16:creationId xmlns:a16="http://schemas.microsoft.com/office/drawing/2014/main" id="{9A64B00A-6344-AAD3-2DAE-400428413525}"/>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chemeClr val="bg1"/>
            </a:solidFill>
          </a:ln>
        </p:spPr>
        <p:txBody>
          <a:bodyPr wrap="square" lIns="0" tIns="0" rIns="0" bIns="0" rtlCol="0"/>
          <a:lstStyle/>
          <a:p>
            <a:endParaRPr/>
          </a:p>
        </p:txBody>
      </p:sp>
    </p:spTree>
    <p:extLst>
      <p:ext uri="{BB962C8B-B14F-4D97-AF65-F5344CB8AC3E}">
        <p14:creationId xmlns:p14="http://schemas.microsoft.com/office/powerpoint/2010/main" val="25112267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B0591-5F44-4F6F-2B96-80637A2383C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45B9A1-738B-3A59-B783-C2BCE53579CF}"/>
              </a:ext>
            </a:extLst>
          </p:cNvPr>
          <p:cNvSpPr>
            <a:spLocks noGrp="1"/>
          </p:cNvSpPr>
          <p:nvPr>
            <p:ph idx="1"/>
          </p:nvPr>
        </p:nvSpPr>
        <p:spPr>
          <a:xfrm>
            <a:off x="838200" y="1307806"/>
            <a:ext cx="10515600" cy="5241850"/>
          </a:xfrm>
        </p:spPr>
        <p:txBody>
          <a:bodyPr>
            <a:normAutofit fontScale="62500" lnSpcReduction="20000"/>
          </a:bodyPr>
          <a:lstStyle/>
          <a:p>
            <a:r>
              <a:rPr lang="en-US" b="1" i="1" dirty="0">
                <a:solidFill>
                  <a:schemeClr val="bg1"/>
                </a:solidFill>
              </a:rPr>
              <a:t>BLUF:</a:t>
            </a:r>
            <a:r>
              <a:rPr lang="en-US" i="1" dirty="0">
                <a:solidFill>
                  <a:schemeClr val="bg1"/>
                </a:solidFill>
              </a:rPr>
              <a:t> Assuming lower-than-normal levels of investment in quantum science, the future in 2031 would be one of significant strategic risk and slowed innovation for the United States.</a:t>
            </a:r>
            <a:endParaRPr lang="en-US" dirty="0">
              <a:solidFill>
                <a:schemeClr val="bg1"/>
              </a:solidFill>
            </a:endParaRPr>
          </a:p>
          <a:p>
            <a:r>
              <a:rPr lang="en-US" dirty="0">
                <a:solidFill>
                  <a:schemeClr val="bg1"/>
                </a:solidFill>
              </a:rPr>
              <a:t>Quantum Computing would remain largely confined to academic and corporate research labs. While companies might demonstrate machines with thousands of physical qubits, the development of fault-tolerant systems with sufficient logical qubits for practical applications would be severely delayed. The immense challenge of error correction would not be overcome, pushing the timeline for breaking current encryption schemes well beyond 2031.</a:t>
            </a:r>
          </a:p>
          <a:p>
            <a:r>
              <a:rPr lang="en-US" dirty="0">
                <a:solidFill>
                  <a:schemeClr val="bg1"/>
                </a:solidFill>
              </a:rPr>
              <a:t>Quantum Modeling and Simulation, the most mature application of quantum computers, would see limited use. It would be applied to solve niche scientific problems, but the hardware's scale and reliability would be insufficient to tackle complex industrial challenges in drug discovery or materials science, preventing it from delivering on its economic promise.</a:t>
            </a:r>
          </a:p>
          <a:p>
            <a:r>
              <a:rPr lang="en-US" dirty="0">
                <a:solidFill>
                  <a:schemeClr val="bg1"/>
                </a:solidFill>
              </a:rPr>
              <a:t>Quantum Communications, particularly for key distribution (QKD), would not see widespread adoption. Given the slow progress in building a threatening quantum computer, the primary motivation for deploying these expensive and complex networks would be diminished. The focus for data security would remain firmly on developing and deploying software-based, post-quantum cryptographic algorithms, with QKD remaining a niche, experimental technology.</a:t>
            </a:r>
          </a:p>
          <a:p>
            <a:r>
              <a:rPr lang="en-US" dirty="0">
                <a:solidFill>
                  <a:schemeClr val="bg1"/>
                </a:solidFill>
              </a:rPr>
              <a:t>Quantum Precision Navigation and Timing (PNT) would see the most real-world impact, but its potential would be constrained. While quantum sensors would be integrated into high-value scientific instruments and specialized military systems, the engineering challenges of creating rugged, cost-effective, and compact devices for broad commercial or military use would not be fully solved. The U.S. would risk losing its leadership position in this critical area to nations with more sustained government investment.</a:t>
            </a:r>
          </a:p>
        </p:txBody>
      </p:sp>
      <p:sp>
        <p:nvSpPr>
          <p:cNvPr id="4" name="object 6" descr="$PPTXTitle">
            <a:extLst>
              <a:ext uri="{FF2B5EF4-FFF2-40B4-BE49-F238E27FC236}">
                <a16:creationId xmlns:a16="http://schemas.microsoft.com/office/drawing/2014/main" id="{A40CDA40-CB26-DA84-DFC6-053E19104A08}"/>
              </a:ext>
            </a:extLst>
          </p:cNvPr>
          <p:cNvSpPr txBox="1">
            <a:spLocks/>
          </p:cNvSpPr>
          <p:nvPr/>
        </p:nvSpPr>
        <p:spPr>
          <a:xfrm>
            <a:off x="1164307" y="-705288"/>
            <a:ext cx="10399092" cy="1706301"/>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defTabSz="1219170">
              <a:buClr>
                <a:srgbClr val="000000"/>
              </a:buClr>
            </a:pPr>
            <a:endParaRPr lang="en-US" sz="7200" kern="0" dirty="0">
              <a:solidFill>
                <a:srgbClr val="FFFFFF"/>
              </a:solidFill>
              <a:latin typeface="Arial"/>
              <a:cs typeface="Arial"/>
              <a:sym typeface="Arial"/>
            </a:endParaRPr>
          </a:p>
          <a:p>
            <a:pPr defTabSz="1219170">
              <a:buClr>
                <a:srgbClr val="000000"/>
              </a:buClr>
            </a:pPr>
            <a:r>
              <a:rPr lang="en-US" sz="5000" kern="0" dirty="0">
                <a:solidFill>
                  <a:srgbClr val="FFFFFF"/>
                </a:solidFill>
                <a:latin typeface="Aptos Black" panose="020B0004020202020204" pitchFamily="34" charset="0"/>
                <a:cs typeface="Arial"/>
                <a:sym typeface="Arial"/>
              </a:rPr>
              <a:t>Quantum Sciences</a:t>
            </a:r>
            <a:endParaRPr lang="en-US" sz="5000" kern="0" dirty="0">
              <a:solidFill>
                <a:srgbClr val="000000"/>
              </a:solidFill>
              <a:latin typeface="Aptos Black" panose="020B0004020202020204" pitchFamily="34" charset="0"/>
              <a:cs typeface="Arial"/>
              <a:sym typeface="Arial"/>
            </a:endParaRPr>
          </a:p>
        </p:txBody>
      </p:sp>
      <p:sp>
        <p:nvSpPr>
          <p:cNvPr id="5" name="object 8">
            <a:extLst>
              <a:ext uri="{FF2B5EF4-FFF2-40B4-BE49-F238E27FC236}">
                <a16:creationId xmlns:a16="http://schemas.microsoft.com/office/drawing/2014/main" id="{019B806B-9660-EE3C-E566-BFA766452F67}"/>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chemeClr val="bg1"/>
            </a:solidFill>
          </a:ln>
        </p:spPr>
        <p:txBody>
          <a:bodyPr wrap="square" lIns="0" tIns="0" rIns="0" bIns="0" rtlCol="0"/>
          <a:lstStyle/>
          <a:p>
            <a:endParaRPr/>
          </a:p>
        </p:txBody>
      </p:sp>
    </p:spTree>
    <p:extLst>
      <p:ext uri="{BB962C8B-B14F-4D97-AF65-F5344CB8AC3E}">
        <p14:creationId xmlns:p14="http://schemas.microsoft.com/office/powerpoint/2010/main" val="12391648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27524-9F9D-7471-4345-9909B1D21C5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5FC824-6630-07F1-D5C0-64406F8698DC}"/>
              </a:ext>
            </a:extLst>
          </p:cNvPr>
          <p:cNvSpPr>
            <a:spLocks noGrp="1"/>
          </p:cNvSpPr>
          <p:nvPr>
            <p:ph idx="1"/>
          </p:nvPr>
        </p:nvSpPr>
        <p:spPr>
          <a:xfrm>
            <a:off x="838200" y="1307806"/>
            <a:ext cx="10515600" cy="5241850"/>
          </a:xfrm>
        </p:spPr>
        <p:txBody>
          <a:bodyPr>
            <a:normAutofit fontScale="77500" lnSpcReduction="20000"/>
          </a:bodyPr>
          <a:lstStyle/>
          <a:p>
            <a:r>
              <a:rPr lang="en-US" b="1" i="1" dirty="0">
                <a:solidFill>
                  <a:schemeClr val="bg1"/>
                </a:solidFill>
              </a:rPr>
              <a:t>BLUF: Assuming low levels of investment in robotics and miniaturization, the future in 2031 would be one of stagnation and dependency.</a:t>
            </a:r>
            <a:endParaRPr lang="en-US" b="1" dirty="0">
              <a:solidFill>
                <a:schemeClr val="bg1"/>
              </a:solidFill>
            </a:endParaRPr>
          </a:p>
          <a:p>
            <a:r>
              <a:rPr lang="en-US" dirty="0">
                <a:solidFill>
                  <a:schemeClr val="bg1"/>
                </a:solidFill>
              </a:rPr>
              <a:t>In this scenario, US manufacturing would continue to lose competitiveness globally. The persistent labor shortages and supply chain vulnerabilities identified in the report would remain unaddressed. Instead of a robotics-driven renaissance, factories would rely on aging, rigid automation and an increasingly scarce human workforce, ceding ground to nations with stronger commitments to robotics.</a:t>
            </a:r>
          </a:p>
          <a:p>
            <a:r>
              <a:rPr lang="en-US" dirty="0">
                <a:solidFill>
                  <a:schemeClr val="bg1"/>
                </a:solidFill>
              </a:rPr>
              <a:t>The dominant robotic systems would be pre-programmed/trained systems designed for highly structured, repetitive tasks. These robots, common on today's assembly lines, lack the adaptability to handle dynamic environments or customized production. Innovation would stall, leaving industries unable to pivot quickly or handle complex, non-routine physical work without significant human intervention.</a:t>
            </a:r>
          </a:p>
          <a:p>
            <a:r>
              <a:rPr lang="en-US" dirty="0">
                <a:solidFill>
                  <a:schemeClr val="bg1"/>
                </a:solidFill>
              </a:rPr>
              <a:t>Robots would remain functionally tethered to human inputs and systems. Progress in autonomy would be minimal due to the lack of investment in the AI, sensors, and data-gathering necessary for independent operation. This means that for any task requiring more than simple, repetitive motion, robots would require direct human control, as seen in tele-operation. They would function as sophisticated tools rather than autonomous partners, limiting their potential to enhance productivity and forcing human workers to remain in dull, dirty, and dangerous roles.</a:t>
            </a:r>
          </a:p>
        </p:txBody>
      </p:sp>
      <p:sp>
        <p:nvSpPr>
          <p:cNvPr id="4" name="object 6" descr="$PPTXTitle">
            <a:extLst>
              <a:ext uri="{FF2B5EF4-FFF2-40B4-BE49-F238E27FC236}">
                <a16:creationId xmlns:a16="http://schemas.microsoft.com/office/drawing/2014/main" id="{3ADB194C-C030-752B-F2EE-D15D1906821A}"/>
              </a:ext>
            </a:extLst>
          </p:cNvPr>
          <p:cNvSpPr txBox="1">
            <a:spLocks/>
          </p:cNvSpPr>
          <p:nvPr/>
        </p:nvSpPr>
        <p:spPr>
          <a:xfrm>
            <a:off x="1164307" y="-705288"/>
            <a:ext cx="10399092" cy="1706301"/>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defTabSz="1219170">
              <a:buClr>
                <a:srgbClr val="000000"/>
              </a:buClr>
            </a:pPr>
            <a:endParaRPr lang="en-US" sz="7200" kern="0" dirty="0">
              <a:solidFill>
                <a:srgbClr val="FFFFFF"/>
              </a:solidFill>
              <a:latin typeface="Arial"/>
              <a:cs typeface="Arial"/>
              <a:sym typeface="Arial"/>
            </a:endParaRPr>
          </a:p>
          <a:p>
            <a:pPr defTabSz="1219170">
              <a:buClr>
                <a:srgbClr val="000000"/>
              </a:buClr>
            </a:pPr>
            <a:r>
              <a:rPr lang="en-US" sz="5000" kern="0" dirty="0">
                <a:solidFill>
                  <a:srgbClr val="FFFFFF"/>
                </a:solidFill>
                <a:latin typeface="Aptos Black" panose="020B0004020202020204" pitchFamily="34" charset="0"/>
                <a:cs typeface="Arial"/>
                <a:sym typeface="Arial"/>
              </a:rPr>
              <a:t>Robotics &amp; Miniaturization</a:t>
            </a:r>
            <a:endParaRPr lang="en-US" sz="5000" kern="0" dirty="0">
              <a:solidFill>
                <a:srgbClr val="000000"/>
              </a:solidFill>
              <a:latin typeface="Aptos Black" panose="020B0004020202020204" pitchFamily="34" charset="0"/>
              <a:cs typeface="Arial"/>
              <a:sym typeface="Arial"/>
            </a:endParaRPr>
          </a:p>
        </p:txBody>
      </p:sp>
      <p:sp>
        <p:nvSpPr>
          <p:cNvPr id="5" name="object 8">
            <a:extLst>
              <a:ext uri="{FF2B5EF4-FFF2-40B4-BE49-F238E27FC236}">
                <a16:creationId xmlns:a16="http://schemas.microsoft.com/office/drawing/2014/main" id="{B29D4566-1681-C34E-13E2-5C1FF8B01545}"/>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chemeClr val="bg1"/>
            </a:solidFill>
          </a:ln>
        </p:spPr>
        <p:txBody>
          <a:bodyPr wrap="square" lIns="0" tIns="0" rIns="0" bIns="0" rtlCol="0"/>
          <a:lstStyle/>
          <a:p>
            <a:endParaRPr/>
          </a:p>
        </p:txBody>
      </p:sp>
    </p:spTree>
    <p:extLst>
      <p:ext uri="{BB962C8B-B14F-4D97-AF65-F5344CB8AC3E}">
        <p14:creationId xmlns:p14="http://schemas.microsoft.com/office/powerpoint/2010/main" val="36151567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A09EC-F0C6-C3CF-0FB3-D55615896D02}"/>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F8E99F2F-102E-F787-1BBB-19CB9D095B9A}"/>
              </a:ext>
            </a:extLst>
          </p:cNvPr>
          <p:cNvSpPr txBox="1">
            <a:spLocks/>
          </p:cNvSpPr>
          <p:nvPr/>
        </p:nvSpPr>
        <p:spPr>
          <a:xfrm>
            <a:off x="732829" y="968569"/>
            <a:ext cx="11262048" cy="24167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Aptos Black" panose="020B0004020202020204" pitchFamily="34" charset="0"/>
                <a:ea typeface="+mn-ea"/>
                <a:cs typeface="+mn-cs"/>
              </a:rPr>
              <a:t>Date: </a:t>
            </a: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April 2031</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Aptos Black" panose="020B0004020202020204" pitchFamily="34" charset="0"/>
                <a:ea typeface="+mn-ea"/>
                <a:cs typeface="+mn-cs"/>
              </a:rPr>
              <a:t>Task: </a:t>
            </a: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A year after R&amp;D investments, suggest materiel and equipment to purchase. No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Aptos Black" panose="020B0004020202020204" pitchFamily="34" charset="0"/>
                <a:ea typeface="+mn-ea"/>
                <a:cs typeface="+mn-cs"/>
              </a:rPr>
              <a:t>Method: </a:t>
            </a: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Collective guided discussion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ptos Black" panose="020B0004020202020204" pitchFamily="34" charset="0"/>
                <a:ea typeface="+mn-ea"/>
                <a:cs typeface="+mn-cs"/>
              </a:rPr>
              <a:t>Role: </a:t>
            </a: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Expert advisors within your field</a:t>
            </a:r>
            <a:endParaRPr kumimoji="0" lang="en-US" sz="2800" b="0" i="0" u="none" strike="noStrike" kern="1200" cap="none" spc="0" normalizeH="0" baseline="0" noProof="0" dirty="0">
              <a:ln>
                <a:noFill/>
              </a:ln>
              <a:solidFill>
                <a:prstClr val="white"/>
              </a:solidFill>
              <a:effectLst/>
              <a:uLnTx/>
              <a:uFillTx/>
              <a:latin typeface="Aptos Black" panose="020B0004020202020204" pitchFamily="34" charset="0"/>
              <a:ea typeface="+mn-ea"/>
              <a:cs typeface="+mn-cs"/>
            </a:endParaRPr>
          </a:p>
        </p:txBody>
      </p:sp>
      <p:sp>
        <p:nvSpPr>
          <p:cNvPr id="7" name="object 6" descr="$PPTXTitle">
            <a:extLst>
              <a:ext uri="{FF2B5EF4-FFF2-40B4-BE49-F238E27FC236}">
                <a16:creationId xmlns:a16="http://schemas.microsoft.com/office/drawing/2014/main" id="{46ED16F1-946D-807A-E3CE-978B1B90E5FB}"/>
              </a:ext>
            </a:extLst>
          </p:cNvPr>
          <p:cNvSpPr txBox="1">
            <a:spLocks/>
          </p:cNvSpPr>
          <p:nvPr/>
        </p:nvSpPr>
        <p:spPr>
          <a:xfrm>
            <a:off x="1164307" y="-705288"/>
            <a:ext cx="10399092" cy="1706301"/>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Tx/>
              <a:buNone/>
              <a:tabLst/>
              <a:defRPr/>
            </a:pPr>
            <a:endParaRPr kumimoji="0" lang="en-US" sz="7200" b="0" i="0" u="none" strike="noStrike" kern="0" cap="none" spc="0" normalizeH="0" baseline="0" noProof="0" dirty="0">
              <a:ln>
                <a:noFill/>
              </a:ln>
              <a:solidFill>
                <a:srgbClr val="FFFFFF"/>
              </a:solidFill>
              <a:effectLst/>
              <a:uLnTx/>
              <a:uFillTx/>
              <a:latin typeface="Arial"/>
              <a:ea typeface="+mj-ea"/>
              <a:cs typeface="Arial"/>
              <a:sym typeface="Arial"/>
            </a:endParaRPr>
          </a:p>
          <a:p>
            <a:pPr marL="0" marR="0" lvl="0" indent="0" algn="ctr" defTabSz="1219170" rtl="0" eaLnBrk="1" fontAlgn="auto" latinLnBrk="0" hangingPunct="1">
              <a:lnSpc>
                <a:spcPct val="90000"/>
              </a:lnSpc>
              <a:spcBef>
                <a:spcPct val="0"/>
              </a:spcBef>
              <a:spcAft>
                <a:spcPts val="0"/>
              </a:spcAft>
              <a:buClr>
                <a:srgbClr val="000000"/>
              </a:buClr>
              <a:buSzTx/>
              <a:buFontTx/>
              <a:buNone/>
              <a:tabLst/>
              <a:defRPr/>
            </a:pPr>
            <a:r>
              <a:rPr kumimoji="0" lang="en-US" sz="5000" b="0" i="0" u="none" strike="noStrike" kern="0" cap="none" spc="0" normalizeH="0" baseline="0" noProof="0" dirty="0">
                <a:ln>
                  <a:noFill/>
                </a:ln>
                <a:solidFill>
                  <a:srgbClr val="FFFFFF"/>
                </a:solidFill>
                <a:effectLst/>
                <a:uLnTx/>
                <a:uFillTx/>
                <a:latin typeface="Aptos Black" panose="020B0004020202020204" pitchFamily="34" charset="0"/>
                <a:ea typeface="+mj-ea"/>
                <a:cs typeface="Arial"/>
                <a:sym typeface="Arial"/>
              </a:rPr>
              <a:t>Welcome Back to the SAG</a:t>
            </a:r>
            <a:endParaRPr kumimoji="0" lang="en-US" sz="5000" b="0" i="0" u="none" strike="noStrike" kern="0" cap="none" spc="0" normalizeH="0" baseline="0" noProof="0" dirty="0">
              <a:ln>
                <a:noFill/>
              </a:ln>
              <a:solidFill>
                <a:srgbClr val="000000"/>
              </a:solidFill>
              <a:effectLst/>
              <a:uLnTx/>
              <a:uFillTx/>
              <a:latin typeface="Aptos Black" panose="020B0004020202020204" pitchFamily="34" charset="0"/>
              <a:ea typeface="+mj-ea"/>
              <a:cs typeface="Arial"/>
              <a:sym typeface="Arial"/>
            </a:endParaRPr>
          </a:p>
        </p:txBody>
      </p:sp>
      <p:sp>
        <p:nvSpPr>
          <p:cNvPr id="8" name="object 8">
            <a:extLst>
              <a:ext uri="{FF2B5EF4-FFF2-40B4-BE49-F238E27FC236}">
                <a16:creationId xmlns:a16="http://schemas.microsoft.com/office/drawing/2014/main" id="{591155FB-68EA-260A-C107-B2AC6686FF92}"/>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3">
            <a:extLst>
              <a:ext uri="{FF2B5EF4-FFF2-40B4-BE49-F238E27FC236}">
                <a16:creationId xmlns:a16="http://schemas.microsoft.com/office/drawing/2014/main" id="{C377B918-0CE2-6368-64B8-6A7DC3B6A133}"/>
              </a:ext>
            </a:extLst>
          </p:cNvPr>
          <p:cNvGrpSpPr/>
          <p:nvPr/>
        </p:nvGrpSpPr>
        <p:grpSpPr>
          <a:xfrm>
            <a:off x="8532396" y="2249397"/>
            <a:ext cx="2294858" cy="4626620"/>
            <a:chOff x="9808304" y="2249397"/>
            <a:chExt cx="2294858" cy="4626620"/>
          </a:xfrm>
        </p:grpSpPr>
        <p:pic>
          <p:nvPicPr>
            <p:cNvPr id="13" name="Picture 12">
              <a:extLst>
                <a:ext uri="{FF2B5EF4-FFF2-40B4-BE49-F238E27FC236}">
                  <a16:creationId xmlns:a16="http://schemas.microsoft.com/office/drawing/2014/main" id="{EFB66FFA-5C04-5D48-CA75-EA5625CD2E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3094" y="2249397"/>
              <a:ext cx="2176207" cy="2177907"/>
            </a:xfrm>
            <a:prstGeom prst="rect">
              <a:avLst/>
            </a:prstGeom>
            <a:effectLst>
              <a:glow rad="63500">
                <a:srgbClr val="002060">
                  <a:alpha val="40000"/>
                </a:srgbClr>
              </a:glow>
            </a:effectLst>
          </p:spPr>
        </p:pic>
        <p:pic>
          <p:nvPicPr>
            <p:cNvPr id="16" name="Picture 15">
              <a:extLst>
                <a:ext uri="{FF2B5EF4-FFF2-40B4-BE49-F238E27FC236}">
                  <a16:creationId xmlns:a16="http://schemas.microsoft.com/office/drawing/2014/main" id="{FBD4CC49-0362-76CF-09FA-5ACDA97012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8304" y="2738537"/>
              <a:ext cx="2285785" cy="2285785"/>
            </a:xfrm>
            <a:prstGeom prst="rect">
              <a:avLst/>
            </a:prstGeom>
            <a:effectLst>
              <a:glow rad="63500">
                <a:srgbClr val="002060">
                  <a:alpha val="40000"/>
                </a:srgbClr>
              </a:glow>
            </a:effectLst>
          </p:spPr>
        </p:pic>
        <p:pic>
          <p:nvPicPr>
            <p:cNvPr id="18" name="Picture 17">
              <a:extLst>
                <a:ext uri="{FF2B5EF4-FFF2-40B4-BE49-F238E27FC236}">
                  <a16:creationId xmlns:a16="http://schemas.microsoft.com/office/drawing/2014/main" id="{8D61C37D-10D8-92C3-F9F8-7F8D421657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4409" y="3439153"/>
              <a:ext cx="1862547" cy="1862547"/>
            </a:xfrm>
            <a:prstGeom prst="rect">
              <a:avLst/>
            </a:prstGeom>
            <a:effectLst>
              <a:glow rad="63500">
                <a:srgbClr val="002060">
                  <a:alpha val="40000"/>
                </a:srgbClr>
              </a:glow>
            </a:effectLst>
          </p:spPr>
        </p:pic>
        <p:sp>
          <p:nvSpPr>
            <p:cNvPr id="19" name="TextBox 18">
              <a:extLst>
                <a:ext uri="{FF2B5EF4-FFF2-40B4-BE49-F238E27FC236}">
                  <a16:creationId xmlns:a16="http://schemas.microsoft.com/office/drawing/2014/main" id="{7FBC8689-FA5E-AC84-D025-CA8E6B16E4F6}"/>
                </a:ext>
              </a:extLst>
            </p:cNvPr>
            <p:cNvSpPr txBox="1"/>
            <p:nvPr/>
          </p:nvSpPr>
          <p:spPr>
            <a:xfrm>
              <a:off x="9828202" y="5675688"/>
              <a:ext cx="227496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Black" panose="020B0004020202020204" pitchFamily="34" charset="0"/>
                  <a:ea typeface="+mn-ea"/>
                  <a:cs typeface="+mn-cs"/>
                </a:rPr>
                <a:t>Scientific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Black" panose="020B0004020202020204" pitchFamily="34" charset="0"/>
                  <a:ea typeface="+mn-ea"/>
                  <a:cs typeface="+mn-cs"/>
                </a:rPr>
                <a:t>Advisory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Black" panose="020B0004020202020204" pitchFamily="34" charset="0"/>
                  <a:ea typeface="+mn-ea"/>
                  <a:cs typeface="+mn-cs"/>
                </a:rPr>
                <a:t>Group</a:t>
              </a:r>
            </a:p>
          </p:txBody>
        </p:sp>
        <p:pic>
          <p:nvPicPr>
            <p:cNvPr id="3" name="Picture 2">
              <a:extLst>
                <a:ext uri="{FF2B5EF4-FFF2-40B4-BE49-F238E27FC236}">
                  <a16:creationId xmlns:a16="http://schemas.microsoft.com/office/drawing/2014/main" id="{D29B687E-808F-403C-A2E5-221D118CF8A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294" b="93706" l="6667" r="92000">
                          <a14:foregroundMark x1="17333" y1="25175" x2="17333" y2="25175"/>
                          <a14:foregroundMark x1="19333" y1="23776" x2="8000" y2="51049"/>
                          <a14:foregroundMark x1="8000" y1="51049" x2="19333" y2="78322"/>
                          <a14:foregroundMark x1="19333" y1="78322" x2="46000" y2="93706"/>
                          <a14:foregroundMark x1="46000" y1="93706" x2="74000" y2="83916"/>
                          <a14:foregroundMark x1="74000" y1="83916" x2="88000" y2="54545"/>
                          <a14:foregroundMark x1="88000" y1="54545" x2="78667" y2="27273"/>
                          <a14:foregroundMark x1="78667" y1="27273" x2="46667" y2="10490"/>
                          <a14:foregroundMark x1="46667" y1="10490" x2="20000" y2="18881"/>
                          <a14:foregroundMark x1="20000" y1="18881" x2="19333" y2="19580"/>
                          <a14:foregroundMark x1="41333" y1="6993" x2="56000" y2="6993"/>
                          <a14:foregroundMark x1="92000" y1="40559" x2="91333" y2="62238"/>
                          <a14:foregroundMark x1="7333" y1="42657" x2="8667" y2="62937"/>
                          <a14:foregroundMark x1="42000" y1="93706" x2="61333" y2="93007"/>
                        </a14:backgroundRemoval>
                      </a14:imgEffect>
                    </a14:imgLayer>
                  </a14:imgProps>
                </a:ext>
              </a:extLst>
            </a:blip>
            <a:stretch>
              <a:fillRect/>
            </a:stretch>
          </p:blipFill>
          <p:spPr>
            <a:xfrm>
              <a:off x="10258521" y="4082924"/>
              <a:ext cx="1394691" cy="1329604"/>
            </a:xfrm>
            <a:prstGeom prst="rect">
              <a:avLst/>
            </a:prstGeom>
            <a:effectLst>
              <a:glow rad="63500">
                <a:srgbClr val="0B3041">
                  <a:alpha val="40000"/>
                </a:srgbClr>
              </a:glow>
            </a:effectLst>
          </p:spPr>
        </p:pic>
        <p:sp>
          <p:nvSpPr>
            <p:cNvPr id="20" name="Arrow: Right 19">
              <a:extLst>
                <a:ext uri="{FF2B5EF4-FFF2-40B4-BE49-F238E27FC236}">
                  <a16:creationId xmlns:a16="http://schemas.microsoft.com/office/drawing/2014/main" id="{1AB7063D-E060-7182-C526-50136B594F3D}"/>
                </a:ext>
              </a:extLst>
            </p:cNvPr>
            <p:cNvSpPr/>
            <p:nvPr/>
          </p:nvSpPr>
          <p:spPr>
            <a:xfrm rot="16200000">
              <a:off x="10726148" y="5277395"/>
              <a:ext cx="450095" cy="404151"/>
            </a:xfrm>
            <a:prstGeom prst="rightArrow">
              <a:avLst/>
            </a:prstGeom>
            <a:solidFill>
              <a:schemeClr val="accent1">
                <a:lumMod val="50000"/>
              </a:schemeClr>
            </a:solid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5" name="TextBox 4">
            <a:extLst>
              <a:ext uri="{FF2B5EF4-FFF2-40B4-BE49-F238E27FC236}">
                <a16:creationId xmlns:a16="http://schemas.microsoft.com/office/drawing/2014/main" id="{B9C319EE-B277-0DD2-9454-47E9A49E766E}"/>
              </a:ext>
            </a:extLst>
          </p:cNvPr>
          <p:cNvSpPr txBox="1"/>
          <p:nvPr/>
        </p:nvSpPr>
        <p:spPr>
          <a:xfrm>
            <a:off x="1070440" y="4747726"/>
            <a:ext cx="7124345" cy="1477328"/>
          </a:xfrm>
          <a:prstGeom prst="rect">
            <a:avLst/>
          </a:prstGeom>
          <a:noFill/>
          <a:ln>
            <a:solidFill>
              <a:schemeClr val="bg1"/>
            </a:solidFill>
          </a:ln>
        </p:spPr>
        <p:txBody>
          <a:bodyPr wrap="square" rtlCol="0">
            <a:spAutoFit/>
          </a:bodyPr>
          <a:lstStyle/>
          <a:p>
            <a:pPr fontAlgn="base"/>
            <a:r>
              <a:rPr lang="en-US" b="1" dirty="0">
                <a:solidFill>
                  <a:schemeClr val="bg1"/>
                </a:solidFill>
              </a:rPr>
              <a:t>Mission - </a:t>
            </a:r>
            <a:r>
              <a:rPr lang="en-US" dirty="0">
                <a:solidFill>
                  <a:schemeClr val="bg1"/>
                </a:solidFill>
              </a:rPr>
              <a:t>Cost effectively modernize to deliver capability to the warfighter when needed.</a:t>
            </a:r>
          </a:p>
          <a:p>
            <a:pPr fontAlgn="base"/>
            <a:endParaRPr lang="en-US" dirty="0">
              <a:solidFill>
                <a:schemeClr val="bg1"/>
              </a:solidFill>
            </a:endParaRPr>
          </a:p>
          <a:p>
            <a:pPr fontAlgn="base"/>
            <a:r>
              <a:rPr lang="en-US" b="1" dirty="0">
                <a:solidFill>
                  <a:schemeClr val="bg1"/>
                </a:solidFill>
              </a:rPr>
              <a:t>Vision - </a:t>
            </a:r>
            <a:r>
              <a:rPr lang="en-US" dirty="0">
                <a:solidFill>
                  <a:schemeClr val="bg1"/>
                </a:solidFill>
              </a:rPr>
              <a:t>Deliver enduring world class capabilities to assure air, space and cyberspace dominance for the nation and our allies</a:t>
            </a:r>
          </a:p>
        </p:txBody>
      </p:sp>
      <p:pic>
        <p:nvPicPr>
          <p:cNvPr id="10" name="Picture 9">
            <a:extLst>
              <a:ext uri="{FF2B5EF4-FFF2-40B4-BE49-F238E27FC236}">
                <a16:creationId xmlns:a16="http://schemas.microsoft.com/office/drawing/2014/main" id="{8CC272BC-996B-C3FB-975A-E26260560693}"/>
              </a:ext>
            </a:extLst>
          </p:cNvPr>
          <p:cNvPicPr>
            <a:picLocks noChangeAspect="1"/>
          </p:cNvPicPr>
          <p:nvPr/>
        </p:nvPicPr>
        <p:blipFill>
          <a:blip r:embed="rId7"/>
          <a:stretch>
            <a:fillRect/>
          </a:stretch>
        </p:blipFill>
        <p:spPr>
          <a:xfrm>
            <a:off x="2741635" y="4196040"/>
            <a:ext cx="3781953" cy="523948"/>
          </a:xfrm>
          <a:prstGeom prst="rect">
            <a:avLst/>
          </a:prstGeom>
        </p:spPr>
      </p:pic>
    </p:spTree>
    <p:extLst>
      <p:ext uri="{BB962C8B-B14F-4D97-AF65-F5344CB8AC3E}">
        <p14:creationId xmlns:p14="http://schemas.microsoft.com/office/powerpoint/2010/main" val="25837920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2EBF4-47F1-DF08-A18F-6495F6DA2E02}"/>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6F922046-DBA1-6E3E-92E0-EFC8176A98DC}"/>
              </a:ext>
            </a:extLst>
          </p:cNvPr>
          <p:cNvSpPr txBox="1">
            <a:spLocks/>
          </p:cNvSpPr>
          <p:nvPr/>
        </p:nvSpPr>
        <p:spPr>
          <a:xfrm>
            <a:off x="513353" y="1407107"/>
            <a:ext cx="11165293" cy="36220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Given the current state of technology, what equipment, weapons, and materiel should be bought?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b="1" dirty="0">
                <a:solidFill>
                  <a:prstClr val="white"/>
                </a:solidFill>
                <a:latin typeface="Aptos" panose="02110004020202020204"/>
              </a:rPr>
              <a:t>Assumptions: </a:t>
            </a:r>
          </a:p>
          <a:p>
            <a:pPr lvl="1">
              <a:spcBef>
                <a:spcPts val="1000"/>
              </a:spcBef>
              <a:defRPr/>
            </a:pPr>
            <a:r>
              <a:rPr kumimoji="0" lang="en-US" b="1" i="0" u="none" strike="noStrike" kern="1200" cap="none" spc="0" normalizeH="0" baseline="0" noProof="0" dirty="0">
                <a:ln>
                  <a:noFill/>
                </a:ln>
                <a:solidFill>
                  <a:prstClr val="white"/>
                </a:solidFill>
                <a:effectLst/>
                <a:uLnTx/>
                <a:uFillTx/>
                <a:latin typeface="Aptos" panose="02110004020202020204"/>
                <a:ea typeface="+mn-ea"/>
                <a:cs typeface="+mn-cs"/>
              </a:rPr>
              <a:t>Current FY26 Programs remain on track (F-47, B-21, Sentinel, etc.) </a:t>
            </a:r>
          </a:p>
          <a:p>
            <a:pPr lvl="1">
              <a:spcBef>
                <a:spcPts val="1000"/>
              </a:spcBef>
              <a:defRPr/>
            </a:pPr>
            <a:r>
              <a:rPr kumimoji="0" lang="en-US" b="1" i="0" u="none" strike="noStrike" kern="1200" cap="none" spc="0" normalizeH="0" baseline="0" noProof="0" dirty="0">
                <a:ln>
                  <a:noFill/>
                </a:ln>
                <a:solidFill>
                  <a:prstClr val="white"/>
                </a:solidFill>
                <a:effectLst/>
                <a:uLnTx/>
                <a:uFillTx/>
                <a:latin typeface="Aptos" panose="02110004020202020204"/>
                <a:ea typeface="+mn-ea"/>
                <a:cs typeface="+mn-cs"/>
              </a:rPr>
              <a:t>No budgetary constraints</a:t>
            </a:r>
          </a:p>
          <a:p>
            <a:pPr lvl="1">
              <a:spcBef>
                <a:spcPts val="1000"/>
              </a:spcBef>
              <a:defRPr/>
            </a:pPr>
            <a:r>
              <a:rPr lang="en-US" b="1" dirty="0">
                <a:solidFill>
                  <a:prstClr val="white"/>
                </a:solidFill>
                <a:latin typeface="Aptos" panose="02110004020202020204"/>
              </a:rPr>
              <a:t>Maturation timeline is feasible by 2035</a:t>
            </a:r>
            <a:endParaRPr kumimoji="0" lang="en-US" b="1" i="0" u="none" strike="noStrike" kern="1200" cap="none" spc="0" normalizeH="0" baseline="0" noProof="0" dirty="0">
              <a:ln>
                <a:noFill/>
              </a:ln>
              <a:solidFill>
                <a:prstClr val="white"/>
              </a:solidFill>
              <a:effectLst/>
              <a:uLnTx/>
              <a:uFillTx/>
              <a:latin typeface="Aptos" panose="02110004020202020204"/>
              <a:ea typeface="+mn-ea"/>
              <a:cs typeface="+mn-cs"/>
            </a:endParaRPr>
          </a:p>
          <a:p>
            <a:pPr lvl="1">
              <a:spcBef>
                <a:spcPts val="1000"/>
              </a:spcBef>
              <a:defRPr/>
            </a:pPr>
            <a:endParaRPr kumimoji="0" lang="en-US"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object 6" descr="$PPTXTitle">
            <a:extLst>
              <a:ext uri="{FF2B5EF4-FFF2-40B4-BE49-F238E27FC236}">
                <a16:creationId xmlns:a16="http://schemas.microsoft.com/office/drawing/2014/main" id="{FEAE1806-5462-907D-1029-4F585C676A40}"/>
              </a:ext>
            </a:extLst>
          </p:cNvPr>
          <p:cNvSpPr txBox="1">
            <a:spLocks/>
          </p:cNvSpPr>
          <p:nvPr/>
        </p:nvSpPr>
        <p:spPr>
          <a:xfrm>
            <a:off x="1164307" y="-705288"/>
            <a:ext cx="10399092" cy="1706301"/>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Tx/>
              <a:buNone/>
              <a:tabLst/>
              <a:defRPr/>
            </a:pPr>
            <a:endParaRPr kumimoji="0" lang="en-US" sz="7200" b="0" i="0" u="none" strike="noStrike" kern="0" cap="none" spc="0" normalizeH="0" baseline="0" noProof="0" dirty="0">
              <a:ln>
                <a:noFill/>
              </a:ln>
              <a:solidFill>
                <a:srgbClr val="FFFFFF"/>
              </a:solidFill>
              <a:effectLst/>
              <a:uLnTx/>
              <a:uFillTx/>
              <a:latin typeface="Arial"/>
              <a:ea typeface="+mj-ea"/>
              <a:cs typeface="Arial"/>
              <a:sym typeface="Arial"/>
            </a:endParaRPr>
          </a:p>
          <a:p>
            <a:pPr marL="0" marR="0" lvl="0" indent="0" algn="ctr" defTabSz="1219170" rtl="0" eaLnBrk="1" fontAlgn="auto" latinLnBrk="0" hangingPunct="1">
              <a:lnSpc>
                <a:spcPct val="90000"/>
              </a:lnSpc>
              <a:spcBef>
                <a:spcPct val="0"/>
              </a:spcBef>
              <a:spcAft>
                <a:spcPts val="0"/>
              </a:spcAft>
              <a:buClr>
                <a:srgbClr val="000000"/>
              </a:buClr>
              <a:buSzTx/>
              <a:buFontTx/>
              <a:buNone/>
              <a:tabLst/>
              <a:defRPr/>
            </a:pPr>
            <a:r>
              <a:rPr kumimoji="0" lang="en-US" sz="5000" b="0" i="0" u="none" strike="noStrike" kern="0" cap="none" spc="0" normalizeH="0" baseline="0" noProof="0" dirty="0">
                <a:ln>
                  <a:noFill/>
                </a:ln>
                <a:solidFill>
                  <a:srgbClr val="FFFFFF"/>
                </a:solidFill>
                <a:effectLst/>
                <a:uLnTx/>
                <a:uFillTx/>
                <a:latin typeface="Aptos Black" panose="020B0004020202020204" pitchFamily="34" charset="0"/>
                <a:ea typeface="+mj-ea"/>
                <a:cs typeface="Arial"/>
                <a:sym typeface="Arial"/>
              </a:rPr>
              <a:t>Task</a:t>
            </a:r>
            <a:endParaRPr kumimoji="0" lang="en-US" sz="5000" b="0" i="0" u="none" strike="noStrike" kern="0" cap="none" spc="0" normalizeH="0" baseline="0" noProof="0" dirty="0">
              <a:ln>
                <a:noFill/>
              </a:ln>
              <a:solidFill>
                <a:srgbClr val="000000"/>
              </a:solidFill>
              <a:effectLst/>
              <a:uLnTx/>
              <a:uFillTx/>
              <a:latin typeface="Aptos Black" panose="020B0004020202020204" pitchFamily="34" charset="0"/>
              <a:ea typeface="+mj-ea"/>
              <a:cs typeface="Arial"/>
              <a:sym typeface="Arial"/>
            </a:endParaRPr>
          </a:p>
        </p:txBody>
      </p:sp>
      <p:sp>
        <p:nvSpPr>
          <p:cNvPr id="8" name="object 8">
            <a:extLst>
              <a:ext uri="{FF2B5EF4-FFF2-40B4-BE49-F238E27FC236}">
                <a16:creationId xmlns:a16="http://schemas.microsoft.com/office/drawing/2014/main" id="{8D8CDC63-DD16-3671-C50B-E95D5EF7383C}"/>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41855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764DF-6556-0D28-C984-83880667B3E3}"/>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8EF791D-A4F2-072C-2096-D40D23CAC47D}"/>
              </a:ext>
            </a:extLst>
          </p:cNvPr>
          <p:cNvSpPr txBox="1">
            <a:spLocks/>
          </p:cNvSpPr>
          <p:nvPr/>
        </p:nvSpPr>
        <p:spPr>
          <a:xfrm>
            <a:off x="513353" y="1407107"/>
            <a:ext cx="11165293" cy="362209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Conversations are being recorded for LeMay Center analysis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AU non-attribution policy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No one is an expert at everything, so don’t be shy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Keep comments UNCLASSIFIED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Challenge, but respect differing viewpoints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Don’t monopolize the conversation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Raise your hand for a mic runner, go to the mics, or speak up</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Begin comments with your name and your organization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object 6" descr="$PPTXTitle">
            <a:extLst>
              <a:ext uri="{FF2B5EF4-FFF2-40B4-BE49-F238E27FC236}">
                <a16:creationId xmlns:a16="http://schemas.microsoft.com/office/drawing/2014/main" id="{94046D1D-0798-E356-6EAA-E96FE1E43BFA}"/>
              </a:ext>
            </a:extLst>
          </p:cNvPr>
          <p:cNvSpPr txBox="1">
            <a:spLocks/>
          </p:cNvSpPr>
          <p:nvPr/>
        </p:nvSpPr>
        <p:spPr>
          <a:xfrm>
            <a:off x="1164307" y="-705288"/>
            <a:ext cx="10399092" cy="1706301"/>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Tx/>
              <a:buNone/>
              <a:tabLst/>
              <a:defRPr/>
            </a:pPr>
            <a:endParaRPr kumimoji="0" lang="en-US" sz="7200" b="0" i="0" u="none" strike="noStrike" kern="0" cap="none" spc="0" normalizeH="0" baseline="0" noProof="0" dirty="0">
              <a:ln>
                <a:noFill/>
              </a:ln>
              <a:solidFill>
                <a:srgbClr val="FFFFFF"/>
              </a:solidFill>
              <a:effectLst/>
              <a:uLnTx/>
              <a:uFillTx/>
              <a:latin typeface="Arial"/>
              <a:ea typeface="+mj-ea"/>
              <a:cs typeface="Arial"/>
              <a:sym typeface="Arial"/>
            </a:endParaRPr>
          </a:p>
          <a:p>
            <a:pPr marL="0" marR="0" lvl="0" indent="0" algn="ctr" defTabSz="1219170" rtl="0" eaLnBrk="1" fontAlgn="auto" latinLnBrk="0" hangingPunct="1">
              <a:lnSpc>
                <a:spcPct val="90000"/>
              </a:lnSpc>
              <a:spcBef>
                <a:spcPct val="0"/>
              </a:spcBef>
              <a:spcAft>
                <a:spcPts val="0"/>
              </a:spcAft>
              <a:buClr>
                <a:srgbClr val="000000"/>
              </a:buClr>
              <a:buSzTx/>
              <a:buFontTx/>
              <a:buNone/>
              <a:tabLst/>
              <a:defRPr/>
            </a:pPr>
            <a:r>
              <a:rPr kumimoji="0" lang="en-US" sz="5000" b="0" i="0" u="none" strike="noStrike" kern="0" cap="none" spc="0" normalizeH="0" baseline="0" noProof="0" dirty="0">
                <a:ln>
                  <a:noFill/>
                </a:ln>
                <a:solidFill>
                  <a:srgbClr val="FFFFFF"/>
                </a:solidFill>
                <a:effectLst/>
                <a:uLnTx/>
                <a:uFillTx/>
                <a:latin typeface="Aptos Black" panose="020B0004020202020204" pitchFamily="34" charset="0"/>
                <a:ea typeface="+mj-ea"/>
                <a:cs typeface="Arial"/>
                <a:sym typeface="Arial"/>
              </a:rPr>
              <a:t>Rules of Engagement</a:t>
            </a:r>
            <a:endParaRPr kumimoji="0" lang="en-US" sz="5000" b="0" i="0" u="none" strike="noStrike" kern="0" cap="none" spc="0" normalizeH="0" baseline="0" noProof="0" dirty="0">
              <a:ln>
                <a:noFill/>
              </a:ln>
              <a:solidFill>
                <a:srgbClr val="000000"/>
              </a:solidFill>
              <a:effectLst/>
              <a:uLnTx/>
              <a:uFillTx/>
              <a:latin typeface="Aptos Black" panose="020B0004020202020204" pitchFamily="34" charset="0"/>
              <a:ea typeface="+mj-ea"/>
              <a:cs typeface="Arial"/>
              <a:sym typeface="Arial"/>
            </a:endParaRPr>
          </a:p>
        </p:txBody>
      </p:sp>
      <p:sp>
        <p:nvSpPr>
          <p:cNvPr id="8" name="object 8">
            <a:extLst>
              <a:ext uri="{FF2B5EF4-FFF2-40B4-BE49-F238E27FC236}">
                <a16:creationId xmlns:a16="http://schemas.microsoft.com/office/drawing/2014/main" id="{41D28FF4-9852-16B4-7AE2-DDA55667FE28}"/>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849721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7AB87-B73F-AA22-8237-8319513B3BA9}"/>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74DE68E-ECC2-BD29-AC85-4A364A1EB3BA}"/>
              </a:ext>
            </a:extLst>
          </p:cNvPr>
          <p:cNvSpPr txBox="1">
            <a:spLocks/>
          </p:cNvSpPr>
          <p:nvPr/>
        </p:nvSpPr>
        <p:spPr>
          <a:xfrm>
            <a:off x="513353" y="1407107"/>
            <a:ext cx="11165293" cy="36220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b="1" dirty="0">
                <a:solidFill>
                  <a:prstClr val="white"/>
                </a:solidFill>
                <a:latin typeface="Aptos" panose="02110004020202020204"/>
              </a:rPr>
              <a:t>Recommendations going forward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b="1" i="0" u="none" strike="noStrike" kern="1200" cap="none" spc="0" normalizeH="0" baseline="0" noProof="0" dirty="0">
              <a:ln>
                <a:noFill/>
              </a:ln>
              <a:solidFill>
                <a:prstClr val="white"/>
              </a:solidFill>
              <a:effectLst/>
              <a:uLnTx/>
              <a:uFillTx/>
              <a:latin typeface="Aptos" panose="02110004020202020204"/>
              <a:ea typeface="+mn-ea"/>
              <a:cs typeface="+mn-cs"/>
            </a:endParaRPr>
          </a:p>
          <a:p>
            <a:pPr lvl="1">
              <a:spcBef>
                <a:spcPts val="1000"/>
              </a:spcBef>
              <a:defRPr/>
            </a:pPr>
            <a:endParaRPr kumimoji="0" lang="en-US"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object 6" descr="$PPTXTitle">
            <a:extLst>
              <a:ext uri="{FF2B5EF4-FFF2-40B4-BE49-F238E27FC236}">
                <a16:creationId xmlns:a16="http://schemas.microsoft.com/office/drawing/2014/main" id="{13E026DA-B2CF-E8A0-83AA-8DB33B3AC8E4}"/>
              </a:ext>
            </a:extLst>
          </p:cNvPr>
          <p:cNvSpPr txBox="1">
            <a:spLocks/>
          </p:cNvSpPr>
          <p:nvPr/>
        </p:nvSpPr>
        <p:spPr>
          <a:xfrm>
            <a:off x="1164307" y="-705288"/>
            <a:ext cx="10399092" cy="1706301"/>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Tx/>
              <a:buNone/>
              <a:tabLst/>
              <a:defRPr/>
            </a:pPr>
            <a:endParaRPr kumimoji="0" lang="en-US" sz="7200" b="0" i="0" u="none" strike="noStrike" kern="0" cap="none" spc="0" normalizeH="0" baseline="0" noProof="0" dirty="0">
              <a:ln>
                <a:noFill/>
              </a:ln>
              <a:solidFill>
                <a:srgbClr val="FFFFFF"/>
              </a:solidFill>
              <a:effectLst/>
              <a:uLnTx/>
              <a:uFillTx/>
              <a:latin typeface="Arial"/>
              <a:ea typeface="+mj-ea"/>
              <a:cs typeface="Arial"/>
              <a:sym typeface="Arial"/>
            </a:endParaRPr>
          </a:p>
          <a:p>
            <a:pPr marL="0" marR="0" lvl="0" indent="0" algn="ctr" defTabSz="1219170" rtl="0" eaLnBrk="1" fontAlgn="auto" latinLnBrk="0" hangingPunct="1">
              <a:lnSpc>
                <a:spcPct val="90000"/>
              </a:lnSpc>
              <a:spcBef>
                <a:spcPct val="0"/>
              </a:spcBef>
              <a:spcAft>
                <a:spcPts val="0"/>
              </a:spcAft>
              <a:buClr>
                <a:srgbClr val="000000"/>
              </a:buClr>
              <a:buSzTx/>
              <a:buFontTx/>
              <a:buNone/>
              <a:tabLst/>
              <a:defRPr/>
            </a:pPr>
            <a:r>
              <a:rPr kumimoji="0" lang="en-US" sz="5000" b="0" i="0" u="none" strike="noStrike" kern="0" cap="none" spc="0" normalizeH="0" baseline="0" noProof="0" dirty="0">
                <a:ln>
                  <a:noFill/>
                </a:ln>
                <a:solidFill>
                  <a:srgbClr val="FFFFFF"/>
                </a:solidFill>
                <a:effectLst/>
                <a:uLnTx/>
                <a:uFillTx/>
                <a:latin typeface="Aptos Black" panose="020B0004020202020204" pitchFamily="34" charset="0"/>
                <a:ea typeface="+mj-ea"/>
                <a:cs typeface="Arial"/>
                <a:sym typeface="Arial"/>
              </a:rPr>
              <a:t>Turn 2 Wrap-Up</a:t>
            </a:r>
            <a:endParaRPr kumimoji="0" lang="en-US" sz="5000" b="0" i="0" u="none" strike="noStrike" kern="0" cap="none" spc="0" normalizeH="0" baseline="0" noProof="0" dirty="0">
              <a:ln>
                <a:noFill/>
              </a:ln>
              <a:solidFill>
                <a:srgbClr val="000000"/>
              </a:solidFill>
              <a:effectLst/>
              <a:uLnTx/>
              <a:uFillTx/>
              <a:latin typeface="Aptos Black" panose="020B0004020202020204" pitchFamily="34" charset="0"/>
              <a:ea typeface="+mj-ea"/>
              <a:cs typeface="Arial"/>
              <a:sym typeface="Arial"/>
            </a:endParaRPr>
          </a:p>
        </p:txBody>
      </p:sp>
      <p:sp>
        <p:nvSpPr>
          <p:cNvPr id="8" name="object 8">
            <a:extLst>
              <a:ext uri="{FF2B5EF4-FFF2-40B4-BE49-F238E27FC236}">
                <a16:creationId xmlns:a16="http://schemas.microsoft.com/office/drawing/2014/main" id="{5B30BCA3-9DBA-9578-8601-97AA7771DB34}"/>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772512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E72A9-36F1-A5DB-25DD-00C57119BD4E}"/>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3D34121-5ED5-5094-E50D-518E08A00E71}"/>
              </a:ext>
            </a:extLst>
          </p:cNvPr>
          <p:cNvSpPr txBox="1">
            <a:spLocks/>
          </p:cNvSpPr>
          <p:nvPr/>
        </p:nvSpPr>
        <p:spPr>
          <a:xfrm>
            <a:off x="513353" y="1407107"/>
            <a:ext cx="11678647" cy="362209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b="1" dirty="0">
                <a:solidFill>
                  <a:prstClr val="white"/>
                </a:solidFill>
                <a:latin typeface="Aptos" panose="02110004020202020204"/>
              </a:rPr>
              <a:t>Tomorrow will be in the Library Complex by Breakout Group (see ID)</a:t>
            </a:r>
          </a:p>
          <a:p>
            <a:pPr lvl="1">
              <a:spcBef>
                <a:spcPts val="1000"/>
              </a:spcBef>
              <a:defRPr/>
            </a:pPr>
            <a:r>
              <a:rPr lang="en-US" b="1" dirty="0">
                <a:solidFill>
                  <a:prstClr val="white"/>
                </a:solidFill>
                <a:latin typeface="Aptos" panose="02110004020202020204"/>
              </a:rPr>
              <a:t>Breakout A – Operations in the Information Environment</a:t>
            </a:r>
          </a:p>
          <a:p>
            <a:pPr lvl="1">
              <a:spcBef>
                <a:spcPts val="1000"/>
              </a:spcBef>
              <a:defRPr/>
            </a:pPr>
            <a:r>
              <a:rPr lang="en-US" b="1" dirty="0">
                <a:solidFill>
                  <a:prstClr val="white"/>
                </a:solidFill>
                <a:latin typeface="Aptos" panose="02110004020202020204"/>
              </a:rPr>
              <a:t>Breakout B – Air Superiority</a:t>
            </a:r>
          </a:p>
          <a:p>
            <a:pPr lvl="1">
              <a:spcBef>
                <a:spcPts val="1000"/>
              </a:spcBef>
              <a:defRPr/>
            </a:pPr>
            <a:r>
              <a:rPr lang="en-US" b="1" dirty="0">
                <a:solidFill>
                  <a:prstClr val="white"/>
                </a:solidFill>
                <a:latin typeface="Aptos" panose="02110004020202020204"/>
              </a:rPr>
              <a:t>Breakout C – Strategic Attack</a:t>
            </a:r>
          </a:p>
          <a:p>
            <a:pPr lvl="1">
              <a:spcBef>
                <a:spcPts val="1000"/>
              </a:spcBef>
              <a:defRPr/>
            </a:pPr>
            <a:r>
              <a:rPr lang="en-US" b="1" dirty="0">
                <a:solidFill>
                  <a:prstClr val="white"/>
                </a:solidFill>
                <a:latin typeface="Aptos" panose="02110004020202020204"/>
              </a:rPr>
              <a:t>Breakout D – Homeland </a:t>
            </a:r>
            <a:r>
              <a:rPr lang="en-US" b="1" dirty="0" err="1">
                <a:solidFill>
                  <a:prstClr val="white"/>
                </a:solidFill>
                <a:latin typeface="Aptos" panose="02110004020202020204"/>
              </a:rPr>
              <a:t>Defence</a:t>
            </a:r>
            <a:endParaRPr lang="en-US" b="1" dirty="0">
              <a:solidFill>
                <a:prstClr val="white"/>
              </a:solidFill>
              <a:latin typeface="Aptos" panose="02110004020202020204"/>
            </a:endParaRPr>
          </a:p>
          <a:p>
            <a:pPr lvl="1">
              <a:spcBef>
                <a:spcPts val="1000"/>
              </a:spcBef>
              <a:defRPr/>
            </a:pPr>
            <a:r>
              <a:rPr lang="en-US" b="1" dirty="0">
                <a:solidFill>
                  <a:prstClr val="white"/>
                </a:solidFill>
                <a:latin typeface="Aptos" panose="02110004020202020204"/>
              </a:rPr>
              <a:t>Breakout E – Agile Combat Employment</a:t>
            </a:r>
          </a:p>
          <a:p>
            <a:pPr>
              <a:defRPr/>
            </a:pPr>
            <a:r>
              <a:rPr lang="en-US" b="1" dirty="0">
                <a:solidFill>
                  <a:prstClr val="white"/>
                </a:solidFill>
                <a:latin typeface="Aptos" panose="02110004020202020204"/>
              </a:rPr>
              <a:t>Some components of every technology area in all scenarios!</a:t>
            </a:r>
          </a:p>
          <a:p>
            <a:pPr>
              <a:defRPr/>
            </a:pPr>
            <a:r>
              <a:rPr lang="en-US" b="1" dirty="0">
                <a:solidFill>
                  <a:prstClr val="white"/>
                </a:solidFill>
                <a:latin typeface="Aptos" panose="02110004020202020204"/>
              </a:rPr>
              <a:t>See me if you are adamantly requesting a change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b="1" i="0" u="none" strike="noStrike" kern="1200" cap="none" spc="0" normalizeH="0" baseline="0" noProof="0" dirty="0">
              <a:ln>
                <a:noFill/>
              </a:ln>
              <a:solidFill>
                <a:prstClr val="white"/>
              </a:solidFill>
              <a:effectLst/>
              <a:uLnTx/>
              <a:uFillTx/>
              <a:latin typeface="Aptos" panose="02110004020202020204"/>
              <a:ea typeface="+mn-ea"/>
              <a:cs typeface="+mn-cs"/>
            </a:endParaRPr>
          </a:p>
          <a:p>
            <a:pPr lvl="1">
              <a:spcBef>
                <a:spcPts val="1000"/>
              </a:spcBef>
              <a:defRPr/>
            </a:pPr>
            <a:endParaRPr kumimoji="0" lang="en-US"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object 6" descr="$PPTXTitle">
            <a:extLst>
              <a:ext uri="{FF2B5EF4-FFF2-40B4-BE49-F238E27FC236}">
                <a16:creationId xmlns:a16="http://schemas.microsoft.com/office/drawing/2014/main" id="{2CDD685A-2C4D-4341-5020-A6BC96330FFB}"/>
              </a:ext>
            </a:extLst>
          </p:cNvPr>
          <p:cNvSpPr txBox="1">
            <a:spLocks/>
          </p:cNvSpPr>
          <p:nvPr/>
        </p:nvSpPr>
        <p:spPr>
          <a:xfrm>
            <a:off x="1164307" y="-705288"/>
            <a:ext cx="10399092" cy="1706301"/>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Tx/>
              <a:buNone/>
              <a:tabLst/>
              <a:defRPr/>
            </a:pPr>
            <a:endParaRPr kumimoji="0" lang="en-US" sz="7200" b="0" i="0" u="none" strike="noStrike" kern="0" cap="none" spc="0" normalizeH="0" baseline="0" noProof="0" dirty="0">
              <a:ln>
                <a:noFill/>
              </a:ln>
              <a:solidFill>
                <a:srgbClr val="FFFFFF"/>
              </a:solidFill>
              <a:effectLst/>
              <a:uLnTx/>
              <a:uFillTx/>
              <a:latin typeface="Arial"/>
              <a:ea typeface="+mj-ea"/>
              <a:cs typeface="Arial"/>
              <a:sym typeface="Arial"/>
            </a:endParaRPr>
          </a:p>
          <a:p>
            <a:pPr marL="0" marR="0" lvl="0" indent="0" algn="ctr" defTabSz="1219170" rtl="0" eaLnBrk="1" fontAlgn="auto" latinLnBrk="0" hangingPunct="1">
              <a:lnSpc>
                <a:spcPct val="90000"/>
              </a:lnSpc>
              <a:spcBef>
                <a:spcPct val="0"/>
              </a:spcBef>
              <a:spcAft>
                <a:spcPts val="0"/>
              </a:spcAft>
              <a:buClr>
                <a:srgbClr val="000000"/>
              </a:buClr>
              <a:buSzTx/>
              <a:buFontTx/>
              <a:buNone/>
              <a:tabLst/>
              <a:defRPr/>
            </a:pPr>
            <a:r>
              <a:rPr kumimoji="0" lang="en-US" sz="5000" b="0" i="0" u="none" strike="noStrike" kern="0" cap="none" spc="0" normalizeH="0" baseline="0" noProof="0" dirty="0">
                <a:ln>
                  <a:noFill/>
                </a:ln>
                <a:solidFill>
                  <a:srgbClr val="FFFFFF"/>
                </a:solidFill>
                <a:effectLst/>
                <a:uLnTx/>
                <a:uFillTx/>
                <a:latin typeface="Aptos Black" panose="020B0004020202020204" pitchFamily="34" charset="0"/>
                <a:ea typeface="+mj-ea"/>
                <a:cs typeface="Arial"/>
                <a:sym typeface="Arial"/>
              </a:rPr>
              <a:t>End of Day 1 Administration</a:t>
            </a:r>
            <a:endParaRPr kumimoji="0" lang="en-US" sz="5000" b="0" i="0" u="none" strike="noStrike" kern="0" cap="none" spc="0" normalizeH="0" baseline="0" noProof="0" dirty="0">
              <a:ln>
                <a:noFill/>
              </a:ln>
              <a:solidFill>
                <a:srgbClr val="000000"/>
              </a:solidFill>
              <a:effectLst/>
              <a:uLnTx/>
              <a:uFillTx/>
              <a:latin typeface="Aptos Black" panose="020B0004020202020204" pitchFamily="34" charset="0"/>
              <a:ea typeface="+mj-ea"/>
              <a:cs typeface="Arial"/>
              <a:sym typeface="Arial"/>
            </a:endParaRPr>
          </a:p>
        </p:txBody>
      </p:sp>
      <p:sp>
        <p:nvSpPr>
          <p:cNvPr id="8" name="object 8">
            <a:extLst>
              <a:ext uri="{FF2B5EF4-FFF2-40B4-BE49-F238E27FC236}">
                <a16:creationId xmlns:a16="http://schemas.microsoft.com/office/drawing/2014/main" id="{6EA76022-E416-EE3E-44ED-495F697F6091}"/>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object 6" descr="$PPTXTitle">
            <a:extLst>
              <a:ext uri="{FF2B5EF4-FFF2-40B4-BE49-F238E27FC236}">
                <a16:creationId xmlns:a16="http://schemas.microsoft.com/office/drawing/2014/main" id="{01AE7AA4-43ED-94B1-6B27-80F5008B257E}"/>
              </a:ext>
            </a:extLst>
          </p:cNvPr>
          <p:cNvSpPr txBox="1">
            <a:spLocks/>
          </p:cNvSpPr>
          <p:nvPr/>
        </p:nvSpPr>
        <p:spPr>
          <a:xfrm>
            <a:off x="1164307" y="4597742"/>
            <a:ext cx="10399092" cy="1706301"/>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Tx/>
              <a:buNone/>
              <a:tabLst/>
              <a:defRPr/>
            </a:pPr>
            <a:endParaRPr kumimoji="0" lang="en-US" sz="7200" b="0" i="0" u="none" strike="noStrike" kern="0" cap="none" spc="0" normalizeH="0" baseline="0" noProof="0" dirty="0">
              <a:ln>
                <a:noFill/>
              </a:ln>
              <a:solidFill>
                <a:srgbClr val="FFFFFF"/>
              </a:solidFill>
              <a:effectLst/>
              <a:uLnTx/>
              <a:uFillTx/>
              <a:latin typeface="Arial"/>
              <a:ea typeface="+mj-ea"/>
              <a:cs typeface="Arial"/>
              <a:sym typeface="Arial"/>
            </a:endParaRPr>
          </a:p>
          <a:p>
            <a:pPr marL="0" marR="0" lvl="0" indent="0" algn="ctr" defTabSz="1219170" rtl="0" eaLnBrk="1" fontAlgn="auto" latinLnBrk="0" hangingPunct="1">
              <a:lnSpc>
                <a:spcPct val="90000"/>
              </a:lnSpc>
              <a:spcBef>
                <a:spcPct val="0"/>
              </a:spcBef>
              <a:spcAft>
                <a:spcPts val="0"/>
              </a:spcAft>
              <a:buClr>
                <a:srgbClr val="000000"/>
              </a:buClr>
              <a:buSzTx/>
              <a:buFontTx/>
              <a:buNone/>
              <a:tabLst/>
              <a:defRPr/>
            </a:pPr>
            <a:r>
              <a:rPr kumimoji="0" lang="en-US" sz="5000" b="0" i="0" u="none" strike="noStrike" kern="0" cap="none" spc="0" normalizeH="0" baseline="0" noProof="0" dirty="0">
                <a:ln>
                  <a:noFill/>
                </a:ln>
                <a:solidFill>
                  <a:srgbClr val="FFFFFF"/>
                </a:solidFill>
                <a:effectLst/>
                <a:uLnTx/>
                <a:uFillTx/>
                <a:latin typeface="Aptos Black" panose="020B0004020202020204" pitchFamily="34" charset="0"/>
                <a:ea typeface="+mj-ea"/>
                <a:cs typeface="Arial"/>
                <a:sym typeface="Arial"/>
              </a:rPr>
              <a:t>Firm 0800 Start Time!</a:t>
            </a:r>
            <a:endParaRPr kumimoji="0" lang="en-US" sz="5000" b="0" i="0" u="none" strike="noStrike" kern="0" cap="none" spc="0" normalizeH="0" baseline="0" noProof="0" dirty="0">
              <a:ln>
                <a:noFill/>
              </a:ln>
              <a:solidFill>
                <a:srgbClr val="000000"/>
              </a:solidFill>
              <a:effectLst/>
              <a:uLnTx/>
              <a:uFillTx/>
              <a:latin typeface="Aptos Black" panose="020B0004020202020204" pitchFamily="34" charset="0"/>
              <a:ea typeface="+mj-ea"/>
              <a:cs typeface="Arial"/>
              <a:sym typeface="Arial"/>
            </a:endParaRPr>
          </a:p>
        </p:txBody>
      </p:sp>
    </p:spTree>
    <p:extLst>
      <p:ext uri="{BB962C8B-B14F-4D97-AF65-F5344CB8AC3E}">
        <p14:creationId xmlns:p14="http://schemas.microsoft.com/office/powerpoint/2010/main" val="3838542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1534290" y="968569"/>
            <a:ext cx="9486265" cy="0"/>
          </a:xfrm>
          <a:custGeom>
            <a:avLst/>
            <a:gdLst/>
            <a:ahLst/>
            <a:cxnLst/>
            <a:rect l="l" t="t" r="r" b="b"/>
            <a:pathLst>
              <a:path w="9486265">
                <a:moveTo>
                  <a:pt x="0" y="0"/>
                </a:moveTo>
                <a:lnTo>
                  <a:pt x="9486011" y="0"/>
                </a:lnTo>
              </a:path>
            </a:pathLst>
          </a:custGeom>
          <a:ln w="12700">
            <a:solidFill>
              <a:srgbClr val="FFFFFF"/>
            </a:solidFill>
          </a:ln>
        </p:spPr>
        <p:txBody>
          <a:bodyPr wrap="square" lIns="0" tIns="0" rIns="0" bIns="0" rtlCol="0"/>
          <a:lstStyle/>
          <a:p>
            <a:endParaRPr/>
          </a:p>
        </p:txBody>
      </p:sp>
      <p:sp>
        <p:nvSpPr>
          <p:cNvPr id="10" name="object 10"/>
          <p:cNvSpPr txBox="1"/>
          <p:nvPr/>
        </p:nvSpPr>
        <p:spPr>
          <a:xfrm>
            <a:off x="1326572" y="1401836"/>
            <a:ext cx="6003925" cy="4053033"/>
          </a:xfrm>
          <a:prstGeom prst="rect">
            <a:avLst/>
          </a:prstGeom>
        </p:spPr>
        <p:txBody>
          <a:bodyPr vert="horz" wrap="square" lIns="0" tIns="13335" rIns="0" bIns="0" rtlCol="0">
            <a:spAutoFit/>
          </a:bodyPr>
          <a:lstStyle/>
          <a:p>
            <a:pPr marL="190500" marR="614680" indent="-178435">
              <a:lnSpc>
                <a:spcPct val="100000"/>
              </a:lnSpc>
              <a:spcBef>
                <a:spcPts val="105"/>
              </a:spcBef>
              <a:buChar char="•"/>
              <a:tabLst>
                <a:tab pos="190500" algn="l"/>
              </a:tabLst>
            </a:pPr>
            <a:r>
              <a:rPr sz="2000" dirty="0">
                <a:solidFill>
                  <a:srgbClr val="FFFFFF"/>
                </a:solidFill>
                <a:cs typeface="Times New Roman"/>
              </a:rPr>
              <a:t>Founded</a:t>
            </a:r>
            <a:r>
              <a:rPr sz="2000" spc="-50" dirty="0">
                <a:solidFill>
                  <a:srgbClr val="FFFFFF"/>
                </a:solidFill>
                <a:cs typeface="Times New Roman"/>
              </a:rPr>
              <a:t> </a:t>
            </a:r>
            <a:r>
              <a:rPr sz="2000" dirty="0">
                <a:solidFill>
                  <a:srgbClr val="FFFFFF"/>
                </a:solidFill>
                <a:cs typeface="Times New Roman"/>
              </a:rPr>
              <a:t>in</a:t>
            </a:r>
            <a:r>
              <a:rPr sz="2000" spc="-10" dirty="0">
                <a:solidFill>
                  <a:srgbClr val="FFFFFF"/>
                </a:solidFill>
                <a:cs typeface="Times New Roman"/>
              </a:rPr>
              <a:t> </a:t>
            </a:r>
            <a:r>
              <a:rPr sz="2000" dirty="0">
                <a:solidFill>
                  <a:srgbClr val="FFFFFF"/>
                </a:solidFill>
                <a:cs typeface="Times New Roman"/>
              </a:rPr>
              <a:t>1920</a:t>
            </a:r>
            <a:r>
              <a:rPr sz="2000" spc="-35" dirty="0">
                <a:solidFill>
                  <a:srgbClr val="FFFFFF"/>
                </a:solidFill>
                <a:cs typeface="Times New Roman"/>
              </a:rPr>
              <a:t> </a:t>
            </a:r>
            <a:r>
              <a:rPr sz="2000" dirty="0">
                <a:solidFill>
                  <a:srgbClr val="FFFFFF"/>
                </a:solidFill>
                <a:cs typeface="Times New Roman"/>
              </a:rPr>
              <a:t>as</a:t>
            </a:r>
            <a:r>
              <a:rPr sz="2000" spc="-10" dirty="0">
                <a:solidFill>
                  <a:srgbClr val="FFFFFF"/>
                </a:solidFill>
                <a:cs typeface="Times New Roman"/>
              </a:rPr>
              <a:t> </a:t>
            </a:r>
            <a:r>
              <a:rPr sz="2000" dirty="0">
                <a:solidFill>
                  <a:srgbClr val="FFFFFF"/>
                </a:solidFill>
                <a:cs typeface="Times New Roman"/>
              </a:rPr>
              <a:t>the</a:t>
            </a:r>
            <a:r>
              <a:rPr sz="2000" spc="-15" dirty="0">
                <a:solidFill>
                  <a:srgbClr val="FFFFFF"/>
                </a:solidFill>
                <a:cs typeface="Times New Roman"/>
              </a:rPr>
              <a:t> </a:t>
            </a:r>
            <a:r>
              <a:rPr sz="2000" spc="-10" dirty="0">
                <a:solidFill>
                  <a:srgbClr val="FFFFFF"/>
                </a:solidFill>
                <a:cs typeface="Times New Roman"/>
              </a:rPr>
              <a:t>U.S.</a:t>
            </a:r>
            <a:r>
              <a:rPr sz="2000" spc="-130" dirty="0">
                <a:solidFill>
                  <a:srgbClr val="FFFFFF"/>
                </a:solidFill>
                <a:cs typeface="Times New Roman"/>
              </a:rPr>
              <a:t> </a:t>
            </a:r>
            <a:r>
              <a:rPr sz="2000" spc="-10" dirty="0">
                <a:solidFill>
                  <a:srgbClr val="FFFFFF"/>
                </a:solidFill>
                <a:cs typeface="Times New Roman"/>
              </a:rPr>
              <a:t>Army’s</a:t>
            </a:r>
            <a:r>
              <a:rPr sz="2000" spc="-15" dirty="0">
                <a:solidFill>
                  <a:srgbClr val="FFFFFF"/>
                </a:solidFill>
                <a:cs typeface="Times New Roman"/>
              </a:rPr>
              <a:t> </a:t>
            </a:r>
            <a:r>
              <a:rPr sz="2000" dirty="0">
                <a:solidFill>
                  <a:srgbClr val="FFFFFF"/>
                </a:solidFill>
                <a:cs typeface="Times New Roman"/>
              </a:rPr>
              <a:t>first</a:t>
            </a:r>
            <a:r>
              <a:rPr sz="2000" spc="-45" dirty="0">
                <a:solidFill>
                  <a:srgbClr val="FFFFFF"/>
                </a:solidFill>
                <a:cs typeface="Times New Roman"/>
              </a:rPr>
              <a:t> </a:t>
            </a:r>
            <a:r>
              <a:rPr sz="2000" spc="-10" dirty="0">
                <a:solidFill>
                  <a:srgbClr val="FFFFFF"/>
                </a:solidFill>
                <a:cs typeface="Times New Roman"/>
              </a:rPr>
              <a:t>advanced </a:t>
            </a:r>
            <a:r>
              <a:rPr sz="2000" dirty="0">
                <a:solidFill>
                  <a:srgbClr val="FFFFFF"/>
                </a:solidFill>
                <a:cs typeface="Times New Roman"/>
              </a:rPr>
              <a:t>professional</a:t>
            </a:r>
            <a:r>
              <a:rPr sz="2000" spc="-55" dirty="0">
                <a:solidFill>
                  <a:srgbClr val="FFFFFF"/>
                </a:solidFill>
                <a:cs typeface="Times New Roman"/>
              </a:rPr>
              <a:t> </a:t>
            </a:r>
            <a:r>
              <a:rPr sz="2000" dirty="0">
                <a:solidFill>
                  <a:srgbClr val="FFFFFF"/>
                </a:solidFill>
                <a:cs typeface="Times New Roman"/>
              </a:rPr>
              <a:t>school</a:t>
            </a:r>
            <a:r>
              <a:rPr sz="2000" spc="-40" dirty="0">
                <a:solidFill>
                  <a:srgbClr val="FFFFFF"/>
                </a:solidFill>
                <a:cs typeface="Times New Roman"/>
              </a:rPr>
              <a:t> </a:t>
            </a:r>
            <a:r>
              <a:rPr sz="2000" dirty="0">
                <a:solidFill>
                  <a:srgbClr val="FFFFFF"/>
                </a:solidFill>
                <a:cs typeface="Times New Roman"/>
              </a:rPr>
              <a:t>for</a:t>
            </a:r>
            <a:r>
              <a:rPr sz="2000" spc="-20" dirty="0">
                <a:solidFill>
                  <a:srgbClr val="FFFFFF"/>
                </a:solidFill>
                <a:cs typeface="Times New Roman"/>
              </a:rPr>
              <a:t> </a:t>
            </a:r>
            <a:r>
              <a:rPr sz="2000" dirty="0">
                <a:solidFill>
                  <a:srgbClr val="FFFFFF"/>
                </a:solidFill>
                <a:cs typeface="Times New Roman"/>
              </a:rPr>
              <a:t>air</a:t>
            </a:r>
            <a:r>
              <a:rPr sz="2000" spc="-20" dirty="0">
                <a:solidFill>
                  <a:srgbClr val="FFFFFF"/>
                </a:solidFill>
                <a:cs typeface="Times New Roman"/>
              </a:rPr>
              <a:t> </a:t>
            </a:r>
            <a:r>
              <a:rPr sz="2000" spc="-10" dirty="0">
                <a:solidFill>
                  <a:srgbClr val="FFFFFF"/>
                </a:solidFill>
                <a:cs typeface="Times New Roman"/>
              </a:rPr>
              <a:t>officers.</a:t>
            </a:r>
            <a:endParaRPr sz="2000" dirty="0">
              <a:cs typeface="Times New Roman"/>
            </a:endParaRPr>
          </a:p>
          <a:p>
            <a:pPr>
              <a:lnSpc>
                <a:spcPct val="100000"/>
              </a:lnSpc>
              <a:spcBef>
                <a:spcPts val="95"/>
              </a:spcBef>
              <a:buClr>
                <a:srgbClr val="FFFFFF"/>
              </a:buClr>
              <a:buFont typeface="Times New Roman"/>
              <a:buChar char="•"/>
            </a:pPr>
            <a:endParaRPr sz="2000" dirty="0">
              <a:cs typeface="Times New Roman"/>
            </a:endParaRPr>
          </a:p>
          <a:p>
            <a:pPr marL="190500" marR="199390" indent="-178435">
              <a:lnSpc>
                <a:spcPct val="100000"/>
              </a:lnSpc>
              <a:spcBef>
                <a:spcPts val="5"/>
              </a:spcBef>
              <a:buChar char="•"/>
              <a:tabLst>
                <a:tab pos="190500" algn="l"/>
              </a:tabLst>
            </a:pPr>
            <a:r>
              <a:rPr sz="2000" dirty="0">
                <a:solidFill>
                  <a:srgbClr val="FFFFFF"/>
                </a:solidFill>
                <a:cs typeface="Times New Roman"/>
              </a:rPr>
              <a:t>It</a:t>
            </a:r>
            <a:r>
              <a:rPr sz="2000" spc="-30" dirty="0">
                <a:solidFill>
                  <a:srgbClr val="FFFFFF"/>
                </a:solidFill>
                <a:cs typeface="Times New Roman"/>
              </a:rPr>
              <a:t> </a:t>
            </a:r>
            <a:r>
              <a:rPr sz="2000" dirty="0">
                <a:solidFill>
                  <a:srgbClr val="FFFFFF"/>
                </a:solidFill>
                <a:cs typeface="Times New Roman"/>
              </a:rPr>
              <a:t>trained</a:t>
            </a:r>
            <a:r>
              <a:rPr sz="2000" spc="-45" dirty="0">
                <a:solidFill>
                  <a:srgbClr val="FFFFFF"/>
                </a:solidFill>
                <a:cs typeface="Times New Roman"/>
              </a:rPr>
              <a:t> </a:t>
            </a:r>
            <a:r>
              <a:rPr sz="2000" dirty="0">
                <a:solidFill>
                  <a:srgbClr val="FFFFFF"/>
                </a:solidFill>
                <a:cs typeface="Times New Roman"/>
              </a:rPr>
              <a:t>officers,</a:t>
            </a:r>
            <a:r>
              <a:rPr sz="2000" spc="-55" dirty="0">
                <a:solidFill>
                  <a:srgbClr val="FFFFFF"/>
                </a:solidFill>
                <a:cs typeface="Times New Roman"/>
              </a:rPr>
              <a:t> </a:t>
            </a:r>
            <a:r>
              <a:rPr sz="2000" dirty="0">
                <a:solidFill>
                  <a:srgbClr val="FFFFFF"/>
                </a:solidFill>
                <a:cs typeface="Times New Roman"/>
              </a:rPr>
              <a:t>tested</a:t>
            </a:r>
            <a:r>
              <a:rPr sz="2000" spc="-20" dirty="0">
                <a:solidFill>
                  <a:srgbClr val="FFFFFF"/>
                </a:solidFill>
                <a:cs typeface="Times New Roman"/>
              </a:rPr>
              <a:t> </a:t>
            </a:r>
            <a:r>
              <a:rPr sz="2000" dirty="0">
                <a:solidFill>
                  <a:srgbClr val="FFFFFF"/>
                </a:solidFill>
                <a:cs typeface="Times New Roman"/>
              </a:rPr>
              <a:t>ideas,</a:t>
            </a:r>
            <a:r>
              <a:rPr sz="2000" spc="-30" dirty="0">
                <a:solidFill>
                  <a:srgbClr val="FFFFFF"/>
                </a:solidFill>
                <a:cs typeface="Times New Roman"/>
              </a:rPr>
              <a:t> </a:t>
            </a:r>
            <a:r>
              <a:rPr sz="2000" dirty="0">
                <a:solidFill>
                  <a:srgbClr val="FFFFFF"/>
                </a:solidFill>
                <a:cs typeface="Times New Roman"/>
              </a:rPr>
              <a:t>and</a:t>
            </a:r>
            <a:r>
              <a:rPr sz="2000" spc="-30" dirty="0">
                <a:solidFill>
                  <a:srgbClr val="FFFFFF"/>
                </a:solidFill>
                <a:cs typeface="Times New Roman"/>
              </a:rPr>
              <a:t> </a:t>
            </a:r>
            <a:r>
              <a:rPr sz="2000" dirty="0">
                <a:solidFill>
                  <a:srgbClr val="FFFFFF"/>
                </a:solidFill>
                <a:cs typeface="Times New Roman"/>
              </a:rPr>
              <a:t>became</a:t>
            </a:r>
            <a:r>
              <a:rPr sz="2000" spc="-15" dirty="0">
                <a:solidFill>
                  <a:srgbClr val="FFFFFF"/>
                </a:solidFill>
                <a:cs typeface="Times New Roman"/>
              </a:rPr>
              <a:t> </a:t>
            </a:r>
            <a:r>
              <a:rPr sz="2000" dirty="0">
                <a:solidFill>
                  <a:srgbClr val="FFFFFF"/>
                </a:solidFill>
                <a:cs typeface="Times New Roman"/>
              </a:rPr>
              <a:t>a</a:t>
            </a:r>
            <a:r>
              <a:rPr sz="2000" spc="-10" dirty="0">
                <a:solidFill>
                  <a:srgbClr val="FFFFFF"/>
                </a:solidFill>
                <a:cs typeface="Times New Roman"/>
              </a:rPr>
              <a:t> </a:t>
            </a:r>
            <a:r>
              <a:rPr sz="2000" dirty="0">
                <a:solidFill>
                  <a:srgbClr val="FFFFFF"/>
                </a:solidFill>
                <a:cs typeface="Times New Roman"/>
              </a:rPr>
              <a:t>center</a:t>
            </a:r>
            <a:r>
              <a:rPr sz="2000" spc="-45" dirty="0">
                <a:solidFill>
                  <a:srgbClr val="FFFFFF"/>
                </a:solidFill>
                <a:cs typeface="Times New Roman"/>
              </a:rPr>
              <a:t> </a:t>
            </a:r>
            <a:r>
              <a:rPr sz="2000" spc="-25" dirty="0">
                <a:solidFill>
                  <a:srgbClr val="FFFFFF"/>
                </a:solidFill>
                <a:cs typeface="Times New Roman"/>
              </a:rPr>
              <a:t>for </a:t>
            </a:r>
            <a:r>
              <a:rPr sz="2000" dirty="0">
                <a:solidFill>
                  <a:srgbClr val="FFFFFF"/>
                </a:solidFill>
                <a:cs typeface="Times New Roman"/>
              </a:rPr>
              <a:t>airpower</a:t>
            </a:r>
            <a:r>
              <a:rPr sz="2000" spc="-45" dirty="0">
                <a:solidFill>
                  <a:srgbClr val="FFFFFF"/>
                </a:solidFill>
                <a:cs typeface="Times New Roman"/>
              </a:rPr>
              <a:t> </a:t>
            </a:r>
            <a:r>
              <a:rPr sz="2000" dirty="0">
                <a:solidFill>
                  <a:srgbClr val="FFFFFF"/>
                </a:solidFill>
                <a:cs typeface="Times New Roman"/>
              </a:rPr>
              <a:t>doctrine</a:t>
            </a:r>
            <a:r>
              <a:rPr sz="2000" spc="-35" dirty="0">
                <a:solidFill>
                  <a:srgbClr val="FFFFFF"/>
                </a:solidFill>
                <a:cs typeface="Times New Roman"/>
              </a:rPr>
              <a:t> </a:t>
            </a:r>
            <a:r>
              <a:rPr sz="2000" dirty="0">
                <a:solidFill>
                  <a:srgbClr val="FFFFFF"/>
                </a:solidFill>
                <a:cs typeface="Times New Roman"/>
              </a:rPr>
              <a:t>between</a:t>
            </a:r>
            <a:r>
              <a:rPr sz="2000" spc="-15" dirty="0">
                <a:solidFill>
                  <a:srgbClr val="FFFFFF"/>
                </a:solidFill>
                <a:cs typeface="Times New Roman"/>
              </a:rPr>
              <a:t> </a:t>
            </a:r>
            <a:r>
              <a:rPr sz="2000" dirty="0">
                <a:solidFill>
                  <a:srgbClr val="FFFFFF"/>
                </a:solidFill>
                <a:cs typeface="Times New Roman"/>
              </a:rPr>
              <a:t>the</a:t>
            </a:r>
            <a:r>
              <a:rPr sz="2000" spc="-25" dirty="0">
                <a:solidFill>
                  <a:srgbClr val="FFFFFF"/>
                </a:solidFill>
                <a:cs typeface="Times New Roman"/>
              </a:rPr>
              <a:t> </a:t>
            </a:r>
            <a:r>
              <a:rPr sz="2000" dirty="0">
                <a:solidFill>
                  <a:srgbClr val="FFFFFF"/>
                </a:solidFill>
                <a:cs typeface="Times New Roman"/>
              </a:rPr>
              <a:t>world</a:t>
            </a:r>
            <a:r>
              <a:rPr sz="2000" spc="-15" dirty="0">
                <a:solidFill>
                  <a:srgbClr val="FFFFFF"/>
                </a:solidFill>
                <a:cs typeface="Times New Roman"/>
              </a:rPr>
              <a:t> </a:t>
            </a:r>
            <a:r>
              <a:rPr sz="2000" spc="-10" dirty="0">
                <a:solidFill>
                  <a:srgbClr val="FFFFFF"/>
                </a:solidFill>
                <a:cs typeface="Times New Roman"/>
              </a:rPr>
              <a:t>wars.</a:t>
            </a:r>
            <a:endParaRPr sz="2000" dirty="0">
              <a:cs typeface="Times New Roman"/>
            </a:endParaRPr>
          </a:p>
          <a:p>
            <a:pPr>
              <a:lnSpc>
                <a:spcPct val="100000"/>
              </a:lnSpc>
              <a:spcBef>
                <a:spcPts val="95"/>
              </a:spcBef>
              <a:buClr>
                <a:srgbClr val="FFFFFF"/>
              </a:buClr>
              <a:buFont typeface="Times New Roman"/>
              <a:buChar char="•"/>
            </a:pPr>
            <a:endParaRPr sz="2000" dirty="0">
              <a:cs typeface="Times New Roman"/>
            </a:endParaRPr>
          </a:p>
          <a:p>
            <a:pPr marL="190500" marR="5080" indent="-178435" algn="just">
              <a:lnSpc>
                <a:spcPct val="100000"/>
              </a:lnSpc>
              <a:spcBef>
                <a:spcPts val="5"/>
              </a:spcBef>
              <a:buChar char="•"/>
              <a:tabLst>
                <a:tab pos="190500" algn="l"/>
              </a:tabLst>
            </a:pPr>
            <a:r>
              <a:rPr sz="2000" dirty="0">
                <a:solidFill>
                  <a:srgbClr val="FFFFFF"/>
                </a:solidFill>
                <a:cs typeface="Times New Roman"/>
              </a:rPr>
              <a:t>Its</a:t>
            </a:r>
            <a:r>
              <a:rPr sz="2000" spc="-35" dirty="0">
                <a:solidFill>
                  <a:srgbClr val="FFFFFF"/>
                </a:solidFill>
                <a:cs typeface="Times New Roman"/>
              </a:rPr>
              <a:t> </a:t>
            </a:r>
            <a:r>
              <a:rPr sz="2000" dirty="0">
                <a:solidFill>
                  <a:srgbClr val="FFFFFF"/>
                </a:solidFill>
                <a:cs typeface="Times New Roman"/>
              </a:rPr>
              <a:t>most</a:t>
            </a:r>
            <a:r>
              <a:rPr sz="2000" spc="-15" dirty="0">
                <a:solidFill>
                  <a:srgbClr val="FFFFFF"/>
                </a:solidFill>
                <a:cs typeface="Times New Roman"/>
              </a:rPr>
              <a:t> </a:t>
            </a:r>
            <a:r>
              <a:rPr sz="2000" dirty="0">
                <a:solidFill>
                  <a:srgbClr val="FFFFFF"/>
                </a:solidFill>
                <a:cs typeface="Times New Roman"/>
              </a:rPr>
              <a:t>famous</a:t>
            </a:r>
            <a:r>
              <a:rPr sz="2000" spc="-35" dirty="0">
                <a:solidFill>
                  <a:srgbClr val="FFFFFF"/>
                </a:solidFill>
                <a:cs typeface="Times New Roman"/>
              </a:rPr>
              <a:t> </a:t>
            </a:r>
            <a:r>
              <a:rPr sz="2000" dirty="0">
                <a:solidFill>
                  <a:srgbClr val="FFFFFF"/>
                </a:solidFill>
                <a:cs typeface="Times New Roman"/>
              </a:rPr>
              <a:t>legacy</a:t>
            </a:r>
            <a:r>
              <a:rPr sz="2000" spc="-25" dirty="0">
                <a:solidFill>
                  <a:srgbClr val="FFFFFF"/>
                </a:solidFill>
                <a:cs typeface="Times New Roman"/>
              </a:rPr>
              <a:t> </a:t>
            </a:r>
            <a:r>
              <a:rPr sz="2000" dirty="0">
                <a:solidFill>
                  <a:srgbClr val="FFFFFF"/>
                </a:solidFill>
                <a:cs typeface="Times New Roman"/>
              </a:rPr>
              <a:t>was</a:t>
            </a:r>
            <a:r>
              <a:rPr sz="2000" spc="-20" dirty="0">
                <a:solidFill>
                  <a:srgbClr val="FFFFFF"/>
                </a:solidFill>
                <a:cs typeface="Times New Roman"/>
              </a:rPr>
              <a:t> </a:t>
            </a:r>
            <a:r>
              <a:rPr sz="2000" dirty="0">
                <a:solidFill>
                  <a:srgbClr val="FFFFFF"/>
                </a:solidFill>
                <a:cs typeface="Times New Roman"/>
              </a:rPr>
              <a:t>the</a:t>
            </a:r>
            <a:r>
              <a:rPr sz="2000" spc="-25" dirty="0">
                <a:solidFill>
                  <a:srgbClr val="FFFFFF"/>
                </a:solidFill>
                <a:cs typeface="Times New Roman"/>
              </a:rPr>
              <a:t> </a:t>
            </a:r>
            <a:r>
              <a:rPr sz="2000" dirty="0">
                <a:solidFill>
                  <a:srgbClr val="FFFFFF"/>
                </a:solidFill>
                <a:cs typeface="Times New Roman"/>
              </a:rPr>
              <a:t>argument</a:t>
            </a:r>
            <a:r>
              <a:rPr sz="2000" spc="-35" dirty="0">
                <a:solidFill>
                  <a:srgbClr val="FFFFFF"/>
                </a:solidFill>
                <a:cs typeface="Times New Roman"/>
              </a:rPr>
              <a:t> </a:t>
            </a:r>
            <a:r>
              <a:rPr sz="2000" dirty="0">
                <a:solidFill>
                  <a:srgbClr val="FFFFFF"/>
                </a:solidFill>
                <a:cs typeface="Times New Roman"/>
              </a:rPr>
              <a:t>that</a:t>
            </a:r>
            <a:r>
              <a:rPr sz="2000" spc="-35" dirty="0">
                <a:solidFill>
                  <a:srgbClr val="FFFFFF"/>
                </a:solidFill>
                <a:cs typeface="Times New Roman"/>
              </a:rPr>
              <a:t> </a:t>
            </a:r>
            <a:r>
              <a:rPr sz="2000" dirty="0">
                <a:solidFill>
                  <a:srgbClr val="FFFFFF"/>
                </a:solidFill>
                <a:cs typeface="Times New Roman"/>
              </a:rPr>
              <a:t>long-</a:t>
            </a:r>
            <a:r>
              <a:rPr sz="2000" spc="-10" dirty="0">
                <a:solidFill>
                  <a:srgbClr val="FFFFFF"/>
                </a:solidFill>
                <a:cs typeface="Times New Roman"/>
              </a:rPr>
              <a:t>range </a:t>
            </a:r>
            <a:r>
              <a:rPr sz="2000" dirty="0">
                <a:solidFill>
                  <a:srgbClr val="FFFFFF"/>
                </a:solidFill>
                <a:cs typeface="Times New Roman"/>
              </a:rPr>
              <a:t>bombers</a:t>
            </a:r>
            <a:r>
              <a:rPr sz="2000" spc="-40" dirty="0">
                <a:solidFill>
                  <a:srgbClr val="FFFFFF"/>
                </a:solidFill>
                <a:cs typeface="Times New Roman"/>
              </a:rPr>
              <a:t> </a:t>
            </a:r>
            <a:r>
              <a:rPr sz="2000" dirty="0">
                <a:solidFill>
                  <a:srgbClr val="FFFFFF"/>
                </a:solidFill>
                <a:cs typeface="Times New Roman"/>
              </a:rPr>
              <a:t>could</a:t>
            </a:r>
            <a:r>
              <a:rPr sz="2000" spc="-45" dirty="0">
                <a:solidFill>
                  <a:srgbClr val="FFFFFF"/>
                </a:solidFill>
                <a:cs typeface="Times New Roman"/>
              </a:rPr>
              <a:t> </a:t>
            </a:r>
            <a:r>
              <a:rPr sz="2000" dirty="0">
                <a:solidFill>
                  <a:srgbClr val="FFFFFF"/>
                </a:solidFill>
                <a:cs typeface="Times New Roman"/>
              </a:rPr>
              <a:t>strike</a:t>
            </a:r>
            <a:r>
              <a:rPr sz="2000" spc="-45" dirty="0">
                <a:solidFill>
                  <a:srgbClr val="FFFFFF"/>
                </a:solidFill>
                <a:cs typeface="Times New Roman"/>
              </a:rPr>
              <a:t> </a:t>
            </a:r>
            <a:r>
              <a:rPr sz="2000" dirty="0">
                <a:solidFill>
                  <a:srgbClr val="FFFFFF"/>
                </a:solidFill>
                <a:cs typeface="Times New Roman"/>
              </a:rPr>
              <a:t>an</a:t>
            </a:r>
            <a:r>
              <a:rPr sz="2000" spc="-25" dirty="0">
                <a:solidFill>
                  <a:srgbClr val="FFFFFF"/>
                </a:solidFill>
                <a:cs typeface="Times New Roman"/>
              </a:rPr>
              <a:t> </a:t>
            </a:r>
            <a:r>
              <a:rPr sz="2000" spc="-10" dirty="0">
                <a:solidFill>
                  <a:srgbClr val="FFFFFF"/>
                </a:solidFill>
                <a:cs typeface="Times New Roman"/>
              </a:rPr>
              <a:t>enemy’s</a:t>
            </a:r>
            <a:r>
              <a:rPr sz="2000" spc="-25" dirty="0">
                <a:solidFill>
                  <a:srgbClr val="FFFFFF"/>
                </a:solidFill>
                <a:cs typeface="Times New Roman"/>
              </a:rPr>
              <a:t> </a:t>
            </a:r>
            <a:r>
              <a:rPr sz="2000" dirty="0">
                <a:solidFill>
                  <a:srgbClr val="FFFFFF"/>
                </a:solidFill>
                <a:cs typeface="Times New Roman"/>
              </a:rPr>
              <a:t>key</a:t>
            </a:r>
            <a:r>
              <a:rPr sz="2000" spc="-20" dirty="0">
                <a:solidFill>
                  <a:srgbClr val="FFFFFF"/>
                </a:solidFill>
                <a:cs typeface="Times New Roman"/>
              </a:rPr>
              <a:t> </a:t>
            </a:r>
            <a:r>
              <a:rPr sz="2000" dirty="0">
                <a:solidFill>
                  <a:srgbClr val="FFFFFF"/>
                </a:solidFill>
                <a:cs typeface="Times New Roman"/>
              </a:rPr>
              <a:t>industrial</a:t>
            </a:r>
            <a:r>
              <a:rPr sz="2000" spc="-65" dirty="0">
                <a:solidFill>
                  <a:srgbClr val="FFFFFF"/>
                </a:solidFill>
                <a:cs typeface="Times New Roman"/>
              </a:rPr>
              <a:t> </a:t>
            </a:r>
            <a:r>
              <a:rPr sz="2000" dirty="0">
                <a:solidFill>
                  <a:srgbClr val="FFFFFF"/>
                </a:solidFill>
                <a:cs typeface="Times New Roman"/>
              </a:rPr>
              <a:t>targets</a:t>
            </a:r>
            <a:r>
              <a:rPr sz="2000" spc="-35" dirty="0">
                <a:solidFill>
                  <a:srgbClr val="FFFFFF"/>
                </a:solidFill>
                <a:cs typeface="Times New Roman"/>
              </a:rPr>
              <a:t> </a:t>
            </a:r>
            <a:r>
              <a:rPr sz="2000" spc="-25" dirty="0">
                <a:solidFill>
                  <a:srgbClr val="FFFFFF"/>
                </a:solidFill>
                <a:cs typeface="Times New Roman"/>
              </a:rPr>
              <a:t>in </a:t>
            </a:r>
            <a:r>
              <a:rPr sz="2000" spc="-10" dirty="0">
                <a:solidFill>
                  <a:srgbClr val="FFFFFF"/>
                </a:solidFill>
                <a:cs typeface="Times New Roman"/>
              </a:rPr>
              <a:t>daylight.</a:t>
            </a:r>
            <a:endParaRPr sz="2000" dirty="0">
              <a:cs typeface="Times New Roman"/>
            </a:endParaRPr>
          </a:p>
          <a:p>
            <a:pPr>
              <a:lnSpc>
                <a:spcPct val="100000"/>
              </a:lnSpc>
              <a:spcBef>
                <a:spcPts val="95"/>
              </a:spcBef>
              <a:buClr>
                <a:srgbClr val="FFFFFF"/>
              </a:buClr>
              <a:buFont typeface="Times New Roman"/>
              <a:buChar char="•"/>
            </a:pPr>
            <a:endParaRPr sz="2000" dirty="0">
              <a:cs typeface="Times New Roman"/>
            </a:endParaRPr>
          </a:p>
          <a:p>
            <a:pPr marL="190500" marR="267335" indent="-178435">
              <a:lnSpc>
                <a:spcPct val="100000"/>
              </a:lnSpc>
              <a:spcBef>
                <a:spcPts val="5"/>
              </a:spcBef>
              <a:buChar char="•"/>
              <a:tabLst>
                <a:tab pos="190500" algn="l"/>
              </a:tabLst>
            </a:pPr>
            <a:r>
              <a:rPr sz="2000" dirty="0">
                <a:solidFill>
                  <a:srgbClr val="FFFFFF"/>
                </a:solidFill>
                <a:cs typeface="Times New Roman"/>
              </a:rPr>
              <a:t>Many</a:t>
            </a:r>
            <a:r>
              <a:rPr sz="2000" spc="-30" dirty="0">
                <a:solidFill>
                  <a:srgbClr val="FFFFFF"/>
                </a:solidFill>
                <a:cs typeface="Times New Roman"/>
              </a:rPr>
              <a:t> </a:t>
            </a:r>
            <a:r>
              <a:rPr sz="2000" dirty="0">
                <a:solidFill>
                  <a:srgbClr val="FFFFFF"/>
                </a:solidFill>
                <a:cs typeface="Times New Roman"/>
              </a:rPr>
              <a:t>future</a:t>
            </a:r>
            <a:r>
              <a:rPr sz="2000" spc="-80" dirty="0">
                <a:solidFill>
                  <a:srgbClr val="FFFFFF"/>
                </a:solidFill>
                <a:cs typeface="Times New Roman"/>
              </a:rPr>
              <a:t> </a:t>
            </a:r>
            <a:r>
              <a:rPr sz="2000" spc="-25" dirty="0">
                <a:solidFill>
                  <a:srgbClr val="FFFFFF"/>
                </a:solidFill>
                <a:cs typeface="Times New Roman"/>
              </a:rPr>
              <a:t>World</a:t>
            </a:r>
            <a:r>
              <a:rPr sz="2000" spc="-85" dirty="0">
                <a:solidFill>
                  <a:srgbClr val="FFFFFF"/>
                </a:solidFill>
                <a:cs typeface="Times New Roman"/>
              </a:rPr>
              <a:t> </a:t>
            </a:r>
            <a:r>
              <a:rPr sz="2000" spc="-25" dirty="0">
                <a:solidFill>
                  <a:srgbClr val="FFFFFF"/>
                </a:solidFill>
                <a:cs typeface="Times New Roman"/>
              </a:rPr>
              <a:t>War</a:t>
            </a:r>
            <a:r>
              <a:rPr sz="2000" spc="-40" dirty="0">
                <a:solidFill>
                  <a:srgbClr val="FFFFFF"/>
                </a:solidFill>
                <a:cs typeface="Times New Roman"/>
              </a:rPr>
              <a:t> </a:t>
            </a:r>
            <a:r>
              <a:rPr sz="2000" dirty="0">
                <a:solidFill>
                  <a:srgbClr val="FFFFFF"/>
                </a:solidFill>
                <a:cs typeface="Times New Roman"/>
              </a:rPr>
              <a:t>II</a:t>
            </a:r>
            <a:r>
              <a:rPr sz="2000" spc="-35" dirty="0">
                <a:solidFill>
                  <a:srgbClr val="FFFFFF"/>
                </a:solidFill>
                <a:cs typeface="Times New Roman"/>
              </a:rPr>
              <a:t> </a:t>
            </a:r>
            <a:r>
              <a:rPr sz="2000" dirty="0">
                <a:solidFill>
                  <a:srgbClr val="FFFFFF"/>
                </a:solidFill>
                <a:cs typeface="Times New Roman"/>
              </a:rPr>
              <a:t>air</a:t>
            </a:r>
            <a:r>
              <a:rPr sz="2000" spc="-15" dirty="0">
                <a:solidFill>
                  <a:srgbClr val="FFFFFF"/>
                </a:solidFill>
                <a:cs typeface="Times New Roman"/>
              </a:rPr>
              <a:t> </a:t>
            </a:r>
            <a:r>
              <a:rPr sz="2000" dirty="0">
                <a:solidFill>
                  <a:srgbClr val="FFFFFF"/>
                </a:solidFill>
                <a:cs typeface="Times New Roman"/>
              </a:rPr>
              <a:t>leaders</a:t>
            </a:r>
            <a:r>
              <a:rPr sz="2000" spc="-45" dirty="0">
                <a:solidFill>
                  <a:srgbClr val="FFFFFF"/>
                </a:solidFill>
                <a:cs typeface="Times New Roman"/>
              </a:rPr>
              <a:t> </a:t>
            </a:r>
            <a:r>
              <a:rPr sz="2000" dirty="0">
                <a:solidFill>
                  <a:srgbClr val="FFFFFF"/>
                </a:solidFill>
                <a:cs typeface="Times New Roman"/>
              </a:rPr>
              <a:t>studied</a:t>
            </a:r>
            <a:r>
              <a:rPr sz="2000" spc="-45" dirty="0">
                <a:solidFill>
                  <a:srgbClr val="FFFFFF"/>
                </a:solidFill>
                <a:cs typeface="Times New Roman"/>
              </a:rPr>
              <a:t> </a:t>
            </a:r>
            <a:r>
              <a:rPr sz="2000" dirty="0">
                <a:solidFill>
                  <a:srgbClr val="FFFFFF"/>
                </a:solidFill>
                <a:cs typeface="Times New Roman"/>
              </a:rPr>
              <a:t>or</a:t>
            </a:r>
            <a:r>
              <a:rPr sz="2000" spc="-30" dirty="0">
                <a:solidFill>
                  <a:srgbClr val="FFFFFF"/>
                </a:solidFill>
                <a:cs typeface="Times New Roman"/>
              </a:rPr>
              <a:t> </a:t>
            </a:r>
            <a:r>
              <a:rPr sz="2000" spc="-10" dirty="0">
                <a:solidFill>
                  <a:srgbClr val="FFFFFF"/>
                </a:solidFill>
                <a:cs typeface="Times New Roman"/>
              </a:rPr>
              <a:t>taught there.</a:t>
            </a:r>
            <a:endParaRPr sz="2000" dirty="0">
              <a:cs typeface="Times New Roman"/>
            </a:endParaRPr>
          </a:p>
        </p:txBody>
      </p:sp>
      <p:sp>
        <p:nvSpPr>
          <p:cNvPr id="11" name="object 11"/>
          <p:cNvSpPr txBox="1"/>
          <p:nvPr/>
        </p:nvSpPr>
        <p:spPr>
          <a:xfrm>
            <a:off x="7789481" y="5358096"/>
            <a:ext cx="3093792" cy="612347"/>
          </a:xfrm>
          <a:prstGeom prst="rect">
            <a:avLst/>
          </a:prstGeom>
        </p:spPr>
        <p:txBody>
          <a:bodyPr vert="horz" wrap="square" lIns="0" tIns="12065" rIns="0" bIns="0" rtlCol="0">
            <a:spAutoFit/>
          </a:bodyPr>
          <a:lstStyle/>
          <a:p>
            <a:pPr marL="12700" marR="5080" algn="ctr">
              <a:lnSpc>
                <a:spcPct val="100000"/>
              </a:lnSpc>
              <a:spcBef>
                <a:spcPts val="95"/>
              </a:spcBef>
            </a:pPr>
            <a:r>
              <a:rPr sz="1300" i="1" dirty="0">
                <a:solidFill>
                  <a:srgbClr val="FFFFFF"/>
                </a:solidFill>
                <a:cs typeface="Times New Roman"/>
              </a:rPr>
              <a:t>Early</a:t>
            </a:r>
            <a:r>
              <a:rPr sz="1300" i="1" spc="-15" dirty="0">
                <a:solidFill>
                  <a:srgbClr val="FFFFFF"/>
                </a:solidFill>
                <a:cs typeface="Times New Roman"/>
              </a:rPr>
              <a:t> </a:t>
            </a:r>
            <a:r>
              <a:rPr sz="1300" i="1" spc="-10" dirty="0">
                <a:solidFill>
                  <a:srgbClr val="FFFFFF"/>
                </a:solidFill>
                <a:cs typeface="Times New Roman"/>
              </a:rPr>
              <a:t>advocates</a:t>
            </a:r>
            <a:r>
              <a:rPr sz="1300" i="1" spc="-25" dirty="0">
                <a:solidFill>
                  <a:srgbClr val="FFFFFF"/>
                </a:solidFill>
                <a:cs typeface="Times New Roman"/>
              </a:rPr>
              <a:t> </a:t>
            </a:r>
            <a:r>
              <a:rPr sz="1300" i="1" dirty="0">
                <a:solidFill>
                  <a:srgbClr val="FFFFFF"/>
                </a:solidFill>
                <a:cs typeface="Times New Roman"/>
              </a:rPr>
              <a:t>such</a:t>
            </a:r>
            <a:r>
              <a:rPr sz="1300" i="1" spc="-30" dirty="0">
                <a:solidFill>
                  <a:srgbClr val="FFFFFF"/>
                </a:solidFill>
                <a:cs typeface="Times New Roman"/>
              </a:rPr>
              <a:t> </a:t>
            </a:r>
            <a:r>
              <a:rPr sz="1300" i="1" dirty="0">
                <a:solidFill>
                  <a:srgbClr val="FFFFFF"/>
                </a:solidFill>
                <a:cs typeface="Times New Roman"/>
              </a:rPr>
              <a:t>as</a:t>
            </a:r>
            <a:r>
              <a:rPr sz="1300" i="1" spc="-25" dirty="0">
                <a:solidFill>
                  <a:srgbClr val="FFFFFF"/>
                </a:solidFill>
                <a:cs typeface="Times New Roman"/>
              </a:rPr>
              <a:t> </a:t>
            </a:r>
            <a:r>
              <a:rPr sz="1300" i="1" dirty="0">
                <a:solidFill>
                  <a:srgbClr val="FFFFFF"/>
                </a:solidFill>
                <a:cs typeface="Times New Roman"/>
              </a:rPr>
              <a:t>Billy</a:t>
            </a:r>
            <a:r>
              <a:rPr sz="1300" i="1" spc="-15" dirty="0">
                <a:solidFill>
                  <a:srgbClr val="FFFFFF"/>
                </a:solidFill>
                <a:cs typeface="Times New Roman"/>
              </a:rPr>
              <a:t> </a:t>
            </a:r>
            <a:r>
              <a:rPr sz="1300" i="1" dirty="0">
                <a:solidFill>
                  <a:srgbClr val="FFFFFF"/>
                </a:solidFill>
                <a:cs typeface="Times New Roman"/>
              </a:rPr>
              <a:t>Mitchell influenced</a:t>
            </a:r>
            <a:r>
              <a:rPr sz="1300" i="1" spc="-15" dirty="0">
                <a:solidFill>
                  <a:srgbClr val="FFFFFF"/>
                </a:solidFill>
                <a:cs typeface="Times New Roman"/>
              </a:rPr>
              <a:t> </a:t>
            </a:r>
            <a:r>
              <a:rPr sz="1300" i="1" spc="-25" dirty="0">
                <a:solidFill>
                  <a:srgbClr val="FFFFFF"/>
                </a:solidFill>
                <a:cs typeface="Times New Roman"/>
              </a:rPr>
              <a:t>the </a:t>
            </a:r>
            <a:r>
              <a:rPr sz="1300" i="1" dirty="0">
                <a:solidFill>
                  <a:srgbClr val="FFFFFF"/>
                </a:solidFill>
                <a:cs typeface="Times New Roman"/>
              </a:rPr>
              <a:t>wider</a:t>
            </a:r>
            <a:r>
              <a:rPr sz="1300" i="1" spc="-40" dirty="0">
                <a:solidFill>
                  <a:srgbClr val="FFFFFF"/>
                </a:solidFill>
                <a:cs typeface="Times New Roman"/>
              </a:rPr>
              <a:t> </a:t>
            </a:r>
            <a:r>
              <a:rPr sz="1300" i="1" dirty="0">
                <a:solidFill>
                  <a:srgbClr val="FFFFFF"/>
                </a:solidFill>
                <a:cs typeface="Times New Roman"/>
              </a:rPr>
              <a:t>debate</a:t>
            </a:r>
            <a:r>
              <a:rPr sz="1300" i="1" spc="-25" dirty="0">
                <a:solidFill>
                  <a:srgbClr val="FFFFFF"/>
                </a:solidFill>
                <a:cs typeface="Times New Roman"/>
              </a:rPr>
              <a:t> </a:t>
            </a:r>
            <a:r>
              <a:rPr sz="1300" i="1" dirty="0">
                <a:solidFill>
                  <a:srgbClr val="FFFFFF"/>
                </a:solidFill>
                <a:cs typeface="Times New Roman"/>
              </a:rPr>
              <a:t>over</a:t>
            </a:r>
            <a:r>
              <a:rPr sz="1300" i="1" spc="-45" dirty="0">
                <a:solidFill>
                  <a:srgbClr val="FFFFFF"/>
                </a:solidFill>
                <a:cs typeface="Times New Roman"/>
              </a:rPr>
              <a:t> </a:t>
            </a:r>
            <a:r>
              <a:rPr sz="1300" i="1" dirty="0">
                <a:solidFill>
                  <a:srgbClr val="FFFFFF"/>
                </a:solidFill>
                <a:cs typeface="Times New Roman"/>
              </a:rPr>
              <a:t>independent</a:t>
            </a:r>
            <a:r>
              <a:rPr sz="1300" i="1" spc="-15" dirty="0">
                <a:solidFill>
                  <a:srgbClr val="FFFFFF"/>
                </a:solidFill>
                <a:cs typeface="Times New Roman"/>
              </a:rPr>
              <a:t> </a:t>
            </a:r>
            <a:r>
              <a:rPr sz="1300" i="1" spc="-10" dirty="0">
                <a:solidFill>
                  <a:srgbClr val="FFFFFF"/>
                </a:solidFill>
                <a:cs typeface="Times New Roman"/>
              </a:rPr>
              <a:t>airpower.</a:t>
            </a:r>
            <a:endParaRPr sz="1300" dirty="0">
              <a:cs typeface="Times New Roman"/>
            </a:endParaRPr>
          </a:p>
        </p:txBody>
      </p:sp>
      <p:sp>
        <p:nvSpPr>
          <p:cNvPr id="13" name="object 6" descr="$PPTXTitle">
            <a:extLst>
              <a:ext uri="{FF2B5EF4-FFF2-40B4-BE49-F238E27FC236}">
                <a16:creationId xmlns:a16="http://schemas.microsoft.com/office/drawing/2014/main" id="{82394190-FE31-7359-A0FA-98A11BA6574F}"/>
              </a:ext>
            </a:extLst>
          </p:cNvPr>
          <p:cNvSpPr txBox="1">
            <a:spLocks/>
          </p:cNvSpPr>
          <p:nvPr/>
        </p:nvSpPr>
        <p:spPr>
          <a:xfrm>
            <a:off x="2009853" y="307565"/>
            <a:ext cx="8922631" cy="781624"/>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marL="12700">
              <a:lnSpc>
                <a:spcPct val="100000"/>
              </a:lnSpc>
              <a:spcBef>
                <a:spcPts val="95"/>
              </a:spcBef>
            </a:pPr>
            <a:r>
              <a:rPr lang="en-US" sz="5000" spc="-10" dirty="0">
                <a:latin typeface="Aptos Black" panose="020B0004020202020204" pitchFamily="34" charset="0"/>
              </a:rPr>
              <a:t>Why ACTS Mattered</a:t>
            </a:r>
          </a:p>
        </p:txBody>
      </p:sp>
      <p:pic>
        <p:nvPicPr>
          <p:cNvPr id="15" name="Picture 14">
            <a:extLst>
              <a:ext uri="{FF2B5EF4-FFF2-40B4-BE49-F238E27FC236}">
                <a16:creationId xmlns:a16="http://schemas.microsoft.com/office/drawing/2014/main" id="{DAE7DF65-8336-F72E-316D-8BE654D49FA8}"/>
              </a:ext>
            </a:extLst>
          </p:cNvPr>
          <p:cNvPicPr>
            <a:picLocks noChangeAspect="1"/>
          </p:cNvPicPr>
          <p:nvPr/>
        </p:nvPicPr>
        <p:blipFill>
          <a:blip r:embed="rId2"/>
          <a:stretch>
            <a:fillRect/>
          </a:stretch>
        </p:blipFill>
        <p:spPr>
          <a:xfrm>
            <a:off x="7580271" y="1395128"/>
            <a:ext cx="3512212" cy="3920608"/>
          </a:xfrm>
          <a:prstGeom prst="rect">
            <a:avLst/>
          </a:prstGeom>
          <a:ln>
            <a:solidFill>
              <a:schemeClr val="accent6">
                <a:lumMod val="50000"/>
              </a:schemeClr>
            </a:solid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06BA8-D27F-4FE2-0748-CFD3AD4D4CEA}"/>
            </a:ext>
          </a:extLst>
        </p:cNvPr>
        <p:cNvGrpSpPr/>
        <p:nvPr/>
      </p:nvGrpSpPr>
      <p:grpSpPr>
        <a:xfrm>
          <a:off x="0" y="0"/>
          <a:ext cx="0" cy="0"/>
          <a:chOff x="0" y="0"/>
          <a:chExt cx="0" cy="0"/>
        </a:xfrm>
      </p:grpSpPr>
      <p:sp>
        <p:nvSpPr>
          <p:cNvPr id="7" name="object 6" descr="$PPTXTitle">
            <a:extLst>
              <a:ext uri="{FF2B5EF4-FFF2-40B4-BE49-F238E27FC236}">
                <a16:creationId xmlns:a16="http://schemas.microsoft.com/office/drawing/2014/main" id="{6B8F5683-B80A-BE9F-0715-5A1F603DB98E}"/>
              </a:ext>
            </a:extLst>
          </p:cNvPr>
          <p:cNvSpPr txBox="1">
            <a:spLocks/>
          </p:cNvSpPr>
          <p:nvPr/>
        </p:nvSpPr>
        <p:spPr>
          <a:xfrm>
            <a:off x="1164307" y="-705288"/>
            <a:ext cx="10399092" cy="1706301"/>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Tx/>
              <a:buNone/>
              <a:tabLst/>
              <a:defRPr/>
            </a:pPr>
            <a:endParaRPr kumimoji="0" lang="en-US" sz="7200" b="0" i="0" u="none" strike="noStrike" kern="0" cap="none" spc="0" normalizeH="0" baseline="0" noProof="0" dirty="0">
              <a:ln>
                <a:noFill/>
              </a:ln>
              <a:solidFill>
                <a:srgbClr val="FFFFFF"/>
              </a:solidFill>
              <a:effectLst/>
              <a:uLnTx/>
              <a:uFillTx/>
              <a:latin typeface="Arial"/>
              <a:ea typeface="+mj-ea"/>
              <a:cs typeface="Arial"/>
              <a:sym typeface="Arial"/>
            </a:endParaRPr>
          </a:p>
          <a:p>
            <a:pPr marL="0" marR="0" lvl="0" indent="0" algn="ctr" defTabSz="1219170" rtl="0" eaLnBrk="1" fontAlgn="auto" latinLnBrk="0" hangingPunct="1">
              <a:lnSpc>
                <a:spcPct val="90000"/>
              </a:lnSpc>
              <a:spcBef>
                <a:spcPct val="0"/>
              </a:spcBef>
              <a:spcAft>
                <a:spcPts val="0"/>
              </a:spcAft>
              <a:buClr>
                <a:srgbClr val="000000"/>
              </a:buClr>
              <a:buSzTx/>
              <a:buFontTx/>
              <a:buNone/>
              <a:tabLst/>
              <a:defRPr/>
            </a:pPr>
            <a:r>
              <a:rPr kumimoji="0" lang="en-US" sz="5000" b="0" i="0" u="none" strike="noStrike" kern="0" cap="none" spc="0" normalizeH="0" baseline="0" noProof="0" dirty="0">
                <a:ln>
                  <a:noFill/>
                </a:ln>
                <a:solidFill>
                  <a:srgbClr val="FFFFFF"/>
                </a:solidFill>
                <a:effectLst/>
                <a:uLnTx/>
                <a:uFillTx/>
                <a:latin typeface="Aptos Black" panose="020B0004020202020204" pitchFamily="34" charset="0"/>
                <a:ea typeface="+mj-ea"/>
                <a:cs typeface="Arial"/>
                <a:sym typeface="Arial"/>
              </a:rPr>
              <a:t>Library Locations</a:t>
            </a:r>
            <a:endParaRPr kumimoji="0" lang="en-US" sz="5000" b="0" i="0" u="none" strike="noStrike" kern="0" cap="none" spc="0" normalizeH="0" baseline="0" noProof="0" dirty="0">
              <a:ln>
                <a:noFill/>
              </a:ln>
              <a:solidFill>
                <a:srgbClr val="000000"/>
              </a:solidFill>
              <a:effectLst/>
              <a:uLnTx/>
              <a:uFillTx/>
              <a:latin typeface="Aptos Black" panose="020B0004020202020204" pitchFamily="34" charset="0"/>
              <a:ea typeface="+mj-ea"/>
              <a:cs typeface="Arial"/>
              <a:sym typeface="Arial"/>
            </a:endParaRPr>
          </a:p>
        </p:txBody>
      </p:sp>
      <p:sp>
        <p:nvSpPr>
          <p:cNvPr id="8" name="object 8">
            <a:extLst>
              <a:ext uri="{FF2B5EF4-FFF2-40B4-BE49-F238E27FC236}">
                <a16:creationId xmlns:a16="http://schemas.microsoft.com/office/drawing/2014/main" id="{8BAFB894-91DD-07B2-DA65-CD2BD5E1918A}"/>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95B6D03A-ECA9-B409-36E0-9782A54728F5}"/>
              </a:ext>
            </a:extLst>
          </p:cNvPr>
          <p:cNvPicPr>
            <a:picLocks noChangeAspect="1"/>
          </p:cNvPicPr>
          <p:nvPr/>
        </p:nvPicPr>
        <p:blipFill>
          <a:blip r:embed="rId2"/>
          <a:stretch>
            <a:fillRect/>
          </a:stretch>
        </p:blipFill>
        <p:spPr>
          <a:xfrm>
            <a:off x="2922181" y="1001013"/>
            <a:ext cx="6347637" cy="5143178"/>
          </a:xfrm>
          <a:prstGeom prst="rect">
            <a:avLst/>
          </a:prstGeom>
        </p:spPr>
      </p:pic>
      <p:sp>
        <p:nvSpPr>
          <p:cNvPr id="14" name="Arrow: Right 13">
            <a:extLst>
              <a:ext uri="{FF2B5EF4-FFF2-40B4-BE49-F238E27FC236}">
                <a16:creationId xmlns:a16="http://schemas.microsoft.com/office/drawing/2014/main" id="{3892A158-1C94-9C88-C191-F9CCBD01373B}"/>
              </a:ext>
            </a:extLst>
          </p:cNvPr>
          <p:cNvSpPr/>
          <p:nvPr/>
        </p:nvSpPr>
        <p:spPr>
          <a:xfrm rot="16200000">
            <a:off x="5811890" y="5833990"/>
            <a:ext cx="824949" cy="5127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Entry</a:t>
            </a:r>
          </a:p>
        </p:txBody>
      </p:sp>
      <p:sp>
        <p:nvSpPr>
          <p:cNvPr id="5" name="Rectangle 4">
            <a:extLst>
              <a:ext uri="{FF2B5EF4-FFF2-40B4-BE49-F238E27FC236}">
                <a16:creationId xmlns:a16="http://schemas.microsoft.com/office/drawing/2014/main" id="{986BA43B-EC8D-099C-7191-D2BEEDE83BBE}"/>
              </a:ext>
            </a:extLst>
          </p:cNvPr>
          <p:cNvSpPr/>
          <p:nvPr/>
        </p:nvSpPr>
        <p:spPr>
          <a:xfrm>
            <a:off x="3242930" y="3317358"/>
            <a:ext cx="1095154" cy="552893"/>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C2350BE-46A2-7BE4-951D-798690E6B5EE}"/>
              </a:ext>
            </a:extLst>
          </p:cNvPr>
          <p:cNvSpPr/>
          <p:nvPr/>
        </p:nvSpPr>
        <p:spPr>
          <a:xfrm>
            <a:off x="6363853" y="4979968"/>
            <a:ext cx="1095154" cy="552893"/>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96D13BF-562A-BE6C-CE29-6B3A2BDB835D}"/>
              </a:ext>
            </a:extLst>
          </p:cNvPr>
          <p:cNvSpPr/>
          <p:nvPr/>
        </p:nvSpPr>
        <p:spPr>
          <a:xfrm>
            <a:off x="4389762" y="3987209"/>
            <a:ext cx="1706238" cy="1578095"/>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BF96B4F-A990-C8F5-55A6-AAFA1A7B9B31}"/>
              </a:ext>
            </a:extLst>
          </p:cNvPr>
          <p:cNvSpPr txBox="1"/>
          <p:nvPr/>
        </p:nvSpPr>
        <p:spPr>
          <a:xfrm>
            <a:off x="3363762" y="3429000"/>
            <a:ext cx="1026000" cy="369332"/>
          </a:xfrm>
          <a:prstGeom prst="rect">
            <a:avLst/>
          </a:prstGeom>
          <a:noFill/>
        </p:spPr>
        <p:txBody>
          <a:bodyPr wrap="square" rtlCol="0">
            <a:spAutoFit/>
          </a:bodyPr>
          <a:lstStyle/>
          <a:p>
            <a:r>
              <a:rPr lang="en-US" dirty="0">
                <a:solidFill>
                  <a:schemeClr val="bg1"/>
                </a:solidFill>
              </a:rPr>
              <a:t>A - OIE</a:t>
            </a:r>
          </a:p>
        </p:txBody>
      </p:sp>
      <p:sp>
        <p:nvSpPr>
          <p:cNvPr id="12" name="TextBox 11">
            <a:extLst>
              <a:ext uri="{FF2B5EF4-FFF2-40B4-BE49-F238E27FC236}">
                <a16:creationId xmlns:a16="http://schemas.microsoft.com/office/drawing/2014/main" id="{F07603C9-964E-4928-95A0-0803F412124D}"/>
              </a:ext>
            </a:extLst>
          </p:cNvPr>
          <p:cNvSpPr txBox="1"/>
          <p:nvPr/>
        </p:nvSpPr>
        <p:spPr>
          <a:xfrm>
            <a:off x="4553042" y="4437890"/>
            <a:ext cx="1524123" cy="646331"/>
          </a:xfrm>
          <a:prstGeom prst="rect">
            <a:avLst/>
          </a:prstGeom>
          <a:noFill/>
        </p:spPr>
        <p:txBody>
          <a:bodyPr wrap="square" rtlCol="0">
            <a:spAutoFit/>
          </a:bodyPr>
          <a:lstStyle/>
          <a:p>
            <a:r>
              <a:rPr lang="en-US" dirty="0">
                <a:solidFill>
                  <a:schemeClr val="bg1"/>
                </a:solidFill>
              </a:rPr>
              <a:t>C – Strategic Attack</a:t>
            </a:r>
          </a:p>
        </p:txBody>
      </p:sp>
      <p:sp>
        <p:nvSpPr>
          <p:cNvPr id="13" name="TextBox 12">
            <a:extLst>
              <a:ext uri="{FF2B5EF4-FFF2-40B4-BE49-F238E27FC236}">
                <a16:creationId xmlns:a16="http://schemas.microsoft.com/office/drawing/2014/main" id="{24FDC839-0BF5-F126-D8BD-0C500C87AEDD}"/>
              </a:ext>
            </a:extLst>
          </p:cNvPr>
          <p:cNvSpPr txBox="1"/>
          <p:nvPr/>
        </p:nvSpPr>
        <p:spPr>
          <a:xfrm>
            <a:off x="6480729" y="5037702"/>
            <a:ext cx="1524123" cy="369332"/>
          </a:xfrm>
          <a:prstGeom prst="rect">
            <a:avLst/>
          </a:prstGeom>
          <a:noFill/>
        </p:spPr>
        <p:txBody>
          <a:bodyPr wrap="square" rtlCol="0">
            <a:spAutoFit/>
          </a:bodyPr>
          <a:lstStyle/>
          <a:p>
            <a:r>
              <a:rPr lang="en-US" dirty="0">
                <a:solidFill>
                  <a:schemeClr val="bg1"/>
                </a:solidFill>
              </a:rPr>
              <a:t>E –  ACE</a:t>
            </a:r>
          </a:p>
        </p:txBody>
      </p:sp>
      <p:sp>
        <p:nvSpPr>
          <p:cNvPr id="15" name="Arrow: Right 14">
            <a:extLst>
              <a:ext uri="{FF2B5EF4-FFF2-40B4-BE49-F238E27FC236}">
                <a16:creationId xmlns:a16="http://schemas.microsoft.com/office/drawing/2014/main" id="{3B987118-7D98-7D99-EC54-AF3542662032}"/>
              </a:ext>
            </a:extLst>
          </p:cNvPr>
          <p:cNvSpPr/>
          <p:nvPr/>
        </p:nvSpPr>
        <p:spPr>
          <a:xfrm>
            <a:off x="1885507" y="3056848"/>
            <a:ext cx="1189074" cy="4809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Entry</a:t>
            </a:r>
          </a:p>
        </p:txBody>
      </p:sp>
      <p:sp>
        <p:nvSpPr>
          <p:cNvPr id="2" name="object 6" descr="$PPTXTitle">
            <a:extLst>
              <a:ext uri="{FF2B5EF4-FFF2-40B4-BE49-F238E27FC236}">
                <a16:creationId xmlns:a16="http://schemas.microsoft.com/office/drawing/2014/main" id="{120196A7-9DF5-C78D-DEE2-63B2B7F4D74E}"/>
              </a:ext>
            </a:extLst>
          </p:cNvPr>
          <p:cNvSpPr txBox="1">
            <a:spLocks/>
          </p:cNvSpPr>
          <p:nvPr/>
        </p:nvSpPr>
        <p:spPr>
          <a:xfrm>
            <a:off x="1164307" y="5288858"/>
            <a:ext cx="10399092" cy="1706301"/>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Tx/>
              <a:buNone/>
              <a:tabLst/>
              <a:defRPr/>
            </a:pPr>
            <a:endParaRPr kumimoji="0" lang="en-US" sz="7200" b="0" i="0" u="none" strike="noStrike" kern="0" cap="none" spc="0" normalizeH="0" baseline="0" noProof="0" dirty="0">
              <a:ln>
                <a:noFill/>
              </a:ln>
              <a:solidFill>
                <a:srgbClr val="FFFFFF"/>
              </a:solidFill>
              <a:effectLst/>
              <a:uLnTx/>
              <a:uFillTx/>
              <a:latin typeface="Arial"/>
              <a:ea typeface="+mj-ea"/>
              <a:cs typeface="Arial"/>
              <a:sym typeface="Arial"/>
            </a:endParaRPr>
          </a:p>
          <a:p>
            <a:pPr marL="0" marR="0" lvl="0" indent="0" algn="ctr" defTabSz="1219170" rtl="0" eaLnBrk="1" fontAlgn="auto" latinLnBrk="0" hangingPunct="1">
              <a:lnSpc>
                <a:spcPct val="90000"/>
              </a:lnSpc>
              <a:spcBef>
                <a:spcPct val="0"/>
              </a:spcBef>
              <a:spcAft>
                <a:spcPts val="0"/>
              </a:spcAft>
              <a:buClr>
                <a:srgbClr val="000000"/>
              </a:buClr>
              <a:buSzTx/>
              <a:buFontTx/>
              <a:buNone/>
              <a:tabLst/>
              <a:defRPr/>
            </a:pPr>
            <a:r>
              <a:rPr kumimoji="0" lang="en-US" sz="5000" b="0" i="0" u="none" strike="noStrike" kern="0" cap="none" spc="0" normalizeH="0" baseline="0" noProof="0" dirty="0">
                <a:ln>
                  <a:noFill/>
                </a:ln>
                <a:solidFill>
                  <a:srgbClr val="FFFFFF"/>
                </a:solidFill>
                <a:effectLst/>
                <a:uLnTx/>
                <a:uFillTx/>
                <a:latin typeface="Aptos Black" panose="020B0004020202020204" pitchFamily="34" charset="0"/>
                <a:ea typeface="+mj-ea"/>
                <a:cs typeface="Arial"/>
                <a:sym typeface="Arial"/>
              </a:rPr>
              <a:t>Signage will be up</a:t>
            </a:r>
            <a:endParaRPr kumimoji="0" lang="en-US" sz="5000" b="0" i="0" u="none" strike="noStrike" kern="0" cap="none" spc="0" normalizeH="0" baseline="0" noProof="0" dirty="0">
              <a:ln>
                <a:noFill/>
              </a:ln>
              <a:solidFill>
                <a:srgbClr val="000000"/>
              </a:solidFill>
              <a:effectLst/>
              <a:uLnTx/>
              <a:uFillTx/>
              <a:latin typeface="Aptos Black" panose="020B0004020202020204" pitchFamily="34" charset="0"/>
              <a:ea typeface="+mj-ea"/>
              <a:cs typeface="Arial"/>
              <a:sym typeface="Arial"/>
            </a:endParaRPr>
          </a:p>
        </p:txBody>
      </p:sp>
      <p:sp>
        <p:nvSpPr>
          <p:cNvPr id="16" name="Star: 4 Points 15">
            <a:extLst>
              <a:ext uri="{FF2B5EF4-FFF2-40B4-BE49-F238E27FC236}">
                <a16:creationId xmlns:a16="http://schemas.microsoft.com/office/drawing/2014/main" id="{86AAF8A2-0302-F90E-708F-0E3B78C60D18}"/>
              </a:ext>
            </a:extLst>
          </p:cNvPr>
          <p:cNvSpPr/>
          <p:nvPr/>
        </p:nvSpPr>
        <p:spPr>
          <a:xfrm>
            <a:off x="5764693" y="796376"/>
            <a:ext cx="512729" cy="450680"/>
          </a:xfrm>
          <a:prstGeom prst="star4">
            <a:avLst>
              <a:gd name="adj" fmla="val 1485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4518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192AC-0606-B8E4-2E87-F3A68DC0810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CC1540C-4B05-464D-DA9C-D27B39DF1DA4}"/>
              </a:ext>
            </a:extLst>
          </p:cNvPr>
          <p:cNvPicPr>
            <a:picLocks noChangeAspect="1"/>
          </p:cNvPicPr>
          <p:nvPr/>
        </p:nvPicPr>
        <p:blipFill>
          <a:blip r:embed="rId3"/>
          <a:stretch>
            <a:fillRect/>
          </a:stretch>
        </p:blipFill>
        <p:spPr>
          <a:xfrm>
            <a:off x="1638985" y="1009556"/>
            <a:ext cx="8764143" cy="5294845"/>
          </a:xfrm>
          <a:prstGeom prst="rect">
            <a:avLst/>
          </a:prstGeom>
        </p:spPr>
      </p:pic>
      <p:sp>
        <p:nvSpPr>
          <p:cNvPr id="7" name="object 6" descr="$PPTXTitle">
            <a:extLst>
              <a:ext uri="{FF2B5EF4-FFF2-40B4-BE49-F238E27FC236}">
                <a16:creationId xmlns:a16="http://schemas.microsoft.com/office/drawing/2014/main" id="{FDC3637A-AFDD-70A3-C213-E259EA0FBDEC}"/>
              </a:ext>
            </a:extLst>
          </p:cNvPr>
          <p:cNvSpPr txBox="1">
            <a:spLocks/>
          </p:cNvSpPr>
          <p:nvPr/>
        </p:nvSpPr>
        <p:spPr>
          <a:xfrm>
            <a:off x="1164307" y="-705288"/>
            <a:ext cx="10399092" cy="1706301"/>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Tx/>
              <a:buNone/>
              <a:tabLst/>
              <a:defRPr/>
            </a:pPr>
            <a:endParaRPr kumimoji="0" lang="en-US" sz="7200" b="0" i="0" u="none" strike="noStrike" kern="0" cap="none" spc="0" normalizeH="0" baseline="0" noProof="0" dirty="0">
              <a:ln>
                <a:noFill/>
              </a:ln>
              <a:solidFill>
                <a:srgbClr val="FFFFFF"/>
              </a:solidFill>
              <a:effectLst/>
              <a:uLnTx/>
              <a:uFillTx/>
              <a:latin typeface="Arial"/>
              <a:ea typeface="+mj-ea"/>
              <a:cs typeface="Arial"/>
              <a:sym typeface="Arial"/>
            </a:endParaRPr>
          </a:p>
          <a:p>
            <a:pPr marL="0" marR="0" lvl="0" indent="0" algn="ctr" defTabSz="1219170" rtl="0" eaLnBrk="1" fontAlgn="auto" latinLnBrk="0" hangingPunct="1">
              <a:lnSpc>
                <a:spcPct val="90000"/>
              </a:lnSpc>
              <a:spcBef>
                <a:spcPct val="0"/>
              </a:spcBef>
              <a:spcAft>
                <a:spcPts val="0"/>
              </a:spcAft>
              <a:buClr>
                <a:srgbClr val="000000"/>
              </a:buClr>
              <a:buSzTx/>
              <a:buFontTx/>
              <a:buNone/>
              <a:tabLst/>
              <a:defRPr/>
            </a:pPr>
            <a:r>
              <a:rPr kumimoji="0" lang="en-US" sz="5000" b="0" i="0" u="none" strike="noStrike" kern="0" cap="none" spc="0" normalizeH="0" baseline="0" noProof="0" dirty="0">
                <a:ln>
                  <a:noFill/>
                </a:ln>
                <a:solidFill>
                  <a:srgbClr val="FFFFFF"/>
                </a:solidFill>
                <a:effectLst/>
                <a:uLnTx/>
                <a:uFillTx/>
                <a:latin typeface="Aptos Black" panose="020B0004020202020204" pitchFamily="34" charset="0"/>
                <a:ea typeface="+mj-ea"/>
                <a:cs typeface="Arial"/>
                <a:sym typeface="Arial"/>
              </a:rPr>
              <a:t>Library Locations</a:t>
            </a:r>
            <a:endParaRPr kumimoji="0" lang="en-US" sz="5000" b="0" i="0" u="none" strike="noStrike" kern="0" cap="none" spc="0" normalizeH="0" baseline="0" noProof="0" dirty="0">
              <a:ln>
                <a:noFill/>
              </a:ln>
              <a:solidFill>
                <a:srgbClr val="000000"/>
              </a:solidFill>
              <a:effectLst/>
              <a:uLnTx/>
              <a:uFillTx/>
              <a:latin typeface="Aptos Black" panose="020B0004020202020204" pitchFamily="34" charset="0"/>
              <a:ea typeface="+mj-ea"/>
              <a:cs typeface="Arial"/>
              <a:sym typeface="Arial"/>
            </a:endParaRPr>
          </a:p>
        </p:txBody>
      </p:sp>
      <p:sp>
        <p:nvSpPr>
          <p:cNvPr id="8" name="object 8">
            <a:extLst>
              <a:ext uri="{FF2B5EF4-FFF2-40B4-BE49-F238E27FC236}">
                <a16:creationId xmlns:a16="http://schemas.microsoft.com/office/drawing/2014/main" id="{50485255-44C4-89CB-024A-D8BFA0763756}"/>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Arrow: Right 13">
            <a:extLst>
              <a:ext uri="{FF2B5EF4-FFF2-40B4-BE49-F238E27FC236}">
                <a16:creationId xmlns:a16="http://schemas.microsoft.com/office/drawing/2014/main" id="{D33E9A93-CD0B-E444-6466-6963F16E0FE8}"/>
              </a:ext>
            </a:extLst>
          </p:cNvPr>
          <p:cNvSpPr/>
          <p:nvPr/>
        </p:nvSpPr>
        <p:spPr>
          <a:xfrm rot="16200000">
            <a:off x="2694925" y="3896214"/>
            <a:ext cx="824949" cy="5127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Elev.</a:t>
            </a:r>
          </a:p>
        </p:txBody>
      </p:sp>
      <p:sp>
        <p:nvSpPr>
          <p:cNvPr id="5" name="Rectangle 4">
            <a:extLst>
              <a:ext uri="{FF2B5EF4-FFF2-40B4-BE49-F238E27FC236}">
                <a16:creationId xmlns:a16="http://schemas.microsoft.com/office/drawing/2014/main" id="{AD98BF9E-B874-E9EB-9997-158E3C753EB4}"/>
              </a:ext>
            </a:extLst>
          </p:cNvPr>
          <p:cNvSpPr/>
          <p:nvPr/>
        </p:nvSpPr>
        <p:spPr>
          <a:xfrm>
            <a:off x="1788871" y="2991511"/>
            <a:ext cx="1198877" cy="1027596"/>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2A1B71B-8F7F-E783-4ABB-473113B7606A}"/>
              </a:ext>
            </a:extLst>
          </p:cNvPr>
          <p:cNvSpPr/>
          <p:nvPr/>
        </p:nvSpPr>
        <p:spPr>
          <a:xfrm>
            <a:off x="4440529" y="3199272"/>
            <a:ext cx="1324164" cy="1027596"/>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8F3B39A-52CE-21D1-0EB6-0CAA9ACB92A5}"/>
              </a:ext>
            </a:extLst>
          </p:cNvPr>
          <p:cNvSpPr txBox="1"/>
          <p:nvPr/>
        </p:nvSpPr>
        <p:spPr>
          <a:xfrm>
            <a:off x="1788872" y="3105834"/>
            <a:ext cx="1524123" cy="646331"/>
          </a:xfrm>
          <a:prstGeom prst="rect">
            <a:avLst/>
          </a:prstGeom>
          <a:noFill/>
        </p:spPr>
        <p:txBody>
          <a:bodyPr wrap="square" rtlCol="0">
            <a:spAutoFit/>
          </a:bodyPr>
          <a:lstStyle/>
          <a:p>
            <a:r>
              <a:rPr lang="en-US" dirty="0">
                <a:solidFill>
                  <a:schemeClr val="bg1"/>
                </a:solidFill>
              </a:rPr>
              <a:t>B – Air Superiority</a:t>
            </a:r>
          </a:p>
        </p:txBody>
      </p:sp>
      <p:sp>
        <p:nvSpPr>
          <p:cNvPr id="13" name="TextBox 12">
            <a:extLst>
              <a:ext uri="{FF2B5EF4-FFF2-40B4-BE49-F238E27FC236}">
                <a16:creationId xmlns:a16="http://schemas.microsoft.com/office/drawing/2014/main" id="{DD084902-0D97-B615-39E4-D0B8D7B5F7D1}"/>
              </a:ext>
            </a:extLst>
          </p:cNvPr>
          <p:cNvSpPr txBox="1"/>
          <p:nvPr/>
        </p:nvSpPr>
        <p:spPr>
          <a:xfrm>
            <a:off x="4568016" y="3166029"/>
            <a:ext cx="1524123" cy="923330"/>
          </a:xfrm>
          <a:prstGeom prst="rect">
            <a:avLst/>
          </a:prstGeom>
          <a:noFill/>
        </p:spPr>
        <p:txBody>
          <a:bodyPr wrap="square" rtlCol="0">
            <a:spAutoFit/>
          </a:bodyPr>
          <a:lstStyle/>
          <a:p>
            <a:r>
              <a:rPr lang="en-US" dirty="0">
                <a:solidFill>
                  <a:schemeClr val="bg1"/>
                </a:solidFill>
              </a:rPr>
              <a:t>D –  Homeland Defense</a:t>
            </a:r>
          </a:p>
        </p:txBody>
      </p:sp>
      <p:sp>
        <p:nvSpPr>
          <p:cNvPr id="2" name="object 6" descr="$PPTXTitle">
            <a:extLst>
              <a:ext uri="{FF2B5EF4-FFF2-40B4-BE49-F238E27FC236}">
                <a16:creationId xmlns:a16="http://schemas.microsoft.com/office/drawing/2014/main" id="{AC83AD0C-63A5-AFBD-6604-CFF334F3EB1B}"/>
              </a:ext>
            </a:extLst>
          </p:cNvPr>
          <p:cNvSpPr txBox="1">
            <a:spLocks/>
          </p:cNvSpPr>
          <p:nvPr/>
        </p:nvSpPr>
        <p:spPr>
          <a:xfrm>
            <a:off x="1164307" y="6304401"/>
            <a:ext cx="10399092" cy="709105"/>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Tx/>
              <a:buNone/>
              <a:tabLst/>
              <a:defRPr/>
            </a:pPr>
            <a:r>
              <a:rPr kumimoji="0" lang="en-US" sz="5000" b="0" i="0" u="none" strike="noStrike" kern="0" cap="none" spc="0" normalizeH="0" baseline="0" noProof="0" dirty="0">
                <a:ln>
                  <a:noFill/>
                </a:ln>
                <a:solidFill>
                  <a:srgbClr val="FFFFFF"/>
                </a:solidFill>
                <a:effectLst/>
                <a:uLnTx/>
                <a:uFillTx/>
                <a:latin typeface="Aptos Black" panose="020B0004020202020204" pitchFamily="34" charset="0"/>
                <a:ea typeface="+mj-ea"/>
                <a:cs typeface="Arial"/>
                <a:sym typeface="Arial"/>
              </a:rPr>
              <a:t>Signage will be up</a:t>
            </a:r>
            <a:endParaRPr kumimoji="0" lang="en-US" sz="5000" b="0" i="0" u="none" strike="noStrike" kern="0" cap="none" spc="0" normalizeH="0" baseline="0" noProof="0" dirty="0">
              <a:ln>
                <a:noFill/>
              </a:ln>
              <a:solidFill>
                <a:srgbClr val="000000"/>
              </a:solidFill>
              <a:effectLst/>
              <a:uLnTx/>
              <a:uFillTx/>
              <a:latin typeface="Aptos Black" panose="020B0004020202020204" pitchFamily="34" charset="0"/>
              <a:ea typeface="+mj-ea"/>
              <a:cs typeface="Arial"/>
              <a:sym typeface="Arial"/>
            </a:endParaRPr>
          </a:p>
        </p:txBody>
      </p:sp>
      <p:sp>
        <p:nvSpPr>
          <p:cNvPr id="16" name="Star: 4 Points 15">
            <a:extLst>
              <a:ext uri="{FF2B5EF4-FFF2-40B4-BE49-F238E27FC236}">
                <a16:creationId xmlns:a16="http://schemas.microsoft.com/office/drawing/2014/main" id="{0828EF5A-C67B-CAA7-0B1E-695F933900DC}"/>
              </a:ext>
            </a:extLst>
          </p:cNvPr>
          <p:cNvSpPr/>
          <p:nvPr/>
        </p:nvSpPr>
        <p:spPr>
          <a:xfrm>
            <a:off x="5764693" y="796376"/>
            <a:ext cx="512729" cy="450680"/>
          </a:xfrm>
          <a:prstGeom prst="star4">
            <a:avLst>
              <a:gd name="adj" fmla="val 1485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88722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F83EBE7-AC0C-4F27-11FB-ADD9046827C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C7EB34D-1283-1C97-DF12-193B88256748}"/>
              </a:ext>
            </a:extLst>
          </p:cNvPr>
          <p:cNvPicPr>
            <a:picLocks noChangeAspect="1"/>
          </p:cNvPicPr>
          <p:nvPr/>
        </p:nvPicPr>
        <p:blipFill>
          <a:blip r:embed="rId2"/>
          <a:stretch>
            <a:fillRect/>
          </a:stretch>
        </p:blipFill>
        <p:spPr>
          <a:xfrm>
            <a:off x="7761767" y="1119384"/>
            <a:ext cx="4430233" cy="5699808"/>
          </a:xfrm>
          <a:prstGeom prst="rect">
            <a:avLst/>
          </a:prstGeom>
          <a:ln>
            <a:solidFill>
              <a:schemeClr val="bg1"/>
            </a:solidFill>
          </a:ln>
        </p:spPr>
      </p:pic>
      <p:sp>
        <p:nvSpPr>
          <p:cNvPr id="5" name="object 6" descr="$PPTXTitle">
            <a:extLst>
              <a:ext uri="{FF2B5EF4-FFF2-40B4-BE49-F238E27FC236}">
                <a16:creationId xmlns:a16="http://schemas.microsoft.com/office/drawing/2014/main" id="{A31B63A3-73EB-A5C7-D0AF-3121113409F3}"/>
              </a:ext>
            </a:extLst>
          </p:cNvPr>
          <p:cNvSpPr txBox="1">
            <a:spLocks/>
          </p:cNvSpPr>
          <p:nvPr/>
        </p:nvSpPr>
        <p:spPr>
          <a:xfrm>
            <a:off x="1164307" y="-705288"/>
            <a:ext cx="10399092" cy="1706301"/>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Tx/>
              <a:buNone/>
              <a:tabLst/>
              <a:defRPr/>
            </a:pPr>
            <a:endParaRPr kumimoji="0" lang="en-US" sz="7200" b="0" i="0" u="none" strike="noStrike" kern="0" cap="none" spc="0" normalizeH="0" baseline="0" noProof="0" dirty="0">
              <a:ln>
                <a:noFill/>
              </a:ln>
              <a:solidFill>
                <a:srgbClr val="FFFFFF"/>
              </a:solidFill>
              <a:effectLst/>
              <a:uLnTx/>
              <a:uFillTx/>
              <a:latin typeface="Arial"/>
              <a:ea typeface="+mj-ea"/>
              <a:cs typeface="Arial"/>
              <a:sym typeface="Arial"/>
            </a:endParaRPr>
          </a:p>
          <a:p>
            <a:pPr marL="0" marR="0" lvl="0" indent="0" algn="ctr" defTabSz="1219170" rtl="0" eaLnBrk="1" fontAlgn="auto" latinLnBrk="0" hangingPunct="1">
              <a:lnSpc>
                <a:spcPct val="90000"/>
              </a:lnSpc>
              <a:spcBef>
                <a:spcPct val="0"/>
              </a:spcBef>
              <a:spcAft>
                <a:spcPts val="0"/>
              </a:spcAft>
              <a:buClr>
                <a:srgbClr val="000000"/>
              </a:buClr>
              <a:buSzTx/>
              <a:buFontTx/>
              <a:buNone/>
              <a:tabLst/>
              <a:defRPr/>
            </a:pPr>
            <a:r>
              <a:rPr kumimoji="0" lang="en-US" sz="5000" b="0" i="0" u="none" strike="noStrike" kern="0" cap="none" spc="0" normalizeH="0" baseline="0" noProof="0" dirty="0">
                <a:ln>
                  <a:noFill/>
                </a:ln>
                <a:solidFill>
                  <a:srgbClr val="FFFFFF"/>
                </a:solidFill>
                <a:effectLst/>
                <a:uLnTx/>
                <a:uFillTx/>
                <a:latin typeface="Aptos Black" panose="020B0004020202020204" pitchFamily="34" charset="0"/>
                <a:ea typeface="+mj-ea"/>
                <a:cs typeface="Arial"/>
                <a:sym typeface="Arial"/>
              </a:rPr>
              <a:t>Reminders</a:t>
            </a:r>
            <a:endParaRPr kumimoji="0" lang="en-US" sz="5000" b="0" i="0" u="none" strike="noStrike" kern="0" cap="none" spc="0" normalizeH="0" baseline="0" noProof="0" dirty="0">
              <a:ln>
                <a:noFill/>
              </a:ln>
              <a:solidFill>
                <a:srgbClr val="000000"/>
              </a:solidFill>
              <a:effectLst/>
              <a:uLnTx/>
              <a:uFillTx/>
              <a:latin typeface="Aptos Black" panose="020B0004020202020204" pitchFamily="34" charset="0"/>
              <a:ea typeface="+mj-ea"/>
              <a:cs typeface="Arial"/>
              <a:sym typeface="Arial"/>
            </a:endParaRPr>
          </a:p>
        </p:txBody>
      </p:sp>
      <p:sp>
        <p:nvSpPr>
          <p:cNvPr id="6" name="object 8">
            <a:extLst>
              <a:ext uri="{FF2B5EF4-FFF2-40B4-BE49-F238E27FC236}">
                <a16:creationId xmlns:a16="http://schemas.microsoft.com/office/drawing/2014/main" id="{F5BE5EAC-23A6-E8AA-FF58-55FB69B08145}"/>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Content Placeholder 2">
            <a:extLst>
              <a:ext uri="{FF2B5EF4-FFF2-40B4-BE49-F238E27FC236}">
                <a16:creationId xmlns:a16="http://schemas.microsoft.com/office/drawing/2014/main" id="{A78F2179-BB48-BC5E-4A8E-BFA948F10A87}"/>
              </a:ext>
            </a:extLst>
          </p:cNvPr>
          <p:cNvSpPr txBox="1">
            <a:spLocks/>
          </p:cNvSpPr>
          <p:nvPr/>
        </p:nvSpPr>
        <p:spPr>
          <a:xfrm>
            <a:off x="513353" y="1407107"/>
            <a:ext cx="6950703" cy="36220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Wednesday – Library</a:t>
            </a:r>
          </a:p>
          <a:p>
            <a:pPr lvl="1">
              <a:spcBef>
                <a:spcPts val="1000"/>
              </a:spcBef>
            </a:pPr>
            <a:r>
              <a:rPr kumimoji="0" lang="en-US" b="1" i="0" u="none" strike="noStrike" kern="1200" cap="none" spc="0" normalizeH="0" baseline="0" noProof="0" dirty="0">
                <a:ln>
                  <a:noFill/>
                </a:ln>
                <a:solidFill>
                  <a:prstClr val="white"/>
                </a:solidFill>
                <a:effectLst/>
                <a:uLnTx/>
                <a:uFillTx/>
                <a:latin typeface="Aptos" panose="02110004020202020204"/>
                <a:ea typeface="+mn-ea"/>
                <a:cs typeface="+mn-cs"/>
              </a:rPr>
              <a:t>1530 Stop, relocate to Ravello</a:t>
            </a:r>
          </a:p>
          <a:p>
            <a:pPr lvl="1">
              <a:spcBef>
                <a:spcPts val="1000"/>
              </a:spcBef>
            </a:pPr>
            <a:r>
              <a:rPr kumimoji="0" lang="en-US" b="1" i="0" u="none" strike="noStrike" kern="1200" cap="none" spc="0" normalizeH="0" baseline="0" noProof="0" dirty="0">
                <a:ln>
                  <a:noFill/>
                </a:ln>
                <a:solidFill>
                  <a:prstClr val="white"/>
                </a:solidFill>
                <a:effectLst/>
                <a:uLnTx/>
                <a:uFillTx/>
                <a:latin typeface="Aptos" panose="02110004020202020204"/>
                <a:ea typeface="+mn-ea"/>
                <a:cs typeface="+mn-cs"/>
              </a:rPr>
              <a:t>MGM Reception</a:t>
            </a:r>
          </a:p>
          <a:p>
            <a:pPr lvl="1">
              <a:spcBef>
                <a:spcPts val="1000"/>
              </a:spcBef>
            </a:pPr>
            <a:r>
              <a:rPr lang="en-US" b="1" dirty="0">
                <a:solidFill>
                  <a:prstClr val="white"/>
                </a:solidFill>
                <a:latin typeface="Aptos" panose="02110004020202020204"/>
              </a:rPr>
              <a:t>1630 Expert Panel</a:t>
            </a:r>
            <a:endParaRPr kumimoji="0" lang="en-US"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b="1" dirty="0">
                <a:solidFill>
                  <a:prstClr val="white"/>
                </a:solidFill>
                <a:latin typeface="Aptos" panose="02110004020202020204"/>
              </a:rPr>
              <a:t>Thursday – Back here, 0800 Start</a:t>
            </a:r>
            <a:endPar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95352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037E4-B42B-37E5-3AC7-D0E13074CA76}"/>
            </a:ext>
          </a:extLst>
        </p:cNvPr>
        <p:cNvGrpSpPr/>
        <p:nvPr/>
      </p:nvGrpSpPr>
      <p:grpSpPr>
        <a:xfrm>
          <a:off x="0" y="0"/>
          <a:ext cx="0" cy="0"/>
          <a:chOff x="0" y="0"/>
          <a:chExt cx="0" cy="0"/>
        </a:xfrm>
      </p:grpSpPr>
      <p:sp>
        <p:nvSpPr>
          <p:cNvPr id="4" name="object 6" descr="$PPTXTitle">
            <a:extLst>
              <a:ext uri="{FF2B5EF4-FFF2-40B4-BE49-F238E27FC236}">
                <a16:creationId xmlns:a16="http://schemas.microsoft.com/office/drawing/2014/main" id="{1C765165-E246-2A9A-6BD5-31959A949193}"/>
              </a:ext>
            </a:extLst>
          </p:cNvPr>
          <p:cNvSpPr txBox="1">
            <a:spLocks/>
          </p:cNvSpPr>
          <p:nvPr/>
        </p:nvSpPr>
        <p:spPr>
          <a:xfrm>
            <a:off x="1164307" y="-705288"/>
            <a:ext cx="10399092" cy="1706301"/>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Tx/>
              <a:buNone/>
              <a:tabLst/>
              <a:defRPr/>
            </a:pPr>
            <a:endParaRPr kumimoji="0" lang="en-US" sz="7200" b="0" i="0" u="none" strike="noStrike" kern="0" cap="none" spc="0" normalizeH="0" baseline="0" noProof="0" dirty="0">
              <a:ln>
                <a:noFill/>
              </a:ln>
              <a:solidFill>
                <a:srgbClr val="FFFFFF"/>
              </a:solidFill>
              <a:effectLst/>
              <a:uLnTx/>
              <a:uFillTx/>
              <a:latin typeface="Arial"/>
              <a:ea typeface="+mj-ea"/>
              <a:cs typeface="Arial"/>
              <a:sym typeface="Arial"/>
            </a:endParaRPr>
          </a:p>
          <a:p>
            <a:pPr marL="0" marR="0" lvl="0" indent="0" algn="ctr" defTabSz="1219170" rtl="0" eaLnBrk="1" fontAlgn="auto" latinLnBrk="0" hangingPunct="1">
              <a:lnSpc>
                <a:spcPct val="90000"/>
              </a:lnSpc>
              <a:spcBef>
                <a:spcPct val="0"/>
              </a:spcBef>
              <a:spcAft>
                <a:spcPts val="0"/>
              </a:spcAft>
              <a:buClr>
                <a:srgbClr val="000000"/>
              </a:buClr>
              <a:buSzTx/>
              <a:buFontTx/>
              <a:buNone/>
              <a:tabLst/>
              <a:defRPr/>
            </a:pPr>
            <a:r>
              <a:rPr kumimoji="0" lang="en-US" sz="5000" b="0" i="0" u="none" strike="noStrike" kern="0" cap="none" spc="0" normalizeH="0" baseline="0" noProof="0" dirty="0">
                <a:ln>
                  <a:noFill/>
                </a:ln>
                <a:solidFill>
                  <a:srgbClr val="FFFFFF"/>
                </a:solidFill>
                <a:effectLst/>
                <a:uLnTx/>
                <a:uFillTx/>
                <a:latin typeface="Aptos Black" panose="020B0004020202020204" pitchFamily="34" charset="0"/>
                <a:ea typeface="+mj-ea"/>
                <a:cs typeface="Arial"/>
                <a:sym typeface="Arial"/>
              </a:rPr>
              <a:t>1600 – 1700 Today</a:t>
            </a:r>
            <a:endParaRPr kumimoji="0" lang="en-US" sz="5000" b="0" i="0" u="none" strike="noStrike" kern="0" cap="none" spc="0" normalizeH="0" baseline="0" noProof="0" dirty="0">
              <a:ln>
                <a:noFill/>
              </a:ln>
              <a:solidFill>
                <a:srgbClr val="000000"/>
              </a:solidFill>
              <a:effectLst/>
              <a:uLnTx/>
              <a:uFillTx/>
              <a:latin typeface="Aptos Black" panose="020B0004020202020204" pitchFamily="34" charset="0"/>
              <a:ea typeface="+mj-ea"/>
              <a:cs typeface="Arial"/>
              <a:sym typeface="Arial"/>
            </a:endParaRPr>
          </a:p>
        </p:txBody>
      </p:sp>
      <p:sp>
        <p:nvSpPr>
          <p:cNvPr id="5" name="object 8">
            <a:extLst>
              <a:ext uri="{FF2B5EF4-FFF2-40B4-BE49-F238E27FC236}">
                <a16:creationId xmlns:a16="http://schemas.microsoft.com/office/drawing/2014/main" id="{50011F0C-8FE1-67AA-10EA-6C1ED5214C6C}"/>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Content Placeholder 2">
            <a:extLst>
              <a:ext uri="{FF2B5EF4-FFF2-40B4-BE49-F238E27FC236}">
                <a16:creationId xmlns:a16="http://schemas.microsoft.com/office/drawing/2014/main" id="{A9383DFF-9282-C405-3E86-C5F17F050C34}"/>
              </a:ext>
            </a:extLst>
          </p:cNvPr>
          <p:cNvSpPr txBox="1">
            <a:spLocks/>
          </p:cNvSpPr>
          <p:nvPr/>
        </p:nvSpPr>
        <p:spPr>
          <a:xfrm>
            <a:off x="838200" y="1825625"/>
            <a:ext cx="5306837"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ptos Black" panose="020B0004020202020204" pitchFamily="34" charset="0"/>
                <a:ea typeface="+mn-ea"/>
                <a:cs typeface="+mn-cs"/>
              </a:rPr>
              <a:t>Group Photo</a:t>
            </a: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 – </a:t>
            </a:r>
            <a:r>
              <a:rPr kumimoji="0" lang="en-US" sz="2400" b="1" i="0" u="none" strike="noStrike" kern="1200" cap="none" spc="0" normalizeH="0" baseline="0" noProof="0" dirty="0">
                <a:ln>
                  <a:noFill/>
                </a:ln>
                <a:solidFill>
                  <a:prstClr val="white"/>
                </a:solidFill>
                <a:effectLst/>
                <a:uLnTx/>
                <a:uFillTx/>
                <a:latin typeface="Aptos" panose="02110004020202020204"/>
                <a:ea typeface="+mn-ea"/>
                <a:cs typeface="+mn-cs"/>
              </a:rPr>
              <a:t>1620 @ Karl Richter Statue/Air Park</a:t>
            </a:r>
            <a:endPar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ptos Black" panose="020B0004020202020204" pitchFamily="34" charset="0"/>
                <a:ea typeface="+mn-ea"/>
                <a:cs typeface="+mn-cs"/>
              </a:rPr>
              <a:t>Guided Airpark Tour </a:t>
            </a: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 1620-1640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ptos Black" panose="020B0004020202020204" pitchFamily="34" charset="0"/>
                <a:ea typeface="+mn-ea"/>
                <a:cs typeface="+mn-cs"/>
              </a:rPr>
              <a:t>Icebreaker Social </a:t>
            </a: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 1700 – 1900 @ Maxwell Club “The Pit”</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All encouraged to attend</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Heavy hors d’oeuvres with landing fee or for $15</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Pay-as-you-pour bar</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11" name="Group 10">
            <a:extLst>
              <a:ext uri="{FF2B5EF4-FFF2-40B4-BE49-F238E27FC236}">
                <a16:creationId xmlns:a16="http://schemas.microsoft.com/office/drawing/2014/main" id="{4BC4F9F8-336C-A81E-B055-AFC30822AA00}"/>
              </a:ext>
            </a:extLst>
          </p:cNvPr>
          <p:cNvGrpSpPr>
            <a:grpSpLocks noChangeAspect="1"/>
          </p:cNvGrpSpPr>
          <p:nvPr/>
        </p:nvGrpSpPr>
        <p:grpSpPr>
          <a:xfrm>
            <a:off x="6494106" y="1946298"/>
            <a:ext cx="6050817" cy="4911702"/>
            <a:chOff x="1987708" y="0"/>
            <a:chExt cx="8448497" cy="6858000"/>
          </a:xfrm>
        </p:grpSpPr>
        <p:grpSp>
          <p:nvGrpSpPr>
            <p:cNvPr id="12" name="Group 11">
              <a:extLst>
                <a:ext uri="{FF2B5EF4-FFF2-40B4-BE49-F238E27FC236}">
                  <a16:creationId xmlns:a16="http://schemas.microsoft.com/office/drawing/2014/main" id="{7FE555A9-7E37-7BC1-5598-3BE452EE915B}"/>
                </a:ext>
              </a:extLst>
            </p:cNvPr>
            <p:cNvGrpSpPr/>
            <p:nvPr/>
          </p:nvGrpSpPr>
          <p:grpSpPr>
            <a:xfrm>
              <a:off x="1987708" y="0"/>
              <a:ext cx="8216584" cy="6858000"/>
              <a:chOff x="1987708" y="0"/>
              <a:chExt cx="8216584" cy="6858000"/>
            </a:xfrm>
          </p:grpSpPr>
          <p:pic>
            <p:nvPicPr>
              <p:cNvPr id="32" name="Picture 31">
                <a:extLst>
                  <a:ext uri="{FF2B5EF4-FFF2-40B4-BE49-F238E27FC236}">
                    <a16:creationId xmlns:a16="http://schemas.microsoft.com/office/drawing/2014/main" id="{546F0EA9-A5CF-E116-1D99-40A6E8669B5F}"/>
                  </a:ext>
                </a:extLst>
              </p:cNvPr>
              <p:cNvPicPr>
                <a:picLocks noChangeAspect="1"/>
              </p:cNvPicPr>
              <p:nvPr/>
            </p:nvPicPr>
            <p:blipFill>
              <a:blip r:embed="rId2"/>
              <a:stretch>
                <a:fillRect/>
              </a:stretch>
            </p:blipFill>
            <p:spPr>
              <a:xfrm>
                <a:off x="1987708" y="0"/>
                <a:ext cx="8216584" cy="6858000"/>
              </a:xfrm>
              <a:prstGeom prst="rect">
                <a:avLst/>
              </a:prstGeom>
              <a:ln>
                <a:noFill/>
              </a:ln>
            </p:spPr>
          </p:pic>
          <p:sp>
            <p:nvSpPr>
              <p:cNvPr id="33" name="Freeform: Shape 32">
                <a:extLst>
                  <a:ext uri="{FF2B5EF4-FFF2-40B4-BE49-F238E27FC236}">
                    <a16:creationId xmlns:a16="http://schemas.microsoft.com/office/drawing/2014/main" id="{953A401D-614C-9642-E627-114008E72B7D}"/>
                  </a:ext>
                </a:extLst>
              </p:cNvPr>
              <p:cNvSpPr/>
              <p:nvPr/>
            </p:nvSpPr>
            <p:spPr>
              <a:xfrm>
                <a:off x="4702629" y="3284376"/>
                <a:ext cx="643812" cy="391885"/>
              </a:xfrm>
              <a:custGeom>
                <a:avLst/>
                <a:gdLst>
                  <a:gd name="csX0" fmla="*/ 0 w 643812"/>
                  <a:gd name="csY0" fmla="*/ 46653 h 391885"/>
                  <a:gd name="csX1" fmla="*/ 634481 w 643812"/>
                  <a:gd name="csY1" fmla="*/ 0 h 391885"/>
                  <a:gd name="csX2" fmla="*/ 643812 w 643812"/>
                  <a:gd name="csY2" fmla="*/ 167951 h 391885"/>
                  <a:gd name="csX3" fmla="*/ 494522 w 643812"/>
                  <a:gd name="csY3" fmla="*/ 345232 h 391885"/>
                  <a:gd name="csX4" fmla="*/ 18661 w 643812"/>
                  <a:gd name="csY4" fmla="*/ 391885 h 391885"/>
                  <a:gd name="csX5" fmla="*/ 0 w 643812"/>
                  <a:gd name="csY5" fmla="*/ 46653 h 391885"/>
                </a:gdLst>
                <a:ahLst/>
                <a:cxnLst>
                  <a:cxn ang="0">
                    <a:pos x="csX0" y="csY0"/>
                  </a:cxn>
                  <a:cxn ang="0">
                    <a:pos x="csX1" y="csY1"/>
                  </a:cxn>
                  <a:cxn ang="0">
                    <a:pos x="csX2" y="csY2"/>
                  </a:cxn>
                  <a:cxn ang="0">
                    <a:pos x="csX3" y="csY3"/>
                  </a:cxn>
                  <a:cxn ang="0">
                    <a:pos x="csX4" y="csY4"/>
                  </a:cxn>
                  <a:cxn ang="0">
                    <a:pos x="csX5" y="csY5"/>
                  </a:cxn>
                </a:cxnLst>
                <a:rect l="l" t="t" r="r" b="b"/>
                <a:pathLst>
                  <a:path w="643812" h="391885">
                    <a:moveTo>
                      <a:pt x="0" y="46653"/>
                    </a:moveTo>
                    <a:lnTo>
                      <a:pt x="634481" y="0"/>
                    </a:lnTo>
                    <a:lnTo>
                      <a:pt x="643812" y="167951"/>
                    </a:lnTo>
                    <a:lnTo>
                      <a:pt x="494522" y="345232"/>
                    </a:lnTo>
                    <a:lnTo>
                      <a:pt x="18661" y="391885"/>
                    </a:lnTo>
                    <a:lnTo>
                      <a:pt x="0" y="46653"/>
                    </a:lnTo>
                    <a:close/>
                  </a:path>
                </a:pathLst>
              </a:cu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4" name="Freeform: Shape 33">
                <a:extLst>
                  <a:ext uri="{FF2B5EF4-FFF2-40B4-BE49-F238E27FC236}">
                    <a16:creationId xmlns:a16="http://schemas.microsoft.com/office/drawing/2014/main" id="{71FB7DD9-8EC4-CC2B-2276-EC4F2E78A738}"/>
                  </a:ext>
                </a:extLst>
              </p:cNvPr>
              <p:cNvSpPr/>
              <p:nvPr/>
            </p:nvSpPr>
            <p:spPr>
              <a:xfrm>
                <a:off x="4702629" y="2827176"/>
                <a:ext cx="634481" cy="326571"/>
              </a:xfrm>
              <a:custGeom>
                <a:avLst/>
                <a:gdLst>
                  <a:gd name="csX0" fmla="*/ 9330 w 634481"/>
                  <a:gd name="csY0" fmla="*/ 326571 h 326571"/>
                  <a:gd name="csX1" fmla="*/ 634481 w 634481"/>
                  <a:gd name="csY1" fmla="*/ 270587 h 326571"/>
                  <a:gd name="csX2" fmla="*/ 251926 w 634481"/>
                  <a:gd name="csY2" fmla="*/ 0 h 326571"/>
                  <a:gd name="csX3" fmla="*/ 0 w 634481"/>
                  <a:gd name="csY3" fmla="*/ 46653 h 326571"/>
                  <a:gd name="csX4" fmla="*/ 9330 w 634481"/>
                  <a:gd name="csY4" fmla="*/ 326571 h 326571"/>
                </a:gdLst>
                <a:ahLst/>
                <a:cxnLst>
                  <a:cxn ang="0">
                    <a:pos x="csX0" y="csY0"/>
                  </a:cxn>
                  <a:cxn ang="0">
                    <a:pos x="csX1" y="csY1"/>
                  </a:cxn>
                  <a:cxn ang="0">
                    <a:pos x="csX2" y="csY2"/>
                  </a:cxn>
                  <a:cxn ang="0">
                    <a:pos x="csX3" y="csY3"/>
                  </a:cxn>
                  <a:cxn ang="0">
                    <a:pos x="csX4" y="csY4"/>
                  </a:cxn>
                </a:cxnLst>
                <a:rect l="l" t="t" r="r" b="b"/>
                <a:pathLst>
                  <a:path w="634481" h="326571">
                    <a:moveTo>
                      <a:pt x="9330" y="326571"/>
                    </a:moveTo>
                    <a:lnTo>
                      <a:pt x="634481" y="270587"/>
                    </a:lnTo>
                    <a:lnTo>
                      <a:pt x="251926" y="0"/>
                    </a:lnTo>
                    <a:lnTo>
                      <a:pt x="0" y="46653"/>
                    </a:lnTo>
                    <a:lnTo>
                      <a:pt x="9330" y="326571"/>
                    </a:lnTo>
                    <a:close/>
                  </a:path>
                </a:pathLst>
              </a:cu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Freeform: Shape 34">
                <a:extLst>
                  <a:ext uri="{FF2B5EF4-FFF2-40B4-BE49-F238E27FC236}">
                    <a16:creationId xmlns:a16="http://schemas.microsoft.com/office/drawing/2014/main" id="{F42D388D-EEC9-FBB0-117E-1325FCBA1F09}"/>
                  </a:ext>
                </a:extLst>
              </p:cNvPr>
              <p:cNvSpPr/>
              <p:nvPr/>
            </p:nvSpPr>
            <p:spPr>
              <a:xfrm>
                <a:off x="4879910" y="1754155"/>
                <a:ext cx="578498" cy="615821"/>
              </a:xfrm>
              <a:custGeom>
                <a:avLst/>
                <a:gdLst>
                  <a:gd name="csX0" fmla="*/ 0 w 578498"/>
                  <a:gd name="csY0" fmla="*/ 457200 h 615821"/>
                  <a:gd name="csX1" fmla="*/ 382555 w 578498"/>
                  <a:gd name="csY1" fmla="*/ 0 h 615821"/>
                  <a:gd name="csX2" fmla="*/ 578498 w 578498"/>
                  <a:gd name="csY2" fmla="*/ 149290 h 615821"/>
                  <a:gd name="csX3" fmla="*/ 195943 w 578498"/>
                  <a:gd name="csY3" fmla="*/ 615821 h 615821"/>
                  <a:gd name="csX4" fmla="*/ 0 w 578498"/>
                  <a:gd name="csY4" fmla="*/ 457200 h 615821"/>
                </a:gdLst>
                <a:ahLst/>
                <a:cxnLst>
                  <a:cxn ang="0">
                    <a:pos x="csX0" y="csY0"/>
                  </a:cxn>
                  <a:cxn ang="0">
                    <a:pos x="csX1" y="csY1"/>
                  </a:cxn>
                  <a:cxn ang="0">
                    <a:pos x="csX2" y="csY2"/>
                  </a:cxn>
                  <a:cxn ang="0">
                    <a:pos x="csX3" y="csY3"/>
                  </a:cxn>
                  <a:cxn ang="0">
                    <a:pos x="csX4" y="csY4"/>
                  </a:cxn>
                </a:cxnLst>
                <a:rect l="l" t="t" r="r" b="b"/>
                <a:pathLst>
                  <a:path w="578498" h="615821">
                    <a:moveTo>
                      <a:pt x="0" y="457200"/>
                    </a:moveTo>
                    <a:lnTo>
                      <a:pt x="382555" y="0"/>
                    </a:lnTo>
                    <a:lnTo>
                      <a:pt x="578498" y="149290"/>
                    </a:lnTo>
                    <a:lnTo>
                      <a:pt x="195943" y="615821"/>
                    </a:lnTo>
                    <a:lnTo>
                      <a:pt x="0" y="457200"/>
                    </a:lnTo>
                    <a:close/>
                  </a:path>
                </a:pathLst>
              </a:cu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6" name="Freeform: Shape 35">
                <a:extLst>
                  <a:ext uri="{FF2B5EF4-FFF2-40B4-BE49-F238E27FC236}">
                    <a16:creationId xmlns:a16="http://schemas.microsoft.com/office/drawing/2014/main" id="{6CD8ACE9-4AC2-311A-4154-3DB717C1F510}"/>
                  </a:ext>
                </a:extLst>
              </p:cNvPr>
              <p:cNvSpPr/>
              <p:nvPr/>
            </p:nvSpPr>
            <p:spPr>
              <a:xfrm>
                <a:off x="5794310" y="1240971"/>
                <a:ext cx="1408923" cy="270588"/>
              </a:xfrm>
              <a:custGeom>
                <a:avLst/>
                <a:gdLst>
                  <a:gd name="csX0" fmla="*/ 0 w 1408923"/>
                  <a:gd name="csY0" fmla="*/ 186613 h 270588"/>
                  <a:gd name="csX1" fmla="*/ 373225 w 1408923"/>
                  <a:gd name="csY1" fmla="*/ 46653 h 270588"/>
                  <a:gd name="csX2" fmla="*/ 718457 w 1408923"/>
                  <a:gd name="csY2" fmla="*/ 0 h 270588"/>
                  <a:gd name="csX3" fmla="*/ 1073021 w 1408923"/>
                  <a:gd name="csY3" fmla="*/ 37323 h 270588"/>
                  <a:gd name="csX4" fmla="*/ 1408923 w 1408923"/>
                  <a:gd name="csY4" fmla="*/ 121298 h 270588"/>
                  <a:gd name="csX5" fmla="*/ 1362270 w 1408923"/>
                  <a:gd name="csY5" fmla="*/ 242596 h 270588"/>
                  <a:gd name="csX6" fmla="*/ 858417 w 1408923"/>
                  <a:gd name="csY6" fmla="*/ 130629 h 270588"/>
                  <a:gd name="csX7" fmla="*/ 541176 w 1408923"/>
                  <a:gd name="csY7" fmla="*/ 139960 h 270588"/>
                  <a:gd name="csX8" fmla="*/ 65314 w 1408923"/>
                  <a:gd name="csY8" fmla="*/ 270588 h 270588"/>
                  <a:gd name="csX9" fmla="*/ 0 w 1408923"/>
                  <a:gd name="csY9" fmla="*/ 186613 h 2705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408923" h="270588">
                    <a:moveTo>
                      <a:pt x="0" y="186613"/>
                    </a:moveTo>
                    <a:lnTo>
                      <a:pt x="373225" y="46653"/>
                    </a:lnTo>
                    <a:lnTo>
                      <a:pt x="718457" y="0"/>
                    </a:lnTo>
                    <a:lnTo>
                      <a:pt x="1073021" y="37323"/>
                    </a:lnTo>
                    <a:lnTo>
                      <a:pt x="1408923" y="121298"/>
                    </a:lnTo>
                    <a:lnTo>
                      <a:pt x="1362270" y="242596"/>
                    </a:lnTo>
                    <a:lnTo>
                      <a:pt x="858417" y="130629"/>
                    </a:lnTo>
                    <a:lnTo>
                      <a:pt x="541176" y="139960"/>
                    </a:lnTo>
                    <a:lnTo>
                      <a:pt x="65314" y="270588"/>
                    </a:lnTo>
                    <a:lnTo>
                      <a:pt x="0" y="186613"/>
                    </a:lnTo>
                    <a:close/>
                  </a:path>
                </a:pathLst>
              </a:cu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7" name="Freeform: Shape 36">
                <a:extLst>
                  <a:ext uri="{FF2B5EF4-FFF2-40B4-BE49-F238E27FC236}">
                    <a16:creationId xmlns:a16="http://schemas.microsoft.com/office/drawing/2014/main" id="{F012DC39-A513-D20D-4295-0F50F83968F2}"/>
                  </a:ext>
                </a:extLst>
              </p:cNvPr>
              <p:cNvSpPr/>
              <p:nvPr/>
            </p:nvSpPr>
            <p:spPr>
              <a:xfrm>
                <a:off x="3928188" y="345233"/>
                <a:ext cx="1035698" cy="886408"/>
              </a:xfrm>
              <a:custGeom>
                <a:avLst/>
                <a:gdLst>
                  <a:gd name="csX0" fmla="*/ 1035698 w 1035698"/>
                  <a:gd name="csY0" fmla="*/ 755779 h 886408"/>
                  <a:gd name="csX1" fmla="*/ 914400 w 1035698"/>
                  <a:gd name="csY1" fmla="*/ 886408 h 886408"/>
                  <a:gd name="csX2" fmla="*/ 0 w 1035698"/>
                  <a:gd name="csY2" fmla="*/ 158620 h 886408"/>
                  <a:gd name="csX3" fmla="*/ 149290 w 1035698"/>
                  <a:gd name="csY3" fmla="*/ 0 h 886408"/>
                  <a:gd name="csX4" fmla="*/ 1035698 w 1035698"/>
                  <a:gd name="csY4" fmla="*/ 755779 h 886408"/>
                </a:gdLst>
                <a:ahLst/>
                <a:cxnLst>
                  <a:cxn ang="0">
                    <a:pos x="csX0" y="csY0"/>
                  </a:cxn>
                  <a:cxn ang="0">
                    <a:pos x="csX1" y="csY1"/>
                  </a:cxn>
                  <a:cxn ang="0">
                    <a:pos x="csX2" y="csY2"/>
                  </a:cxn>
                  <a:cxn ang="0">
                    <a:pos x="csX3" y="csY3"/>
                  </a:cxn>
                  <a:cxn ang="0">
                    <a:pos x="csX4" y="csY4"/>
                  </a:cxn>
                </a:cxnLst>
                <a:rect l="l" t="t" r="r" b="b"/>
                <a:pathLst>
                  <a:path w="1035698" h="886408">
                    <a:moveTo>
                      <a:pt x="1035698" y="755779"/>
                    </a:moveTo>
                    <a:lnTo>
                      <a:pt x="914400" y="886408"/>
                    </a:lnTo>
                    <a:lnTo>
                      <a:pt x="0" y="158620"/>
                    </a:lnTo>
                    <a:lnTo>
                      <a:pt x="149290" y="0"/>
                    </a:lnTo>
                    <a:lnTo>
                      <a:pt x="1035698" y="755779"/>
                    </a:lnTo>
                    <a:close/>
                  </a:path>
                </a:pathLst>
              </a:custGeom>
              <a:solidFill>
                <a:schemeClr val="accent2">
                  <a:alpha val="80000"/>
                </a:schemeClr>
              </a:solidFill>
              <a:ln>
                <a:noFill/>
                <a:prstDash val="dash"/>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Freeform: Shape 37">
                <a:extLst>
                  <a:ext uri="{FF2B5EF4-FFF2-40B4-BE49-F238E27FC236}">
                    <a16:creationId xmlns:a16="http://schemas.microsoft.com/office/drawing/2014/main" id="{8B490D6F-AE19-7952-DC7B-9A7452EBA3C0}"/>
                  </a:ext>
                </a:extLst>
              </p:cNvPr>
              <p:cNvSpPr/>
              <p:nvPr/>
            </p:nvSpPr>
            <p:spPr>
              <a:xfrm>
                <a:off x="3125755" y="559837"/>
                <a:ext cx="1091682" cy="1511559"/>
              </a:xfrm>
              <a:custGeom>
                <a:avLst/>
                <a:gdLst>
                  <a:gd name="csX0" fmla="*/ 709127 w 1091682"/>
                  <a:gd name="csY0" fmla="*/ 0 h 1511559"/>
                  <a:gd name="csX1" fmla="*/ 821094 w 1091682"/>
                  <a:gd name="csY1" fmla="*/ 93306 h 1511559"/>
                  <a:gd name="csX2" fmla="*/ 214604 w 1091682"/>
                  <a:gd name="csY2" fmla="*/ 979714 h 1511559"/>
                  <a:gd name="csX3" fmla="*/ 1091682 w 1091682"/>
                  <a:gd name="csY3" fmla="*/ 1343608 h 1511559"/>
                  <a:gd name="csX4" fmla="*/ 1054359 w 1091682"/>
                  <a:gd name="csY4" fmla="*/ 1511559 h 1511559"/>
                  <a:gd name="csX5" fmla="*/ 0 w 1091682"/>
                  <a:gd name="csY5" fmla="*/ 1082351 h 1511559"/>
                  <a:gd name="csX6" fmla="*/ 709127 w 1091682"/>
                  <a:gd name="csY6" fmla="*/ 0 h 151155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091682" h="1511559">
                    <a:moveTo>
                      <a:pt x="709127" y="0"/>
                    </a:moveTo>
                    <a:lnTo>
                      <a:pt x="821094" y="93306"/>
                    </a:lnTo>
                    <a:lnTo>
                      <a:pt x="214604" y="979714"/>
                    </a:lnTo>
                    <a:lnTo>
                      <a:pt x="1091682" y="1343608"/>
                    </a:lnTo>
                    <a:lnTo>
                      <a:pt x="1054359" y="1511559"/>
                    </a:lnTo>
                    <a:lnTo>
                      <a:pt x="0" y="1082351"/>
                    </a:lnTo>
                    <a:lnTo>
                      <a:pt x="709127" y="0"/>
                    </a:lnTo>
                    <a:close/>
                  </a:path>
                </a:pathLst>
              </a:custGeom>
              <a:solidFill>
                <a:schemeClr val="accent2">
                  <a:alpha val="80000"/>
                </a:schemeClr>
              </a:solidFill>
              <a:ln>
                <a:noFill/>
                <a:prstDash val="dash"/>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9" name="Freeform: Shape 38">
                <a:extLst>
                  <a:ext uri="{FF2B5EF4-FFF2-40B4-BE49-F238E27FC236}">
                    <a16:creationId xmlns:a16="http://schemas.microsoft.com/office/drawing/2014/main" id="{2056CB88-2B3C-0480-7811-5906ECCAFE2C}"/>
                  </a:ext>
                </a:extLst>
              </p:cNvPr>
              <p:cNvSpPr/>
              <p:nvPr/>
            </p:nvSpPr>
            <p:spPr>
              <a:xfrm>
                <a:off x="4002833" y="3368351"/>
                <a:ext cx="709126" cy="942392"/>
              </a:xfrm>
              <a:custGeom>
                <a:avLst/>
                <a:gdLst>
                  <a:gd name="csX0" fmla="*/ 0 w 709126"/>
                  <a:gd name="csY0" fmla="*/ 0 h 942392"/>
                  <a:gd name="csX1" fmla="*/ 494522 w 709126"/>
                  <a:gd name="csY1" fmla="*/ 0 h 942392"/>
                  <a:gd name="csX2" fmla="*/ 569167 w 709126"/>
                  <a:gd name="csY2" fmla="*/ 438539 h 942392"/>
                  <a:gd name="csX3" fmla="*/ 709126 w 709126"/>
                  <a:gd name="csY3" fmla="*/ 793102 h 942392"/>
                  <a:gd name="csX4" fmla="*/ 251926 w 709126"/>
                  <a:gd name="csY4" fmla="*/ 942392 h 942392"/>
                  <a:gd name="csX5" fmla="*/ 121298 w 709126"/>
                  <a:gd name="csY5" fmla="*/ 494522 h 942392"/>
                  <a:gd name="csX6" fmla="*/ 0 w 709126"/>
                  <a:gd name="csY6" fmla="*/ 0 h 94239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709126" h="942392">
                    <a:moveTo>
                      <a:pt x="0" y="0"/>
                    </a:moveTo>
                    <a:lnTo>
                      <a:pt x="494522" y="0"/>
                    </a:lnTo>
                    <a:lnTo>
                      <a:pt x="569167" y="438539"/>
                    </a:lnTo>
                    <a:lnTo>
                      <a:pt x="709126" y="793102"/>
                    </a:lnTo>
                    <a:lnTo>
                      <a:pt x="251926" y="942392"/>
                    </a:lnTo>
                    <a:lnTo>
                      <a:pt x="121298" y="494522"/>
                    </a:lnTo>
                    <a:lnTo>
                      <a:pt x="0" y="0"/>
                    </a:lnTo>
                    <a:close/>
                  </a:path>
                </a:pathLst>
              </a:custGeom>
              <a:solidFill>
                <a:schemeClr val="accent2">
                  <a:alpha val="80000"/>
                </a:schemeClr>
              </a:solidFill>
              <a:ln>
                <a:noFill/>
                <a:prstDash val="dash"/>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 name="Freeform: Shape 39">
                <a:extLst>
                  <a:ext uri="{FF2B5EF4-FFF2-40B4-BE49-F238E27FC236}">
                    <a16:creationId xmlns:a16="http://schemas.microsoft.com/office/drawing/2014/main" id="{D5F516A7-E4F9-EF2A-0AD8-63F974D03AFC}"/>
                  </a:ext>
                </a:extLst>
              </p:cNvPr>
              <p:cNvSpPr/>
              <p:nvPr/>
            </p:nvSpPr>
            <p:spPr>
              <a:xfrm>
                <a:off x="8920065" y="3956180"/>
                <a:ext cx="1222311" cy="849085"/>
              </a:xfrm>
              <a:custGeom>
                <a:avLst/>
                <a:gdLst>
                  <a:gd name="csX0" fmla="*/ 0 w 1222311"/>
                  <a:gd name="csY0" fmla="*/ 0 h 849085"/>
                  <a:gd name="csX1" fmla="*/ 18662 w 1222311"/>
                  <a:gd name="csY1" fmla="*/ 354563 h 849085"/>
                  <a:gd name="csX2" fmla="*/ 643813 w 1222311"/>
                  <a:gd name="csY2" fmla="*/ 373224 h 849085"/>
                  <a:gd name="csX3" fmla="*/ 625151 w 1222311"/>
                  <a:gd name="csY3" fmla="*/ 671804 h 849085"/>
                  <a:gd name="csX4" fmla="*/ 1129004 w 1222311"/>
                  <a:gd name="csY4" fmla="*/ 849085 h 849085"/>
                  <a:gd name="csX5" fmla="*/ 1222311 w 1222311"/>
                  <a:gd name="csY5" fmla="*/ 410547 h 849085"/>
                  <a:gd name="csX6" fmla="*/ 727788 w 1222311"/>
                  <a:gd name="csY6" fmla="*/ 242596 h 849085"/>
                  <a:gd name="csX7" fmla="*/ 718457 w 1222311"/>
                  <a:gd name="csY7" fmla="*/ 83975 h 849085"/>
                  <a:gd name="csX8" fmla="*/ 0 w 1222311"/>
                  <a:gd name="csY8" fmla="*/ 0 h 8490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222311" h="849085">
                    <a:moveTo>
                      <a:pt x="0" y="0"/>
                    </a:moveTo>
                    <a:lnTo>
                      <a:pt x="18662" y="354563"/>
                    </a:lnTo>
                    <a:lnTo>
                      <a:pt x="643813" y="373224"/>
                    </a:lnTo>
                    <a:lnTo>
                      <a:pt x="625151" y="671804"/>
                    </a:lnTo>
                    <a:lnTo>
                      <a:pt x="1129004" y="849085"/>
                    </a:lnTo>
                    <a:lnTo>
                      <a:pt x="1222311" y="410547"/>
                    </a:lnTo>
                    <a:lnTo>
                      <a:pt x="727788" y="242596"/>
                    </a:lnTo>
                    <a:lnTo>
                      <a:pt x="718457" y="83975"/>
                    </a:lnTo>
                    <a:lnTo>
                      <a:pt x="0" y="0"/>
                    </a:lnTo>
                    <a:close/>
                  </a:path>
                </a:pathLst>
              </a:custGeom>
              <a:solidFill>
                <a:schemeClr val="accent2">
                  <a:alpha val="80000"/>
                </a:schemeClr>
              </a:solidFill>
              <a:ln>
                <a:noFill/>
                <a:prstDash val="dash"/>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1" name="Freeform: Shape 40">
                <a:extLst>
                  <a:ext uri="{FF2B5EF4-FFF2-40B4-BE49-F238E27FC236}">
                    <a16:creationId xmlns:a16="http://schemas.microsoft.com/office/drawing/2014/main" id="{6538DB01-DCA2-5624-FAE2-BD6BFB61B119}"/>
                  </a:ext>
                </a:extLst>
              </p:cNvPr>
              <p:cNvSpPr/>
              <p:nvPr/>
            </p:nvSpPr>
            <p:spPr>
              <a:xfrm>
                <a:off x="3750906" y="4329404"/>
                <a:ext cx="1063690" cy="914400"/>
              </a:xfrm>
              <a:custGeom>
                <a:avLst/>
                <a:gdLst>
                  <a:gd name="csX0" fmla="*/ 0 w 1063690"/>
                  <a:gd name="csY0" fmla="*/ 354563 h 914400"/>
                  <a:gd name="csX1" fmla="*/ 979714 w 1063690"/>
                  <a:gd name="csY1" fmla="*/ 0 h 914400"/>
                  <a:gd name="csX2" fmla="*/ 1063690 w 1063690"/>
                  <a:gd name="csY2" fmla="*/ 139959 h 914400"/>
                  <a:gd name="csX3" fmla="*/ 326572 w 1063690"/>
                  <a:gd name="csY3" fmla="*/ 914400 h 914400"/>
                  <a:gd name="csX4" fmla="*/ 27992 w 1063690"/>
                  <a:gd name="csY4" fmla="*/ 914400 h 914400"/>
                  <a:gd name="csX5" fmla="*/ 0 w 1063690"/>
                  <a:gd name="csY5" fmla="*/ 354563 h 914400"/>
                </a:gdLst>
                <a:ahLst/>
                <a:cxnLst>
                  <a:cxn ang="0">
                    <a:pos x="csX0" y="csY0"/>
                  </a:cxn>
                  <a:cxn ang="0">
                    <a:pos x="csX1" y="csY1"/>
                  </a:cxn>
                  <a:cxn ang="0">
                    <a:pos x="csX2" y="csY2"/>
                  </a:cxn>
                  <a:cxn ang="0">
                    <a:pos x="csX3" y="csY3"/>
                  </a:cxn>
                  <a:cxn ang="0">
                    <a:pos x="csX4" y="csY4"/>
                  </a:cxn>
                  <a:cxn ang="0">
                    <a:pos x="csX5" y="csY5"/>
                  </a:cxn>
                </a:cxnLst>
                <a:rect l="l" t="t" r="r" b="b"/>
                <a:pathLst>
                  <a:path w="1063690" h="914400">
                    <a:moveTo>
                      <a:pt x="0" y="354563"/>
                    </a:moveTo>
                    <a:lnTo>
                      <a:pt x="979714" y="0"/>
                    </a:lnTo>
                    <a:lnTo>
                      <a:pt x="1063690" y="139959"/>
                    </a:lnTo>
                    <a:lnTo>
                      <a:pt x="326572" y="914400"/>
                    </a:lnTo>
                    <a:lnTo>
                      <a:pt x="27992" y="914400"/>
                    </a:lnTo>
                    <a:lnTo>
                      <a:pt x="0" y="354563"/>
                    </a:lnTo>
                    <a:close/>
                  </a:path>
                </a:pathLst>
              </a:custGeom>
              <a:solidFill>
                <a:schemeClr val="accent2">
                  <a:alpha val="80000"/>
                </a:schemeClr>
              </a:solidFill>
              <a:ln>
                <a:noFill/>
                <a:prstDash val="dash"/>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Freeform: Shape 41">
                <a:extLst>
                  <a:ext uri="{FF2B5EF4-FFF2-40B4-BE49-F238E27FC236}">
                    <a16:creationId xmlns:a16="http://schemas.microsoft.com/office/drawing/2014/main" id="{E3DC2FC9-056F-DD50-80C3-2768F8DC7C17}"/>
                  </a:ext>
                </a:extLst>
              </p:cNvPr>
              <p:cNvSpPr/>
              <p:nvPr/>
            </p:nvSpPr>
            <p:spPr>
              <a:xfrm>
                <a:off x="2379306" y="5337110"/>
                <a:ext cx="2724539" cy="1474237"/>
              </a:xfrm>
              <a:custGeom>
                <a:avLst/>
                <a:gdLst>
                  <a:gd name="csX0" fmla="*/ 1996751 w 2724539"/>
                  <a:gd name="csY0" fmla="*/ 0 h 1474237"/>
                  <a:gd name="csX1" fmla="*/ 2537927 w 2724539"/>
                  <a:gd name="csY1" fmla="*/ 9331 h 1474237"/>
                  <a:gd name="csX2" fmla="*/ 2724539 w 2724539"/>
                  <a:gd name="csY2" fmla="*/ 195943 h 1474237"/>
                  <a:gd name="csX3" fmla="*/ 2621902 w 2724539"/>
                  <a:gd name="csY3" fmla="*/ 1380931 h 1474237"/>
                  <a:gd name="csX4" fmla="*/ 2472612 w 2724539"/>
                  <a:gd name="csY4" fmla="*/ 1474237 h 1474237"/>
                  <a:gd name="csX5" fmla="*/ 2034074 w 2724539"/>
                  <a:gd name="csY5" fmla="*/ 1455576 h 1474237"/>
                  <a:gd name="csX6" fmla="*/ 1987421 w 2724539"/>
                  <a:gd name="csY6" fmla="*/ 615821 h 1474237"/>
                  <a:gd name="csX7" fmla="*/ 1287625 w 2724539"/>
                  <a:gd name="csY7" fmla="*/ 606490 h 1474237"/>
                  <a:gd name="csX8" fmla="*/ 1324947 w 2724539"/>
                  <a:gd name="csY8" fmla="*/ 979714 h 1474237"/>
                  <a:gd name="csX9" fmla="*/ 867747 w 2724539"/>
                  <a:gd name="csY9" fmla="*/ 970384 h 1474237"/>
                  <a:gd name="csX10" fmla="*/ 877078 w 2724539"/>
                  <a:gd name="csY10" fmla="*/ 718457 h 1474237"/>
                  <a:gd name="csX11" fmla="*/ 27992 w 2724539"/>
                  <a:gd name="csY11" fmla="*/ 755780 h 1474237"/>
                  <a:gd name="csX12" fmla="*/ 0 w 2724539"/>
                  <a:gd name="csY12" fmla="*/ 251927 h 1474237"/>
                  <a:gd name="csX13" fmla="*/ 1576874 w 2724539"/>
                  <a:gd name="csY13" fmla="*/ 270588 h 1474237"/>
                  <a:gd name="csX14" fmla="*/ 1623527 w 2724539"/>
                  <a:gd name="csY14" fmla="*/ 429208 h 1474237"/>
                  <a:gd name="csX15" fmla="*/ 1978090 w 2724539"/>
                  <a:gd name="csY15" fmla="*/ 401217 h 1474237"/>
                  <a:gd name="csX16" fmla="*/ 1996751 w 2724539"/>
                  <a:gd name="csY16" fmla="*/ 0 h 14742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724539" h="1474237">
                    <a:moveTo>
                      <a:pt x="1996751" y="0"/>
                    </a:moveTo>
                    <a:lnTo>
                      <a:pt x="2537927" y="9331"/>
                    </a:lnTo>
                    <a:lnTo>
                      <a:pt x="2724539" y="195943"/>
                    </a:lnTo>
                    <a:lnTo>
                      <a:pt x="2621902" y="1380931"/>
                    </a:lnTo>
                    <a:lnTo>
                      <a:pt x="2472612" y="1474237"/>
                    </a:lnTo>
                    <a:lnTo>
                      <a:pt x="2034074" y="1455576"/>
                    </a:lnTo>
                    <a:lnTo>
                      <a:pt x="1987421" y="615821"/>
                    </a:lnTo>
                    <a:lnTo>
                      <a:pt x="1287625" y="606490"/>
                    </a:lnTo>
                    <a:lnTo>
                      <a:pt x="1324947" y="979714"/>
                    </a:lnTo>
                    <a:lnTo>
                      <a:pt x="867747" y="970384"/>
                    </a:lnTo>
                    <a:lnTo>
                      <a:pt x="877078" y="718457"/>
                    </a:lnTo>
                    <a:lnTo>
                      <a:pt x="27992" y="755780"/>
                    </a:lnTo>
                    <a:lnTo>
                      <a:pt x="0" y="251927"/>
                    </a:lnTo>
                    <a:lnTo>
                      <a:pt x="1576874" y="270588"/>
                    </a:lnTo>
                    <a:lnTo>
                      <a:pt x="1623527" y="429208"/>
                    </a:lnTo>
                    <a:lnTo>
                      <a:pt x="1978090" y="401217"/>
                    </a:lnTo>
                    <a:lnTo>
                      <a:pt x="1996751" y="0"/>
                    </a:lnTo>
                    <a:close/>
                  </a:path>
                </a:pathLst>
              </a:custGeom>
              <a:solidFill>
                <a:schemeClr val="accent2">
                  <a:alpha val="80000"/>
                </a:schemeClr>
              </a:solidFill>
              <a:ln>
                <a:noFill/>
                <a:prstDash val="dash"/>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3" name="Freeform: Shape 42">
                <a:extLst>
                  <a:ext uri="{FF2B5EF4-FFF2-40B4-BE49-F238E27FC236}">
                    <a16:creationId xmlns:a16="http://schemas.microsoft.com/office/drawing/2014/main" id="{CC46F55F-5475-872C-54E2-7342A4CBA519}"/>
                  </a:ext>
                </a:extLst>
              </p:cNvPr>
              <p:cNvSpPr/>
              <p:nvPr/>
            </p:nvSpPr>
            <p:spPr>
              <a:xfrm>
                <a:off x="5066522" y="793102"/>
                <a:ext cx="2463282" cy="494522"/>
              </a:xfrm>
              <a:custGeom>
                <a:avLst/>
                <a:gdLst>
                  <a:gd name="csX0" fmla="*/ 699796 w 2463282"/>
                  <a:gd name="csY0" fmla="*/ 354563 h 494522"/>
                  <a:gd name="csX1" fmla="*/ 1352939 w 2463282"/>
                  <a:gd name="csY1" fmla="*/ 242596 h 494522"/>
                  <a:gd name="csX2" fmla="*/ 2435290 w 2463282"/>
                  <a:gd name="csY2" fmla="*/ 494522 h 494522"/>
                  <a:gd name="csX3" fmla="*/ 2463282 w 2463282"/>
                  <a:gd name="csY3" fmla="*/ 410547 h 494522"/>
                  <a:gd name="csX4" fmla="*/ 1978090 w 2463282"/>
                  <a:gd name="csY4" fmla="*/ 251927 h 494522"/>
                  <a:gd name="csX5" fmla="*/ 1791478 w 2463282"/>
                  <a:gd name="csY5" fmla="*/ 0 h 494522"/>
                  <a:gd name="csX6" fmla="*/ 0 w 2463282"/>
                  <a:gd name="csY6" fmla="*/ 27992 h 494522"/>
                  <a:gd name="csX7" fmla="*/ 699796 w 2463282"/>
                  <a:gd name="csY7" fmla="*/ 354563 h 4945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463282" h="494522">
                    <a:moveTo>
                      <a:pt x="699796" y="354563"/>
                    </a:moveTo>
                    <a:lnTo>
                      <a:pt x="1352939" y="242596"/>
                    </a:lnTo>
                    <a:lnTo>
                      <a:pt x="2435290" y="494522"/>
                    </a:lnTo>
                    <a:lnTo>
                      <a:pt x="2463282" y="410547"/>
                    </a:lnTo>
                    <a:lnTo>
                      <a:pt x="1978090" y="251927"/>
                    </a:lnTo>
                    <a:lnTo>
                      <a:pt x="1791478" y="0"/>
                    </a:lnTo>
                    <a:lnTo>
                      <a:pt x="0" y="27992"/>
                    </a:lnTo>
                    <a:lnTo>
                      <a:pt x="699796" y="354563"/>
                    </a:lnTo>
                    <a:close/>
                  </a:path>
                </a:pathLst>
              </a:custGeom>
              <a:solidFill>
                <a:schemeClr val="accent2">
                  <a:alpha val="80000"/>
                </a:schemeClr>
              </a:solidFill>
              <a:ln>
                <a:noFill/>
                <a:prstDash val="dash"/>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3" name="TextBox 12">
              <a:extLst>
                <a:ext uri="{FF2B5EF4-FFF2-40B4-BE49-F238E27FC236}">
                  <a16:creationId xmlns:a16="http://schemas.microsoft.com/office/drawing/2014/main" id="{58C2B140-8001-1A52-1CA0-0B7F086C5D56}"/>
                </a:ext>
              </a:extLst>
            </p:cNvPr>
            <p:cNvSpPr txBox="1"/>
            <p:nvPr/>
          </p:nvSpPr>
          <p:spPr>
            <a:xfrm>
              <a:off x="5596669" y="809531"/>
              <a:ext cx="1408922" cy="230832"/>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LeMay Alternate</a:t>
              </a:r>
            </a:p>
          </p:txBody>
        </p:sp>
        <p:sp>
          <p:nvSpPr>
            <p:cNvPr id="14" name="TextBox 13">
              <a:extLst>
                <a:ext uri="{FF2B5EF4-FFF2-40B4-BE49-F238E27FC236}">
                  <a16:creationId xmlns:a16="http://schemas.microsoft.com/office/drawing/2014/main" id="{5E56A907-47CC-3B84-815D-89153521F007}"/>
                </a:ext>
              </a:extLst>
            </p:cNvPr>
            <p:cNvSpPr txBox="1"/>
            <p:nvPr/>
          </p:nvSpPr>
          <p:spPr>
            <a:xfrm rot="2470683">
              <a:off x="3801075" y="724339"/>
              <a:ext cx="1408922" cy="230832"/>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LeMay/Eaker Alternate</a:t>
              </a:r>
            </a:p>
          </p:txBody>
        </p:sp>
        <p:sp>
          <p:nvSpPr>
            <p:cNvPr id="15" name="TextBox 14">
              <a:extLst>
                <a:ext uri="{FF2B5EF4-FFF2-40B4-BE49-F238E27FC236}">
                  <a16:creationId xmlns:a16="http://schemas.microsoft.com/office/drawing/2014/main" id="{7EFAE70B-12E8-91BD-015B-2937C259C4A7}"/>
                </a:ext>
              </a:extLst>
            </p:cNvPr>
            <p:cNvSpPr txBox="1"/>
            <p:nvPr/>
          </p:nvSpPr>
          <p:spPr>
            <a:xfrm rot="1249005">
              <a:off x="3177379" y="1726566"/>
              <a:ext cx="1408922" cy="230832"/>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Eaker Alternate</a:t>
              </a:r>
            </a:p>
          </p:txBody>
        </p:sp>
        <p:sp>
          <p:nvSpPr>
            <p:cNvPr id="16" name="TextBox 15">
              <a:extLst>
                <a:ext uri="{FF2B5EF4-FFF2-40B4-BE49-F238E27FC236}">
                  <a16:creationId xmlns:a16="http://schemas.microsoft.com/office/drawing/2014/main" id="{5C2CC4F0-7149-6405-C7A7-ADDE491D7A94}"/>
                </a:ext>
              </a:extLst>
            </p:cNvPr>
            <p:cNvSpPr txBox="1"/>
            <p:nvPr/>
          </p:nvSpPr>
          <p:spPr>
            <a:xfrm rot="15416514">
              <a:off x="3605274" y="3464343"/>
              <a:ext cx="1408922" cy="230832"/>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SOS Alternate</a:t>
              </a:r>
            </a:p>
          </p:txBody>
        </p:sp>
        <p:sp>
          <p:nvSpPr>
            <p:cNvPr id="17" name="TextBox 16">
              <a:extLst>
                <a:ext uri="{FF2B5EF4-FFF2-40B4-BE49-F238E27FC236}">
                  <a16:creationId xmlns:a16="http://schemas.microsoft.com/office/drawing/2014/main" id="{7E24ABB3-B995-B77E-D5BC-16B8B473E98B}"/>
                </a:ext>
              </a:extLst>
            </p:cNvPr>
            <p:cNvSpPr txBox="1"/>
            <p:nvPr/>
          </p:nvSpPr>
          <p:spPr>
            <a:xfrm rot="18478854">
              <a:off x="3652936" y="4514946"/>
              <a:ext cx="1408922" cy="230832"/>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SOS Alternate</a:t>
              </a:r>
            </a:p>
          </p:txBody>
        </p:sp>
        <p:sp>
          <p:nvSpPr>
            <p:cNvPr id="18" name="TextBox 17">
              <a:extLst>
                <a:ext uri="{FF2B5EF4-FFF2-40B4-BE49-F238E27FC236}">
                  <a16:creationId xmlns:a16="http://schemas.microsoft.com/office/drawing/2014/main" id="{FEF3FCC8-A862-1EB4-DA76-420A8C81313A}"/>
                </a:ext>
              </a:extLst>
            </p:cNvPr>
            <p:cNvSpPr txBox="1"/>
            <p:nvPr/>
          </p:nvSpPr>
          <p:spPr>
            <a:xfrm rot="16200000">
              <a:off x="4007497" y="5748872"/>
              <a:ext cx="1408922" cy="230832"/>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SOS Alternate</a:t>
              </a:r>
            </a:p>
          </p:txBody>
        </p:sp>
        <p:sp>
          <p:nvSpPr>
            <p:cNvPr id="19" name="TextBox 18">
              <a:extLst>
                <a:ext uri="{FF2B5EF4-FFF2-40B4-BE49-F238E27FC236}">
                  <a16:creationId xmlns:a16="http://schemas.microsoft.com/office/drawing/2014/main" id="{D9CC7BA6-6552-50AF-7D92-4AAB37FD9915}"/>
                </a:ext>
              </a:extLst>
            </p:cNvPr>
            <p:cNvSpPr txBox="1"/>
            <p:nvPr/>
          </p:nvSpPr>
          <p:spPr>
            <a:xfrm rot="21441058">
              <a:off x="2708763" y="5689662"/>
              <a:ext cx="1408922" cy="230832"/>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Overflow</a:t>
              </a:r>
            </a:p>
          </p:txBody>
        </p:sp>
        <p:sp>
          <p:nvSpPr>
            <p:cNvPr id="20" name="TextBox 19">
              <a:extLst>
                <a:ext uri="{FF2B5EF4-FFF2-40B4-BE49-F238E27FC236}">
                  <a16:creationId xmlns:a16="http://schemas.microsoft.com/office/drawing/2014/main" id="{7D6D1006-F7F6-8AF1-9E7D-EBB262656F1A}"/>
                </a:ext>
              </a:extLst>
            </p:cNvPr>
            <p:cNvSpPr txBox="1"/>
            <p:nvPr/>
          </p:nvSpPr>
          <p:spPr>
            <a:xfrm rot="21441058">
              <a:off x="9027283" y="4048914"/>
              <a:ext cx="1408922" cy="230832"/>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Overflow</a:t>
              </a:r>
            </a:p>
          </p:txBody>
        </p:sp>
        <p:sp>
          <p:nvSpPr>
            <p:cNvPr id="21" name="TextBox 20">
              <a:extLst>
                <a:ext uri="{FF2B5EF4-FFF2-40B4-BE49-F238E27FC236}">
                  <a16:creationId xmlns:a16="http://schemas.microsoft.com/office/drawing/2014/main" id="{EE7A66B3-4D30-43B5-3C7C-87E93DA3E952}"/>
                </a:ext>
              </a:extLst>
            </p:cNvPr>
            <p:cNvSpPr txBox="1"/>
            <p:nvPr/>
          </p:nvSpPr>
          <p:spPr>
            <a:xfrm rot="18367691">
              <a:off x="4725953" y="1610747"/>
              <a:ext cx="1408922" cy="230832"/>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AFD 35</a:t>
              </a:r>
            </a:p>
          </p:txBody>
        </p:sp>
        <p:sp>
          <p:nvSpPr>
            <p:cNvPr id="22" name="TextBox 21">
              <a:extLst>
                <a:ext uri="{FF2B5EF4-FFF2-40B4-BE49-F238E27FC236}">
                  <a16:creationId xmlns:a16="http://schemas.microsoft.com/office/drawing/2014/main" id="{D958E0B6-BE4D-E068-2F91-B9CB11E949FD}"/>
                </a:ext>
              </a:extLst>
            </p:cNvPr>
            <p:cNvSpPr txBox="1"/>
            <p:nvPr/>
          </p:nvSpPr>
          <p:spPr>
            <a:xfrm>
              <a:off x="4687078" y="2902855"/>
              <a:ext cx="1408922" cy="230832"/>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AFD 35</a:t>
              </a:r>
            </a:p>
          </p:txBody>
        </p:sp>
        <p:sp>
          <p:nvSpPr>
            <p:cNvPr id="23" name="TextBox 22">
              <a:extLst>
                <a:ext uri="{FF2B5EF4-FFF2-40B4-BE49-F238E27FC236}">
                  <a16:creationId xmlns:a16="http://schemas.microsoft.com/office/drawing/2014/main" id="{FD92BF92-905B-A98C-830B-68FCC2839C47}"/>
                </a:ext>
              </a:extLst>
            </p:cNvPr>
            <p:cNvSpPr txBox="1"/>
            <p:nvPr/>
          </p:nvSpPr>
          <p:spPr>
            <a:xfrm>
              <a:off x="6265558" y="1202464"/>
              <a:ext cx="1408922" cy="230832"/>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AFD 35</a:t>
              </a:r>
            </a:p>
          </p:txBody>
        </p:sp>
        <p:sp>
          <p:nvSpPr>
            <p:cNvPr id="24" name="TextBox 23">
              <a:extLst>
                <a:ext uri="{FF2B5EF4-FFF2-40B4-BE49-F238E27FC236}">
                  <a16:creationId xmlns:a16="http://schemas.microsoft.com/office/drawing/2014/main" id="{06D22C97-7106-9567-2A40-19F87AF13F33}"/>
                </a:ext>
              </a:extLst>
            </p:cNvPr>
            <p:cNvSpPr txBox="1"/>
            <p:nvPr/>
          </p:nvSpPr>
          <p:spPr>
            <a:xfrm>
              <a:off x="4702629" y="3383564"/>
              <a:ext cx="1408922" cy="230832"/>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AFD 35</a:t>
              </a:r>
            </a:p>
          </p:txBody>
        </p:sp>
        <p:sp>
          <p:nvSpPr>
            <p:cNvPr id="25" name="Star: 4 Points 24">
              <a:extLst>
                <a:ext uri="{FF2B5EF4-FFF2-40B4-BE49-F238E27FC236}">
                  <a16:creationId xmlns:a16="http://schemas.microsoft.com/office/drawing/2014/main" id="{841EFDC3-5192-69A9-D8AF-41D19C60602B}"/>
                </a:ext>
              </a:extLst>
            </p:cNvPr>
            <p:cNvSpPr/>
            <p:nvPr/>
          </p:nvSpPr>
          <p:spPr>
            <a:xfrm>
              <a:off x="6419461" y="1841982"/>
              <a:ext cx="223930" cy="229414"/>
            </a:xfrm>
            <a:prstGeom prst="star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Star: 4 Points 25">
              <a:extLst>
                <a:ext uri="{FF2B5EF4-FFF2-40B4-BE49-F238E27FC236}">
                  <a16:creationId xmlns:a16="http://schemas.microsoft.com/office/drawing/2014/main" id="{A8AD7770-9A42-57B4-A98C-B39B78436892}"/>
                </a:ext>
              </a:extLst>
            </p:cNvPr>
            <p:cNvSpPr/>
            <p:nvPr/>
          </p:nvSpPr>
          <p:spPr>
            <a:xfrm>
              <a:off x="6441230" y="3490019"/>
              <a:ext cx="223930" cy="229414"/>
            </a:xfrm>
            <a:prstGeom prst="star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Star: 4 Points 26">
              <a:extLst>
                <a:ext uri="{FF2B5EF4-FFF2-40B4-BE49-F238E27FC236}">
                  <a16:creationId xmlns:a16="http://schemas.microsoft.com/office/drawing/2014/main" id="{3139BFB8-3C5B-1E7A-EFE7-23EFEB5105A5}"/>
                </a:ext>
              </a:extLst>
            </p:cNvPr>
            <p:cNvSpPr/>
            <p:nvPr/>
          </p:nvSpPr>
          <p:spPr>
            <a:xfrm>
              <a:off x="5862734" y="3039040"/>
              <a:ext cx="223930" cy="229414"/>
            </a:xfrm>
            <a:prstGeom prst="star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Star: 4 Points 27">
              <a:extLst>
                <a:ext uri="{FF2B5EF4-FFF2-40B4-BE49-F238E27FC236}">
                  <a16:creationId xmlns:a16="http://schemas.microsoft.com/office/drawing/2014/main" id="{BDEE83A1-3AD8-2C39-EA26-DC828607D10F}"/>
                </a:ext>
              </a:extLst>
            </p:cNvPr>
            <p:cNvSpPr/>
            <p:nvPr/>
          </p:nvSpPr>
          <p:spPr>
            <a:xfrm>
              <a:off x="6497786" y="4930412"/>
              <a:ext cx="223930" cy="229414"/>
            </a:xfrm>
            <a:prstGeom prst="star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Star: 4 Points 28">
              <a:extLst>
                <a:ext uri="{FF2B5EF4-FFF2-40B4-BE49-F238E27FC236}">
                  <a16:creationId xmlns:a16="http://schemas.microsoft.com/office/drawing/2014/main" id="{3864A091-4038-5031-F3F7-F01037993AEF}"/>
                </a:ext>
              </a:extLst>
            </p:cNvPr>
            <p:cNvSpPr/>
            <p:nvPr/>
          </p:nvSpPr>
          <p:spPr>
            <a:xfrm>
              <a:off x="9940782" y="4444016"/>
              <a:ext cx="223930" cy="229414"/>
            </a:xfrm>
            <a:prstGeom prst="star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Rectangle 29">
              <a:extLst>
                <a:ext uri="{FF2B5EF4-FFF2-40B4-BE49-F238E27FC236}">
                  <a16:creationId xmlns:a16="http://schemas.microsoft.com/office/drawing/2014/main" id="{C81F55C5-DD2B-4C2A-0492-01DF6A2E73F6}"/>
                </a:ext>
              </a:extLst>
            </p:cNvPr>
            <p:cNvSpPr/>
            <p:nvPr/>
          </p:nvSpPr>
          <p:spPr>
            <a:xfrm>
              <a:off x="8220269" y="5805078"/>
              <a:ext cx="1828800" cy="76367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AFD 35 Locations</a:t>
              </a:r>
            </a:p>
          </p:txBody>
        </p:sp>
        <p:sp>
          <p:nvSpPr>
            <p:cNvPr id="31" name="Star: 4 Points 30">
              <a:extLst>
                <a:ext uri="{FF2B5EF4-FFF2-40B4-BE49-F238E27FC236}">
                  <a16:creationId xmlns:a16="http://schemas.microsoft.com/office/drawing/2014/main" id="{EEF9BF5F-5E11-A5E5-D216-D73670BEEDF4}"/>
                </a:ext>
              </a:extLst>
            </p:cNvPr>
            <p:cNvSpPr/>
            <p:nvPr/>
          </p:nvSpPr>
          <p:spPr>
            <a:xfrm>
              <a:off x="8347787" y="6074228"/>
              <a:ext cx="223930" cy="229414"/>
            </a:xfrm>
            <a:prstGeom prst="star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Picture 8">
            <a:extLst>
              <a:ext uri="{FF2B5EF4-FFF2-40B4-BE49-F238E27FC236}">
                <a16:creationId xmlns:a16="http://schemas.microsoft.com/office/drawing/2014/main" id="{680D9833-F4EA-2088-241B-2374B7995240}"/>
              </a:ext>
            </a:extLst>
          </p:cNvPr>
          <p:cNvPicPr>
            <a:picLocks noChangeAspect="1"/>
          </p:cNvPicPr>
          <p:nvPr/>
        </p:nvPicPr>
        <p:blipFill>
          <a:blip r:embed="rId3"/>
          <a:stretch>
            <a:fillRect/>
          </a:stretch>
        </p:blipFill>
        <p:spPr>
          <a:xfrm>
            <a:off x="10384406" y="1176198"/>
            <a:ext cx="1994421" cy="2625309"/>
          </a:xfrm>
          <a:prstGeom prst="rect">
            <a:avLst/>
          </a:prstGeom>
          <a:ln>
            <a:solidFill>
              <a:schemeClr val="bg1"/>
            </a:solidFill>
          </a:ln>
        </p:spPr>
      </p:pic>
      <p:sp>
        <p:nvSpPr>
          <p:cNvPr id="44" name="Freeform: Shape 43">
            <a:extLst>
              <a:ext uri="{FF2B5EF4-FFF2-40B4-BE49-F238E27FC236}">
                <a16:creationId xmlns:a16="http://schemas.microsoft.com/office/drawing/2014/main" id="{B5DFEEDA-FF52-44F9-6E32-0A98424558F4}"/>
              </a:ext>
            </a:extLst>
          </p:cNvPr>
          <p:cNvSpPr/>
          <p:nvPr/>
        </p:nvSpPr>
        <p:spPr>
          <a:xfrm>
            <a:off x="9039201" y="3419475"/>
            <a:ext cx="3248049" cy="2222567"/>
          </a:xfrm>
          <a:custGeom>
            <a:avLst/>
            <a:gdLst>
              <a:gd name="csX0" fmla="*/ 695349 w 3248049"/>
              <a:gd name="csY0" fmla="*/ 0 h 2222567"/>
              <a:gd name="csX1" fmla="*/ 200049 w 3248049"/>
              <a:gd name="csY1" fmla="*/ 161925 h 2222567"/>
              <a:gd name="csX2" fmla="*/ 24 w 3248049"/>
              <a:gd name="csY2" fmla="*/ 704850 h 2222567"/>
              <a:gd name="csX3" fmla="*/ 190524 w 3248049"/>
              <a:gd name="csY3" fmla="*/ 1247775 h 2222567"/>
              <a:gd name="csX4" fmla="*/ 704874 w 3248049"/>
              <a:gd name="csY4" fmla="*/ 1524000 h 2222567"/>
              <a:gd name="csX5" fmla="*/ 762024 w 3248049"/>
              <a:gd name="csY5" fmla="*/ 2000250 h 2222567"/>
              <a:gd name="csX6" fmla="*/ 962049 w 3248049"/>
              <a:gd name="csY6" fmla="*/ 2219325 h 2222567"/>
              <a:gd name="csX7" fmla="*/ 1733574 w 3248049"/>
              <a:gd name="csY7" fmla="*/ 1847850 h 2222567"/>
              <a:gd name="csX8" fmla="*/ 2047899 w 3248049"/>
              <a:gd name="csY8" fmla="*/ 1419225 h 2222567"/>
              <a:gd name="csX9" fmla="*/ 3038499 w 3248049"/>
              <a:gd name="csY9" fmla="*/ 1752600 h 2222567"/>
              <a:gd name="csX10" fmla="*/ 3248049 w 3248049"/>
              <a:gd name="csY10" fmla="*/ 1828800 h 22225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3248049" h="2222567">
                <a:moveTo>
                  <a:pt x="695349" y="0"/>
                </a:moveTo>
                <a:cubicBezTo>
                  <a:pt x="505642" y="22225"/>
                  <a:pt x="315936" y="44450"/>
                  <a:pt x="200049" y="161925"/>
                </a:cubicBezTo>
                <a:cubicBezTo>
                  <a:pt x="84162" y="279400"/>
                  <a:pt x="1612" y="523875"/>
                  <a:pt x="24" y="704850"/>
                </a:cubicBezTo>
                <a:cubicBezTo>
                  <a:pt x="-1564" y="885825"/>
                  <a:pt x="73049" y="1111250"/>
                  <a:pt x="190524" y="1247775"/>
                </a:cubicBezTo>
                <a:cubicBezTo>
                  <a:pt x="307999" y="1384300"/>
                  <a:pt x="609624" y="1398588"/>
                  <a:pt x="704874" y="1524000"/>
                </a:cubicBezTo>
                <a:cubicBezTo>
                  <a:pt x="800124" y="1649413"/>
                  <a:pt x="719162" y="1884363"/>
                  <a:pt x="762024" y="2000250"/>
                </a:cubicBezTo>
                <a:cubicBezTo>
                  <a:pt x="804887" y="2116138"/>
                  <a:pt x="800124" y="2244725"/>
                  <a:pt x="962049" y="2219325"/>
                </a:cubicBezTo>
                <a:cubicBezTo>
                  <a:pt x="1123974" y="2193925"/>
                  <a:pt x="1552599" y="1981200"/>
                  <a:pt x="1733574" y="1847850"/>
                </a:cubicBezTo>
                <a:cubicBezTo>
                  <a:pt x="1914549" y="1714500"/>
                  <a:pt x="1830412" y="1435100"/>
                  <a:pt x="2047899" y="1419225"/>
                </a:cubicBezTo>
                <a:cubicBezTo>
                  <a:pt x="2265386" y="1403350"/>
                  <a:pt x="2838474" y="1684337"/>
                  <a:pt x="3038499" y="1752600"/>
                </a:cubicBezTo>
                <a:cubicBezTo>
                  <a:pt x="3238524" y="1820863"/>
                  <a:pt x="3243286" y="1824831"/>
                  <a:pt x="3248049" y="1828800"/>
                </a:cubicBezTo>
              </a:path>
            </a:pathLst>
          </a:custGeom>
          <a:noFill/>
          <a:ln w="4762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69987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p:nvPr/>
        </p:nvSpPr>
        <p:spPr>
          <a:xfrm>
            <a:off x="7734188" y="1418267"/>
            <a:ext cx="3291840" cy="3566160"/>
          </a:xfrm>
          <a:custGeom>
            <a:avLst/>
            <a:gdLst/>
            <a:ahLst/>
            <a:cxnLst/>
            <a:rect l="l" t="t" r="r" b="b"/>
            <a:pathLst>
              <a:path w="3291840" h="3566160">
                <a:moveTo>
                  <a:pt x="3218700" y="0"/>
                </a:moveTo>
                <a:lnTo>
                  <a:pt x="73139" y="0"/>
                </a:lnTo>
                <a:lnTo>
                  <a:pt x="44673" y="5746"/>
                </a:lnTo>
                <a:lnTo>
                  <a:pt x="21424" y="21420"/>
                </a:lnTo>
                <a:lnTo>
                  <a:pt x="5748" y="44668"/>
                </a:lnTo>
                <a:lnTo>
                  <a:pt x="0" y="73139"/>
                </a:lnTo>
                <a:lnTo>
                  <a:pt x="0" y="3493008"/>
                </a:lnTo>
                <a:lnTo>
                  <a:pt x="5748" y="3521481"/>
                </a:lnTo>
                <a:lnTo>
                  <a:pt x="21424" y="3544733"/>
                </a:lnTo>
                <a:lnTo>
                  <a:pt x="44673" y="3560411"/>
                </a:lnTo>
                <a:lnTo>
                  <a:pt x="73139" y="3566160"/>
                </a:lnTo>
                <a:lnTo>
                  <a:pt x="3218700" y="3566160"/>
                </a:lnTo>
                <a:lnTo>
                  <a:pt x="3247166" y="3560411"/>
                </a:lnTo>
                <a:lnTo>
                  <a:pt x="3270415" y="3544733"/>
                </a:lnTo>
                <a:lnTo>
                  <a:pt x="3286091" y="3521481"/>
                </a:lnTo>
                <a:lnTo>
                  <a:pt x="3291840" y="3493008"/>
                </a:lnTo>
                <a:lnTo>
                  <a:pt x="3291840" y="73139"/>
                </a:lnTo>
                <a:lnTo>
                  <a:pt x="3286091" y="44668"/>
                </a:lnTo>
                <a:lnTo>
                  <a:pt x="3270415" y="21420"/>
                </a:lnTo>
                <a:lnTo>
                  <a:pt x="3247166" y="5746"/>
                </a:lnTo>
                <a:lnTo>
                  <a:pt x="3218700" y="0"/>
                </a:lnTo>
                <a:close/>
              </a:path>
            </a:pathLst>
          </a:custGeom>
          <a:solidFill>
            <a:srgbClr val="EEE4CF"/>
          </a:solidFill>
        </p:spPr>
        <p:txBody>
          <a:bodyPr wrap="square" lIns="0" tIns="0" rIns="0" bIns="0" rtlCol="0"/>
          <a:lstStyle/>
          <a:p>
            <a:endParaRPr/>
          </a:p>
        </p:txBody>
      </p:sp>
      <p:sp>
        <p:nvSpPr>
          <p:cNvPr id="10" name="object 10"/>
          <p:cNvSpPr/>
          <p:nvPr/>
        </p:nvSpPr>
        <p:spPr>
          <a:xfrm>
            <a:off x="18257465" y="1155052"/>
            <a:ext cx="3291840" cy="3566160"/>
          </a:xfrm>
          <a:custGeom>
            <a:avLst/>
            <a:gdLst/>
            <a:ahLst/>
            <a:cxnLst/>
            <a:rect l="l" t="t" r="r" b="b"/>
            <a:pathLst>
              <a:path w="3291840" h="3566160">
                <a:moveTo>
                  <a:pt x="0" y="73139"/>
                </a:moveTo>
                <a:lnTo>
                  <a:pt x="5748" y="44668"/>
                </a:lnTo>
                <a:lnTo>
                  <a:pt x="21424" y="21420"/>
                </a:lnTo>
                <a:lnTo>
                  <a:pt x="44673" y="5746"/>
                </a:lnTo>
                <a:lnTo>
                  <a:pt x="73139" y="0"/>
                </a:lnTo>
                <a:lnTo>
                  <a:pt x="3218700" y="0"/>
                </a:lnTo>
                <a:lnTo>
                  <a:pt x="3247166" y="5746"/>
                </a:lnTo>
                <a:lnTo>
                  <a:pt x="3270415" y="21420"/>
                </a:lnTo>
                <a:lnTo>
                  <a:pt x="3286091" y="44668"/>
                </a:lnTo>
                <a:lnTo>
                  <a:pt x="3291840" y="73139"/>
                </a:lnTo>
                <a:lnTo>
                  <a:pt x="3291840" y="3493008"/>
                </a:lnTo>
                <a:lnTo>
                  <a:pt x="3286091" y="3521481"/>
                </a:lnTo>
                <a:lnTo>
                  <a:pt x="3270415" y="3544733"/>
                </a:lnTo>
                <a:lnTo>
                  <a:pt x="3247166" y="3560411"/>
                </a:lnTo>
                <a:lnTo>
                  <a:pt x="3218700" y="3566160"/>
                </a:lnTo>
                <a:lnTo>
                  <a:pt x="73139" y="3566160"/>
                </a:lnTo>
                <a:lnTo>
                  <a:pt x="44673" y="3560411"/>
                </a:lnTo>
                <a:lnTo>
                  <a:pt x="21424" y="3544733"/>
                </a:lnTo>
                <a:lnTo>
                  <a:pt x="5748" y="3521481"/>
                </a:lnTo>
                <a:lnTo>
                  <a:pt x="0" y="3493008"/>
                </a:lnTo>
                <a:lnTo>
                  <a:pt x="0" y="73139"/>
                </a:lnTo>
                <a:close/>
              </a:path>
            </a:pathLst>
          </a:custGeom>
          <a:ln w="12700">
            <a:solidFill>
              <a:srgbClr val="C7A34D"/>
            </a:solidFill>
          </a:ln>
        </p:spPr>
        <p:txBody>
          <a:bodyPr wrap="square" lIns="0" tIns="0" rIns="0" bIns="0" rtlCol="0"/>
          <a:lstStyle/>
          <a:p>
            <a:endParaRPr/>
          </a:p>
        </p:txBody>
      </p:sp>
      <p:sp>
        <p:nvSpPr>
          <p:cNvPr id="11" name="object 11"/>
          <p:cNvSpPr txBox="1"/>
          <p:nvPr/>
        </p:nvSpPr>
        <p:spPr>
          <a:xfrm>
            <a:off x="-7649129" y="1418267"/>
            <a:ext cx="5655310" cy="636270"/>
          </a:xfrm>
          <a:prstGeom prst="rect">
            <a:avLst/>
          </a:prstGeom>
        </p:spPr>
        <p:txBody>
          <a:bodyPr vert="horz" wrap="square" lIns="0" tIns="13335" rIns="0" bIns="0" rtlCol="0">
            <a:spAutoFit/>
          </a:bodyPr>
          <a:lstStyle/>
          <a:p>
            <a:pPr marL="190500" marR="5080" indent="-178435">
              <a:lnSpc>
                <a:spcPct val="100000"/>
              </a:lnSpc>
              <a:spcBef>
                <a:spcPts val="105"/>
              </a:spcBef>
              <a:buChar char="•"/>
              <a:tabLst>
                <a:tab pos="190500" algn="l"/>
              </a:tabLst>
            </a:pPr>
            <a:r>
              <a:rPr sz="2000" dirty="0">
                <a:solidFill>
                  <a:srgbClr val="FFFFFF"/>
                </a:solidFill>
                <a:latin typeface="Times New Roman"/>
                <a:cs typeface="Times New Roman"/>
              </a:rPr>
              <a:t>Opened</a:t>
            </a:r>
            <a:r>
              <a:rPr sz="2000" spc="-35" dirty="0">
                <a:solidFill>
                  <a:srgbClr val="FFFFFF"/>
                </a:solidFill>
                <a:latin typeface="Times New Roman"/>
                <a:cs typeface="Times New Roman"/>
              </a:rPr>
              <a:t> </a:t>
            </a:r>
            <a:r>
              <a:rPr sz="2000" dirty="0">
                <a:solidFill>
                  <a:srgbClr val="FFFFFF"/>
                </a:solidFill>
                <a:latin typeface="Times New Roman"/>
                <a:cs typeface="Times New Roman"/>
              </a:rPr>
              <a:t>on</a:t>
            </a:r>
            <a:r>
              <a:rPr sz="2000" spc="-10" dirty="0">
                <a:solidFill>
                  <a:srgbClr val="FFFFFF"/>
                </a:solidFill>
                <a:latin typeface="Times New Roman"/>
                <a:cs typeface="Times New Roman"/>
              </a:rPr>
              <a:t> </a:t>
            </a:r>
            <a:r>
              <a:rPr sz="2000" dirty="0">
                <a:solidFill>
                  <a:srgbClr val="FFFFFF"/>
                </a:solidFill>
                <a:latin typeface="Times New Roman"/>
                <a:cs typeface="Times New Roman"/>
              </a:rPr>
              <a:t>1</a:t>
            </a:r>
            <a:r>
              <a:rPr sz="2000" spc="-5" dirty="0">
                <a:solidFill>
                  <a:srgbClr val="FFFFFF"/>
                </a:solidFill>
                <a:latin typeface="Times New Roman"/>
                <a:cs typeface="Times New Roman"/>
              </a:rPr>
              <a:t> </a:t>
            </a:r>
            <a:r>
              <a:rPr sz="2000" dirty="0">
                <a:solidFill>
                  <a:srgbClr val="FFFFFF"/>
                </a:solidFill>
                <a:latin typeface="Times New Roman"/>
                <a:cs typeface="Times New Roman"/>
              </a:rPr>
              <a:t>November</a:t>
            </a:r>
            <a:r>
              <a:rPr sz="2000" spc="-25" dirty="0">
                <a:solidFill>
                  <a:srgbClr val="FFFFFF"/>
                </a:solidFill>
                <a:latin typeface="Times New Roman"/>
                <a:cs typeface="Times New Roman"/>
              </a:rPr>
              <a:t> </a:t>
            </a:r>
            <a:r>
              <a:rPr sz="2000" dirty="0">
                <a:solidFill>
                  <a:srgbClr val="FFFFFF"/>
                </a:solidFill>
                <a:latin typeface="Times New Roman"/>
                <a:cs typeface="Times New Roman"/>
              </a:rPr>
              <a:t>1920</a:t>
            </a:r>
            <a:r>
              <a:rPr sz="2000" spc="-30" dirty="0">
                <a:solidFill>
                  <a:srgbClr val="FFFFFF"/>
                </a:solidFill>
                <a:latin typeface="Times New Roman"/>
                <a:cs typeface="Times New Roman"/>
              </a:rPr>
              <a:t> </a:t>
            </a:r>
            <a:r>
              <a:rPr sz="2000" dirty="0">
                <a:solidFill>
                  <a:srgbClr val="FFFFFF"/>
                </a:solidFill>
                <a:latin typeface="Times New Roman"/>
                <a:cs typeface="Times New Roman"/>
              </a:rPr>
              <a:t>as</a:t>
            </a:r>
            <a:r>
              <a:rPr sz="2000" spc="-10" dirty="0">
                <a:solidFill>
                  <a:srgbClr val="FFFFFF"/>
                </a:solidFill>
                <a:latin typeface="Times New Roman"/>
                <a:cs typeface="Times New Roman"/>
              </a:rPr>
              <a:t> </a:t>
            </a:r>
            <a:r>
              <a:rPr sz="2000" dirty="0">
                <a:solidFill>
                  <a:srgbClr val="FFFFFF"/>
                </a:solidFill>
                <a:latin typeface="Times New Roman"/>
                <a:cs typeface="Times New Roman"/>
              </a:rPr>
              <a:t>the</a:t>
            </a:r>
            <a:r>
              <a:rPr sz="2000" spc="-130" dirty="0">
                <a:solidFill>
                  <a:srgbClr val="FFFFFF"/>
                </a:solidFill>
                <a:latin typeface="Times New Roman"/>
                <a:cs typeface="Times New Roman"/>
              </a:rPr>
              <a:t> </a:t>
            </a:r>
            <a:r>
              <a:rPr sz="2000" dirty="0">
                <a:solidFill>
                  <a:srgbClr val="FFFFFF"/>
                </a:solidFill>
                <a:latin typeface="Times New Roman"/>
                <a:cs typeface="Times New Roman"/>
              </a:rPr>
              <a:t>Air</a:t>
            </a:r>
            <a:r>
              <a:rPr sz="2000" spc="-10" dirty="0">
                <a:solidFill>
                  <a:srgbClr val="FFFFFF"/>
                </a:solidFill>
                <a:latin typeface="Times New Roman"/>
                <a:cs typeface="Times New Roman"/>
              </a:rPr>
              <a:t> </a:t>
            </a:r>
            <a:r>
              <a:rPr sz="2000" dirty="0">
                <a:solidFill>
                  <a:srgbClr val="FFFFFF"/>
                </a:solidFill>
                <a:latin typeface="Times New Roman"/>
                <a:cs typeface="Times New Roman"/>
              </a:rPr>
              <a:t>Service</a:t>
            </a:r>
            <a:r>
              <a:rPr sz="2000" spc="-25" dirty="0">
                <a:solidFill>
                  <a:srgbClr val="FFFFFF"/>
                </a:solidFill>
                <a:latin typeface="Times New Roman"/>
                <a:cs typeface="Times New Roman"/>
              </a:rPr>
              <a:t> </a:t>
            </a:r>
            <a:r>
              <a:rPr sz="2000" spc="-10" dirty="0">
                <a:solidFill>
                  <a:srgbClr val="FFFFFF"/>
                </a:solidFill>
                <a:latin typeface="Times New Roman"/>
                <a:cs typeface="Times New Roman"/>
              </a:rPr>
              <a:t>Field </a:t>
            </a:r>
            <a:r>
              <a:rPr sz="2000" dirty="0">
                <a:solidFill>
                  <a:srgbClr val="FFFFFF"/>
                </a:solidFill>
                <a:latin typeface="Times New Roman"/>
                <a:cs typeface="Times New Roman"/>
              </a:rPr>
              <a:t>Officers</a:t>
            </a:r>
            <a:r>
              <a:rPr sz="2000" spc="-105" dirty="0">
                <a:solidFill>
                  <a:srgbClr val="FFFFFF"/>
                </a:solidFill>
                <a:latin typeface="Times New Roman"/>
                <a:cs typeface="Times New Roman"/>
              </a:rPr>
              <a:t> </a:t>
            </a:r>
            <a:r>
              <a:rPr sz="2000" spc="-10" dirty="0">
                <a:solidFill>
                  <a:srgbClr val="FFFFFF"/>
                </a:solidFill>
                <a:latin typeface="Times New Roman"/>
                <a:cs typeface="Times New Roman"/>
              </a:rPr>
              <a:t>School.</a:t>
            </a:r>
            <a:endParaRPr sz="2000" dirty="0">
              <a:latin typeface="Times New Roman"/>
              <a:cs typeface="Times New Roman"/>
            </a:endParaRPr>
          </a:p>
        </p:txBody>
      </p:sp>
      <p:sp>
        <p:nvSpPr>
          <p:cNvPr id="12" name="object 12"/>
          <p:cNvSpPr txBox="1"/>
          <p:nvPr/>
        </p:nvSpPr>
        <p:spPr>
          <a:xfrm>
            <a:off x="-7529992" y="2069800"/>
            <a:ext cx="6396990" cy="636270"/>
          </a:xfrm>
          <a:prstGeom prst="rect">
            <a:avLst/>
          </a:prstGeom>
        </p:spPr>
        <p:txBody>
          <a:bodyPr vert="horz" wrap="square" lIns="0" tIns="13335" rIns="0" bIns="0" rtlCol="0">
            <a:spAutoFit/>
          </a:bodyPr>
          <a:lstStyle/>
          <a:p>
            <a:pPr marL="190500" marR="5080" indent="-178435">
              <a:lnSpc>
                <a:spcPct val="100000"/>
              </a:lnSpc>
              <a:spcBef>
                <a:spcPts val="105"/>
              </a:spcBef>
              <a:buChar char="•"/>
              <a:tabLst>
                <a:tab pos="190500" algn="l"/>
              </a:tabLst>
            </a:pPr>
            <a:r>
              <a:rPr sz="2000" dirty="0">
                <a:solidFill>
                  <a:srgbClr val="FFFFFF"/>
                </a:solidFill>
                <a:latin typeface="Times New Roman"/>
                <a:cs typeface="Times New Roman"/>
              </a:rPr>
              <a:t>Renamed</a:t>
            </a:r>
            <a:r>
              <a:rPr sz="2000" spc="-25" dirty="0">
                <a:solidFill>
                  <a:srgbClr val="FFFFFF"/>
                </a:solidFill>
                <a:latin typeface="Times New Roman"/>
                <a:cs typeface="Times New Roman"/>
              </a:rPr>
              <a:t> </a:t>
            </a:r>
            <a:r>
              <a:rPr sz="2000" dirty="0">
                <a:solidFill>
                  <a:srgbClr val="FFFFFF"/>
                </a:solidFill>
                <a:latin typeface="Times New Roman"/>
                <a:cs typeface="Times New Roman"/>
              </a:rPr>
              <a:t>the</a:t>
            </a:r>
            <a:r>
              <a:rPr sz="2000" spc="-130" dirty="0">
                <a:solidFill>
                  <a:srgbClr val="FFFFFF"/>
                </a:solidFill>
                <a:latin typeface="Times New Roman"/>
                <a:cs typeface="Times New Roman"/>
              </a:rPr>
              <a:t> </a:t>
            </a:r>
            <a:r>
              <a:rPr sz="2000" dirty="0">
                <a:solidFill>
                  <a:srgbClr val="FFFFFF"/>
                </a:solidFill>
                <a:latin typeface="Times New Roman"/>
                <a:cs typeface="Times New Roman"/>
              </a:rPr>
              <a:t>Air</a:t>
            </a:r>
            <a:r>
              <a:rPr sz="2000" spc="-20" dirty="0">
                <a:solidFill>
                  <a:srgbClr val="FFFFFF"/>
                </a:solidFill>
                <a:latin typeface="Times New Roman"/>
                <a:cs typeface="Times New Roman"/>
              </a:rPr>
              <a:t> </a:t>
            </a:r>
            <a:r>
              <a:rPr sz="2000" dirty="0">
                <a:solidFill>
                  <a:srgbClr val="FFFFFF"/>
                </a:solidFill>
                <a:latin typeface="Times New Roman"/>
                <a:cs typeface="Times New Roman"/>
              </a:rPr>
              <a:t>Service</a:t>
            </a:r>
            <a:r>
              <a:rPr sz="2000" spc="-70" dirty="0">
                <a:solidFill>
                  <a:srgbClr val="FFFFFF"/>
                </a:solidFill>
                <a:latin typeface="Times New Roman"/>
                <a:cs typeface="Times New Roman"/>
              </a:rPr>
              <a:t> </a:t>
            </a:r>
            <a:r>
              <a:rPr sz="2000" spc="-10" dirty="0">
                <a:solidFill>
                  <a:srgbClr val="FFFFFF"/>
                </a:solidFill>
                <a:latin typeface="Times New Roman"/>
                <a:cs typeface="Times New Roman"/>
              </a:rPr>
              <a:t>Tactical</a:t>
            </a:r>
            <a:r>
              <a:rPr sz="2000" spc="-30" dirty="0">
                <a:solidFill>
                  <a:srgbClr val="FFFFFF"/>
                </a:solidFill>
                <a:latin typeface="Times New Roman"/>
                <a:cs typeface="Times New Roman"/>
              </a:rPr>
              <a:t> </a:t>
            </a:r>
            <a:r>
              <a:rPr sz="2000" dirty="0">
                <a:solidFill>
                  <a:srgbClr val="FFFFFF"/>
                </a:solidFill>
                <a:latin typeface="Times New Roman"/>
                <a:cs typeface="Times New Roman"/>
              </a:rPr>
              <a:t>School</a:t>
            </a:r>
            <a:r>
              <a:rPr sz="2000" spc="-50" dirty="0">
                <a:solidFill>
                  <a:srgbClr val="FFFFFF"/>
                </a:solidFill>
                <a:latin typeface="Times New Roman"/>
                <a:cs typeface="Times New Roman"/>
              </a:rPr>
              <a:t> </a:t>
            </a:r>
            <a:r>
              <a:rPr sz="2000" dirty="0">
                <a:solidFill>
                  <a:srgbClr val="FFFFFF"/>
                </a:solidFill>
                <a:latin typeface="Times New Roman"/>
                <a:cs typeface="Times New Roman"/>
              </a:rPr>
              <a:t>in</a:t>
            </a:r>
            <a:r>
              <a:rPr sz="2000" spc="-20" dirty="0">
                <a:solidFill>
                  <a:srgbClr val="FFFFFF"/>
                </a:solidFill>
                <a:latin typeface="Times New Roman"/>
                <a:cs typeface="Times New Roman"/>
              </a:rPr>
              <a:t> </a:t>
            </a:r>
            <a:r>
              <a:rPr sz="2000" dirty="0">
                <a:solidFill>
                  <a:srgbClr val="FFFFFF"/>
                </a:solidFill>
                <a:latin typeface="Times New Roman"/>
                <a:cs typeface="Times New Roman"/>
              </a:rPr>
              <a:t>1922</a:t>
            </a:r>
            <a:r>
              <a:rPr sz="2000" spc="-45" dirty="0">
                <a:solidFill>
                  <a:srgbClr val="FFFFFF"/>
                </a:solidFill>
                <a:latin typeface="Times New Roman"/>
                <a:cs typeface="Times New Roman"/>
              </a:rPr>
              <a:t> </a:t>
            </a:r>
            <a:r>
              <a:rPr sz="2000" dirty="0">
                <a:solidFill>
                  <a:srgbClr val="FFFFFF"/>
                </a:solidFill>
                <a:latin typeface="Times New Roman"/>
                <a:cs typeface="Times New Roman"/>
              </a:rPr>
              <a:t>and</a:t>
            </a:r>
            <a:r>
              <a:rPr sz="2000" spc="-30" dirty="0">
                <a:solidFill>
                  <a:srgbClr val="FFFFFF"/>
                </a:solidFill>
                <a:latin typeface="Times New Roman"/>
                <a:cs typeface="Times New Roman"/>
              </a:rPr>
              <a:t> </a:t>
            </a:r>
            <a:r>
              <a:rPr sz="2000" dirty="0">
                <a:solidFill>
                  <a:srgbClr val="FFFFFF"/>
                </a:solidFill>
                <a:latin typeface="Times New Roman"/>
                <a:cs typeface="Times New Roman"/>
              </a:rPr>
              <a:t>the</a:t>
            </a:r>
            <a:r>
              <a:rPr sz="2000" spc="-125" dirty="0">
                <a:solidFill>
                  <a:srgbClr val="FFFFFF"/>
                </a:solidFill>
                <a:latin typeface="Times New Roman"/>
                <a:cs typeface="Times New Roman"/>
              </a:rPr>
              <a:t> </a:t>
            </a:r>
            <a:r>
              <a:rPr sz="2000" spc="-25" dirty="0">
                <a:solidFill>
                  <a:srgbClr val="FFFFFF"/>
                </a:solidFill>
                <a:latin typeface="Times New Roman"/>
                <a:cs typeface="Times New Roman"/>
              </a:rPr>
              <a:t>Air </a:t>
            </a:r>
            <a:r>
              <a:rPr sz="2000" dirty="0">
                <a:solidFill>
                  <a:srgbClr val="FFFFFF"/>
                </a:solidFill>
                <a:latin typeface="Times New Roman"/>
                <a:cs typeface="Times New Roman"/>
              </a:rPr>
              <a:t>Corps</a:t>
            </a:r>
            <a:r>
              <a:rPr sz="2000" spc="-85" dirty="0">
                <a:solidFill>
                  <a:srgbClr val="FFFFFF"/>
                </a:solidFill>
                <a:latin typeface="Times New Roman"/>
                <a:cs typeface="Times New Roman"/>
              </a:rPr>
              <a:t> </a:t>
            </a:r>
            <a:r>
              <a:rPr sz="2000" spc="-10" dirty="0">
                <a:solidFill>
                  <a:srgbClr val="FFFFFF"/>
                </a:solidFill>
                <a:latin typeface="Times New Roman"/>
                <a:cs typeface="Times New Roman"/>
              </a:rPr>
              <a:t>Tactical</a:t>
            </a:r>
            <a:r>
              <a:rPr sz="2000" spc="-35" dirty="0">
                <a:solidFill>
                  <a:srgbClr val="FFFFFF"/>
                </a:solidFill>
                <a:latin typeface="Times New Roman"/>
                <a:cs typeface="Times New Roman"/>
              </a:rPr>
              <a:t> </a:t>
            </a:r>
            <a:r>
              <a:rPr sz="2000" dirty="0">
                <a:solidFill>
                  <a:srgbClr val="FFFFFF"/>
                </a:solidFill>
                <a:latin typeface="Times New Roman"/>
                <a:cs typeface="Times New Roman"/>
              </a:rPr>
              <a:t>School</a:t>
            </a:r>
            <a:r>
              <a:rPr sz="2000" spc="-65" dirty="0">
                <a:solidFill>
                  <a:srgbClr val="FFFFFF"/>
                </a:solidFill>
                <a:latin typeface="Times New Roman"/>
                <a:cs typeface="Times New Roman"/>
              </a:rPr>
              <a:t> </a:t>
            </a:r>
            <a:r>
              <a:rPr sz="2000" dirty="0">
                <a:solidFill>
                  <a:srgbClr val="FFFFFF"/>
                </a:solidFill>
                <a:latin typeface="Times New Roman"/>
                <a:cs typeface="Times New Roman"/>
              </a:rPr>
              <a:t>in</a:t>
            </a:r>
            <a:r>
              <a:rPr sz="2000" spc="-25" dirty="0">
                <a:solidFill>
                  <a:srgbClr val="FFFFFF"/>
                </a:solidFill>
                <a:latin typeface="Times New Roman"/>
                <a:cs typeface="Times New Roman"/>
              </a:rPr>
              <a:t> </a:t>
            </a:r>
            <a:r>
              <a:rPr sz="2000" spc="-10" dirty="0">
                <a:solidFill>
                  <a:srgbClr val="FFFFFF"/>
                </a:solidFill>
                <a:latin typeface="Times New Roman"/>
                <a:cs typeface="Times New Roman"/>
              </a:rPr>
              <a:t>1926.</a:t>
            </a:r>
            <a:endParaRPr sz="2000" dirty="0">
              <a:latin typeface="Times New Roman"/>
              <a:cs typeface="Times New Roman"/>
            </a:endParaRPr>
          </a:p>
        </p:txBody>
      </p:sp>
      <p:sp>
        <p:nvSpPr>
          <p:cNvPr id="13" name="object 13"/>
          <p:cNvSpPr txBox="1"/>
          <p:nvPr/>
        </p:nvSpPr>
        <p:spPr>
          <a:xfrm>
            <a:off x="-7447961" y="2706070"/>
            <a:ext cx="6012815" cy="636270"/>
          </a:xfrm>
          <a:prstGeom prst="rect">
            <a:avLst/>
          </a:prstGeom>
        </p:spPr>
        <p:txBody>
          <a:bodyPr vert="horz" wrap="square" lIns="0" tIns="13335" rIns="0" bIns="0" rtlCol="0">
            <a:spAutoFit/>
          </a:bodyPr>
          <a:lstStyle/>
          <a:p>
            <a:pPr marL="190500" marR="5080" indent="-178435">
              <a:lnSpc>
                <a:spcPct val="100000"/>
              </a:lnSpc>
              <a:spcBef>
                <a:spcPts val="105"/>
              </a:spcBef>
              <a:buChar char="•"/>
              <a:tabLst>
                <a:tab pos="190500" algn="l"/>
              </a:tabLst>
            </a:pPr>
            <a:r>
              <a:rPr sz="2000" dirty="0">
                <a:solidFill>
                  <a:srgbClr val="FFFFFF"/>
                </a:solidFill>
                <a:latin typeface="Times New Roman"/>
                <a:cs typeface="Times New Roman"/>
              </a:rPr>
              <a:t>The</a:t>
            </a:r>
            <a:r>
              <a:rPr sz="2000" spc="-20" dirty="0">
                <a:solidFill>
                  <a:srgbClr val="FFFFFF"/>
                </a:solidFill>
                <a:latin typeface="Times New Roman"/>
                <a:cs typeface="Times New Roman"/>
              </a:rPr>
              <a:t> </a:t>
            </a:r>
            <a:r>
              <a:rPr sz="2000" dirty="0">
                <a:solidFill>
                  <a:srgbClr val="FFFFFF"/>
                </a:solidFill>
                <a:latin typeface="Times New Roman"/>
                <a:cs typeface="Times New Roman"/>
              </a:rPr>
              <a:t>early</a:t>
            </a:r>
            <a:r>
              <a:rPr sz="2000" spc="-25" dirty="0">
                <a:solidFill>
                  <a:srgbClr val="FFFFFF"/>
                </a:solidFill>
                <a:latin typeface="Times New Roman"/>
                <a:cs typeface="Times New Roman"/>
              </a:rPr>
              <a:t> </a:t>
            </a:r>
            <a:r>
              <a:rPr sz="2000" dirty="0">
                <a:solidFill>
                  <a:srgbClr val="FFFFFF"/>
                </a:solidFill>
                <a:latin typeface="Times New Roman"/>
                <a:cs typeface="Times New Roman"/>
              </a:rPr>
              <a:t>course</a:t>
            </a:r>
            <a:r>
              <a:rPr sz="2000" spc="-40" dirty="0">
                <a:solidFill>
                  <a:srgbClr val="FFFFFF"/>
                </a:solidFill>
                <a:latin typeface="Times New Roman"/>
                <a:cs typeface="Times New Roman"/>
              </a:rPr>
              <a:t> </a:t>
            </a:r>
            <a:r>
              <a:rPr sz="2000" dirty="0">
                <a:solidFill>
                  <a:srgbClr val="FFFFFF"/>
                </a:solidFill>
                <a:latin typeface="Times New Roman"/>
                <a:cs typeface="Times New Roman"/>
              </a:rPr>
              <a:t>mixed</a:t>
            </a:r>
            <a:r>
              <a:rPr sz="2000" spc="-15" dirty="0">
                <a:solidFill>
                  <a:srgbClr val="FFFFFF"/>
                </a:solidFill>
                <a:latin typeface="Times New Roman"/>
                <a:cs typeface="Times New Roman"/>
              </a:rPr>
              <a:t> </a:t>
            </a:r>
            <a:r>
              <a:rPr sz="2000" dirty="0">
                <a:solidFill>
                  <a:srgbClr val="FFFFFF"/>
                </a:solidFill>
                <a:latin typeface="Times New Roman"/>
                <a:cs typeface="Times New Roman"/>
              </a:rPr>
              <a:t>classroom</a:t>
            </a:r>
            <a:r>
              <a:rPr sz="2000" spc="-50" dirty="0">
                <a:solidFill>
                  <a:srgbClr val="FFFFFF"/>
                </a:solidFill>
                <a:latin typeface="Times New Roman"/>
                <a:cs typeface="Times New Roman"/>
              </a:rPr>
              <a:t> </a:t>
            </a:r>
            <a:r>
              <a:rPr sz="2000" dirty="0">
                <a:solidFill>
                  <a:srgbClr val="FFFFFF"/>
                </a:solidFill>
                <a:latin typeface="Times New Roman"/>
                <a:cs typeface="Times New Roman"/>
              </a:rPr>
              <a:t>work</a:t>
            </a:r>
            <a:r>
              <a:rPr sz="2000" spc="-40" dirty="0">
                <a:solidFill>
                  <a:srgbClr val="FFFFFF"/>
                </a:solidFill>
                <a:latin typeface="Times New Roman"/>
                <a:cs typeface="Times New Roman"/>
              </a:rPr>
              <a:t> </a:t>
            </a:r>
            <a:r>
              <a:rPr sz="2000" dirty="0">
                <a:solidFill>
                  <a:srgbClr val="FFFFFF"/>
                </a:solidFill>
                <a:latin typeface="Times New Roman"/>
                <a:cs typeface="Times New Roman"/>
              </a:rPr>
              <a:t>with</a:t>
            </a:r>
            <a:r>
              <a:rPr sz="2000" spc="-10" dirty="0">
                <a:solidFill>
                  <a:srgbClr val="FFFFFF"/>
                </a:solidFill>
                <a:latin typeface="Times New Roman"/>
                <a:cs typeface="Times New Roman"/>
              </a:rPr>
              <a:t> </a:t>
            </a:r>
            <a:r>
              <a:rPr sz="2000" dirty="0">
                <a:solidFill>
                  <a:srgbClr val="FFFFFF"/>
                </a:solidFill>
                <a:latin typeface="Times New Roman"/>
                <a:cs typeface="Times New Roman"/>
              </a:rPr>
              <a:t>flying,</a:t>
            </a:r>
            <a:r>
              <a:rPr sz="2000" spc="-40" dirty="0">
                <a:solidFill>
                  <a:srgbClr val="FFFFFF"/>
                </a:solidFill>
                <a:latin typeface="Times New Roman"/>
                <a:cs typeface="Times New Roman"/>
              </a:rPr>
              <a:t> </a:t>
            </a:r>
            <a:r>
              <a:rPr sz="2000" spc="-25" dirty="0">
                <a:solidFill>
                  <a:srgbClr val="FFFFFF"/>
                </a:solidFill>
                <a:latin typeface="Times New Roman"/>
                <a:cs typeface="Times New Roman"/>
              </a:rPr>
              <a:t>map </a:t>
            </a:r>
            <a:r>
              <a:rPr sz="2000" dirty="0">
                <a:solidFill>
                  <a:srgbClr val="FFFFFF"/>
                </a:solidFill>
                <a:latin typeface="Times New Roman"/>
                <a:cs typeface="Times New Roman"/>
              </a:rPr>
              <a:t>reading,</a:t>
            </a:r>
            <a:r>
              <a:rPr sz="2000" spc="-55" dirty="0">
                <a:solidFill>
                  <a:srgbClr val="FFFFFF"/>
                </a:solidFill>
                <a:latin typeface="Times New Roman"/>
                <a:cs typeface="Times New Roman"/>
              </a:rPr>
              <a:t> </a:t>
            </a:r>
            <a:r>
              <a:rPr sz="2000" dirty="0">
                <a:solidFill>
                  <a:srgbClr val="FFFFFF"/>
                </a:solidFill>
                <a:latin typeface="Times New Roman"/>
                <a:cs typeface="Times New Roman"/>
              </a:rPr>
              <a:t>staff</a:t>
            </a:r>
            <a:r>
              <a:rPr sz="2000" spc="-25" dirty="0">
                <a:solidFill>
                  <a:srgbClr val="FFFFFF"/>
                </a:solidFill>
                <a:latin typeface="Times New Roman"/>
                <a:cs typeface="Times New Roman"/>
              </a:rPr>
              <a:t> </a:t>
            </a:r>
            <a:r>
              <a:rPr sz="2000" dirty="0">
                <a:solidFill>
                  <a:srgbClr val="FFFFFF"/>
                </a:solidFill>
                <a:latin typeface="Times New Roman"/>
                <a:cs typeface="Times New Roman"/>
              </a:rPr>
              <a:t>work,</a:t>
            </a:r>
            <a:r>
              <a:rPr sz="2000" spc="-40" dirty="0">
                <a:solidFill>
                  <a:srgbClr val="FFFFFF"/>
                </a:solidFill>
                <a:latin typeface="Times New Roman"/>
                <a:cs typeface="Times New Roman"/>
              </a:rPr>
              <a:t> </a:t>
            </a:r>
            <a:r>
              <a:rPr sz="2000" dirty="0">
                <a:solidFill>
                  <a:srgbClr val="FFFFFF"/>
                </a:solidFill>
                <a:latin typeface="Times New Roman"/>
                <a:cs typeface="Times New Roman"/>
              </a:rPr>
              <a:t>and</a:t>
            </a:r>
            <a:r>
              <a:rPr sz="2000" spc="-20" dirty="0">
                <a:solidFill>
                  <a:srgbClr val="FFFFFF"/>
                </a:solidFill>
                <a:latin typeface="Times New Roman"/>
                <a:cs typeface="Times New Roman"/>
              </a:rPr>
              <a:t> </a:t>
            </a:r>
            <a:r>
              <a:rPr sz="2000" dirty="0">
                <a:solidFill>
                  <a:srgbClr val="FFFFFF"/>
                </a:solidFill>
                <a:latin typeface="Times New Roman"/>
                <a:cs typeface="Times New Roman"/>
              </a:rPr>
              <a:t>tactical</a:t>
            </a:r>
            <a:r>
              <a:rPr sz="2000" spc="-25" dirty="0">
                <a:solidFill>
                  <a:srgbClr val="FFFFFF"/>
                </a:solidFill>
                <a:latin typeface="Times New Roman"/>
                <a:cs typeface="Times New Roman"/>
              </a:rPr>
              <a:t> </a:t>
            </a:r>
            <a:r>
              <a:rPr sz="2000" spc="-10" dirty="0">
                <a:solidFill>
                  <a:srgbClr val="FFFFFF"/>
                </a:solidFill>
                <a:latin typeface="Times New Roman"/>
                <a:cs typeface="Times New Roman"/>
              </a:rPr>
              <a:t>problems.</a:t>
            </a:r>
            <a:endParaRPr sz="2000" dirty="0">
              <a:latin typeface="Times New Roman"/>
              <a:cs typeface="Times New Roman"/>
            </a:endParaRPr>
          </a:p>
        </p:txBody>
      </p:sp>
      <p:sp>
        <p:nvSpPr>
          <p:cNvPr id="14" name="object 14"/>
          <p:cNvSpPr txBox="1"/>
          <p:nvPr/>
        </p:nvSpPr>
        <p:spPr>
          <a:xfrm>
            <a:off x="-7369729" y="3515660"/>
            <a:ext cx="6010910" cy="636270"/>
          </a:xfrm>
          <a:prstGeom prst="rect">
            <a:avLst/>
          </a:prstGeom>
        </p:spPr>
        <p:txBody>
          <a:bodyPr vert="horz" wrap="square" lIns="0" tIns="12700" rIns="0" bIns="0" rtlCol="0">
            <a:spAutoFit/>
          </a:bodyPr>
          <a:lstStyle/>
          <a:p>
            <a:pPr marL="190500" marR="5080" indent="-178435">
              <a:lnSpc>
                <a:spcPct val="100000"/>
              </a:lnSpc>
              <a:spcBef>
                <a:spcPts val="100"/>
              </a:spcBef>
              <a:buChar char="•"/>
              <a:tabLst>
                <a:tab pos="190500" algn="l"/>
              </a:tabLst>
            </a:pPr>
            <a:r>
              <a:rPr sz="2000" dirty="0">
                <a:solidFill>
                  <a:srgbClr val="FFFFFF"/>
                </a:solidFill>
                <a:latin typeface="Times New Roman"/>
                <a:cs typeface="Times New Roman"/>
              </a:rPr>
              <a:t>Small</a:t>
            </a:r>
            <a:r>
              <a:rPr sz="2000" spc="-5" dirty="0">
                <a:solidFill>
                  <a:srgbClr val="FFFFFF"/>
                </a:solidFill>
                <a:latin typeface="Times New Roman"/>
                <a:cs typeface="Times New Roman"/>
              </a:rPr>
              <a:t> </a:t>
            </a:r>
            <a:r>
              <a:rPr sz="2000" dirty="0">
                <a:solidFill>
                  <a:srgbClr val="FFFFFF"/>
                </a:solidFill>
                <a:latin typeface="Times New Roman"/>
                <a:cs typeface="Times New Roman"/>
              </a:rPr>
              <a:t>classes</a:t>
            </a:r>
            <a:r>
              <a:rPr sz="2000" spc="-20" dirty="0">
                <a:solidFill>
                  <a:srgbClr val="FFFFFF"/>
                </a:solidFill>
                <a:latin typeface="Times New Roman"/>
                <a:cs typeface="Times New Roman"/>
              </a:rPr>
              <a:t> </a:t>
            </a:r>
            <a:r>
              <a:rPr sz="2000" dirty="0">
                <a:solidFill>
                  <a:srgbClr val="FFFFFF"/>
                </a:solidFill>
                <a:latin typeface="Times New Roman"/>
                <a:cs typeface="Times New Roman"/>
              </a:rPr>
              <a:t>and</a:t>
            </a:r>
            <a:r>
              <a:rPr sz="2000" spc="-5" dirty="0">
                <a:solidFill>
                  <a:srgbClr val="FFFFFF"/>
                </a:solidFill>
                <a:latin typeface="Times New Roman"/>
                <a:cs typeface="Times New Roman"/>
              </a:rPr>
              <a:t> </a:t>
            </a:r>
            <a:r>
              <a:rPr sz="2000" spc="-10" dirty="0">
                <a:solidFill>
                  <a:srgbClr val="FFFFFF"/>
                </a:solidFill>
                <a:latin typeface="Times New Roman"/>
                <a:cs typeface="Times New Roman"/>
              </a:rPr>
              <a:t>debate-</a:t>
            </a:r>
            <a:r>
              <a:rPr sz="2000" dirty="0">
                <a:solidFill>
                  <a:srgbClr val="FFFFFF"/>
                </a:solidFill>
                <a:latin typeface="Times New Roman"/>
                <a:cs typeface="Times New Roman"/>
              </a:rPr>
              <a:t>heavy</a:t>
            </a:r>
            <a:r>
              <a:rPr sz="2000" spc="-40" dirty="0">
                <a:solidFill>
                  <a:srgbClr val="FFFFFF"/>
                </a:solidFill>
                <a:latin typeface="Times New Roman"/>
                <a:cs typeface="Times New Roman"/>
              </a:rPr>
              <a:t> </a:t>
            </a:r>
            <a:r>
              <a:rPr sz="2000" dirty="0">
                <a:solidFill>
                  <a:srgbClr val="FFFFFF"/>
                </a:solidFill>
                <a:latin typeface="Times New Roman"/>
                <a:cs typeface="Times New Roman"/>
              </a:rPr>
              <a:t>teaching</a:t>
            </a:r>
            <a:r>
              <a:rPr sz="2000" spc="-30" dirty="0">
                <a:solidFill>
                  <a:srgbClr val="FFFFFF"/>
                </a:solidFill>
                <a:latin typeface="Times New Roman"/>
                <a:cs typeface="Times New Roman"/>
              </a:rPr>
              <a:t> </a:t>
            </a:r>
            <a:r>
              <a:rPr sz="2000" dirty="0">
                <a:solidFill>
                  <a:srgbClr val="FFFFFF"/>
                </a:solidFill>
                <a:latin typeface="Times New Roman"/>
                <a:cs typeface="Times New Roman"/>
              </a:rPr>
              <a:t>gave</a:t>
            </a:r>
            <a:r>
              <a:rPr sz="2000" spc="-25" dirty="0">
                <a:solidFill>
                  <a:srgbClr val="FFFFFF"/>
                </a:solidFill>
                <a:latin typeface="Times New Roman"/>
                <a:cs typeface="Times New Roman"/>
              </a:rPr>
              <a:t> </a:t>
            </a:r>
            <a:r>
              <a:rPr sz="2000" spc="-10" dirty="0">
                <a:solidFill>
                  <a:srgbClr val="FFFFFF"/>
                </a:solidFill>
                <a:latin typeface="Times New Roman"/>
                <a:cs typeface="Times New Roman"/>
              </a:rPr>
              <a:t>instructors </a:t>
            </a:r>
            <a:r>
              <a:rPr sz="2000" dirty="0">
                <a:solidFill>
                  <a:srgbClr val="FFFFFF"/>
                </a:solidFill>
                <a:latin typeface="Times New Roman"/>
                <a:cs typeface="Times New Roman"/>
              </a:rPr>
              <a:t>unusual</a:t>
            </a:r>
            <a:r>
              <a:rPr sz="2000" spc="-40" dirty="0">
                <a:solidFill>
                  <a:srgbClr val="FFFFFF"/>
                </a:solidFill>
                <a:latin typeface="Times New Roman"/>
                <a:cs typeface="Times New Roman"/>
              </a:rPr>
              <a:t> </a:t>
            </a:r>
            <a:r>
              <a:rPr sz="2000" dirty="0">
                <a:solidFill>
                  <a:srgbClr val="FFFFFF"/>
                </a:solidFill>
                <a:latin typeface="Times New Roman"/>
                <a:cs typeface="Times New Roman"/>
              </a:rPr>
              <a:t>influence</a:t>
            </a:r>
            <a:r>
              <a:rPr sz="2000" spc="-25" dirty="0">
                <a:solidFill>
                  <a:srgbClr val="FFFFFF"/>
                </a:solidFill>
                <a:latin typeface="Times New Roman"/>
                <a:cs typeface="Times New Roman"/>
              </a:rPr>
              <a:t> </a:t>
            </a:r>
            <a:r>
              <a:rPr sz="2000" dirty="0">
                <a:solidFill>
                  <a:srgbClr val="FFFFFF"/>
                </a:solidFill>
                <a:latin typeface="Times New Roman"/>
                <a:cs typeface="Times New Roman"/>
              </a:rPr>
              <a:t>over</a:t>
            </a:r>
            <a:r>
              <a:rPr sz="2000" spc="-20" dirty="0">
                <a:solidFill>
                  <a:srgbClr val="FFFFFF"/>
                </a:solidFill>
                <a:latin typeface="Times New Roman"/>
                <a:cs typeface="Times New Roman"/>
              </a:rPr>
              <a:t> </a:t>
            </a:r>
            <a:r>
              <a:rPr sz="2000" spc="-10" dirty="0">
                <a:solidFill>
                  <a:srgbClr val="FFFFFF"/>
                </a:solidFill>
                <a:latin typeface="Times New Roman"/>
                <a:cs typeface="Times New Roman"/>
              </a:rPr>
              <a:t>doctrine.</a:t>
            </a:r>
            <a:endParaRPr sz="2000" dirty="0">
              <a:latin typeface="Times New Roman"/>
              <a:cs typeface="Times New Roman"/>
            </a:endParaRPr>
          </a:p>
        </p:txBody>
      </p:sp>
      <p:sp>
        <p:nvSpPr>
          <p:cNvPr id="15" name="object 15"/>
          <p:cNvSpPr txBox="1"/>
          <p:nvPr/>
        </p:nvSpPr>
        <p:spPr>
          <a:xfrm>
            <a:off x="8170750" y="1538886"/>
            <a:ext cx="2418715" cy="1027845"/>
          </a:xfrm>
          <a:prstGeom prst="rect">
            <a:avLst/>
          </a:prstGeom>
        </p:spPr>
        <p:txBody>
          <a:bodyPr vert="horz" wrap="square" lIns="0" tIns="12065" rIns="0" bIns="0" rtlCol="0">
            <a:spAutoFit/>
          </a:bodyPr>
          <a:lstStyle/>
          <a:p>
            <a:pPr algn="ctr">
              <a:lnSpc>
                <a:spcPct val="100000"/>
              </a:lnSpc>
              <a:spcBef>
                <a:spcPts val="95"/>
              </a:spcBef>
            </a:pPr>
            <a:r>
              <a:rPr sz="2200" b="1" spc="-20" dirty="0">
                <a:solidFill>
                  <a:srgbClr val="1F395F"/>
                </a:solidFill>
                <a:latin typeface="Aptos Black" panose="020B0004020202020204" pitchFamily="34" charset="0"/>
                <a:cs typeface="Times New Roman"/>
              </a:rPr>
              <a:t>1920</a:t>
            </a:r>
            <a:endParaRPr sz="2200" dirty="0">
              <a:latin typeface="Aptos Black" panose="020B0004020202020204" pitchFamily="34" charset="0"/>
              <a:cs typeface="Times New Roman"/>
            </a:endParaRPr>
          </a:p>
          <a:p>
            <a:pPr algn="ctr">
              <a:lnSpc>
                <a:spcPct val="100000"/>
              </a:lnSpc>
            </a:pPr>
            <a:r>
              <a:rPr sz="2200" b="1" dirty="0">
                <a:solidFill>
                  <a:srgbClr val="1F395F"/>
                </a:solidFill>
                <a:cs typeface="Times New Roman"/>
              </a:rPr>
              <a:t>Founded</a:t>
            </a:r>
            <a:r>
              <a:rPr sz="2200" b="1" spc="-35" dirty="0">
                <a:solidFill>
                  <a:srgbClr val="1F395F"/>
                </a:solidFill>
                <a:cs typeface="Times New Roman"/>
              </a:rPr>
              <a:t> </a:t>
            </a:r>
            <a:r>
              <a:rPr sz="2200" b="1" dirty="0">
                <a:solidFill>
                  <a:srgbClr val="1F395F"/>
                </a:solidFill>
                <a:cs typeface="Times New Roman"/>
              </a:rPr>
              <a:t>at</a:t>
            </a:r>
            <a:r>
              <a:rPr sz="2200" b="1" spc="-50" dirty="0">
                <a:solidFill>
                  <a:srgbClr val="1F395F"/>
                </a:solidFill>
                <a:cs typeface="Times New Roman"/>
              </a:rPr>
              <a:t> </a:t>
            </a:r>
            <a:r>
              <a:rPr sz="2200" b="1" spc="-10" dirty="0">
                <a:solidFill>
                  <a:srgbClr val="1F395F"/>
                </a:solidFill>
                <a:cs typeface="Times New Roman"/>
              </a:rPr>
              <a:t>Langley</a:t>
            </a:r>
            <a:endParaRPr sz="2200" dirty="0">
              <a:cs typeface="Times New Roman"/>
            </a:endParaRPr>
          </a:p>
        </p:txBody>
      </p:sp>
      <p:sp>
        <p:nvSpPr>
          <p:cNvPr id="16" name="object 16"/>
          <p:cNvSpPr txBox="1"/>
          <p:nvPr/>
        </p:nvSpPr>
        <p:spPr>
          <a:xfrm>
            <a:off x="7967547" y="2761263"/>
            <a:ext cx="2825115" cy="1030605"/>
          </a:xfrm>
          <a:prstGeom prst="rect">
            <a:avLst/>
          </a:prstGeom>
        </p:spPr>
        <p:txBody>
          <a:bodyPr vert="horz" wrap="square" lIns="0" tIns="12065" rIns="0" bIns="0" rtlCol="0">
            <a:spAutoFit/>
          </a:bodyPr>
          <a:lstStyle/>
          <a:p>
            <a:pPr algn="ctr">
              <a:lnSpc>
                <a:spcPct val="100000"/>
              </a:lnSpc>
              <a:spcBef>
                <a:spcPts val="95"/>
              </a:spcBef>
            </a:pPr>
            <a:r>
              <a:rPr sz="2200" b="1" spc="-20" dirty="0">
                <a:solidFill>
                  <a:srgbClr val="1F395F"/>
                </a:solidFill>
                <a:latin typeface="Aptos Black" panose="020B0004020202020204" pitchFamily="34" charset="0"/>
                <a:cs typeface="Times New Roman"/>
              </a:rPr>
              <a:t>1922</a:t>
            </a:r>
            <a:endParaRPr sz="2200" dirty="0">
              <a:latin typeface="Aptos Black" panose="020B0004020202020204" pitchFamily="34" charset="0"/>
              <a:cs typeface="Times New Roman"/>
            </a:endParaRPr>
          </a:p>
          <a:p>
            <a:pPr marL="12700" marR="5080" algn="ctr">
              <a:lnSpc>
                <a:spcPct val="100000"/>
              </a:lnSpc>
            </a:pPr>
            <a:r>
              <a:rPr sz="2200" b="1" spc="-25" dirty="0">
                <a:solidFill>
                  <a:srgbClr val="1F395F"/>
                </a:solidFill>
                <a:cs typeface="Times New Roman"/>
              </a:rPr>
              <a:t>“Tactical</a:t>
            </a:r>
            <a:r>
              <a:rPr sz="2200" b="1" spc="-60" dirty="0">
                <a:solidFill>
                  <a:srgbClr val="1F395F"/>
                </a:solidFill>
                <a:cs typeface="Times New Roman"/>
              </a:rPr>
              <a:t> </a:t>
            </a:r>
            <a:r>
              <a:rPr sz="2200" b="1" dirty="0">
                <a:solidFill>
                  <a:srgbClr val="1F395F"/>
                </a:solidFill>
                <a:cs typeface="Times New Roman"/>
              </a:rPr>
              <a:t>School”</a:t>
            </a:r>
            <a:r>
              <a:rPr sz="2200" b="1" spc="-65" dirty="0">
                <a:solidFill>
                  <a:srgbClr val="1F395F"/>
                </a:solidFill>
                <a:cs typeface="Times New Roman"/>
              </a:rPr>
              <a:t> </a:t>
            </a:r>
            <a:r>
              <a:rPr sz="2200" b="1" spc="-20" dirty="0">
                <a:solidFill>
                  <a:srgbClr val="1F395F"/>
                </a:solidFill>
                <a:cs typeface="Times New Roman"/>
              </a:rPr>
              <a:t>name </a:t>
            </a:r>
            <a:r>
              <a:rPr sz="2200" b="1" spc="-10" dirty="0">
                <a:solidFill>
                  <a:srgbClr val="1F395F"/>
                </a:solidFill>
                <a:cs typeface="Times New Roman"/>
              </a:rPr>
              <a:t>adopted</a:t>
            </a:r>
            <a:endParaRPr sz="2200" dirty="0">
              <a:cs typeface="Times New Roman"/>
            </a:endParaRPr>
          </a:p>
        </p:txBody>
      </p:sp>
      <p:sp>
        <p:nvSpPr>
          <p:cNvPr id="17" name="object 17"/>
          <p:cNvSpPr txBox="1"/>
          <p:nvPr/>
        </p:nvSpPr>
        <p:spPr>
          <a:xfrm>
            <a:off x="8229803" y="3986401"/>
            <a:ext cx="2300605" cy="695325"/>
          </a:xfrm>
          <a:prstGeom prst="rect">
            <a:avLst/>
          </a:prstGeom>
        </p:spPr>
        <p:txBody>
          <a:bodyPr vert="horz" wrap="square" lIns="0" tIns="12065" rIns="0" bIns="0" rtlCol="0">
            <a:spAutoFit/>
          </a:bodyPr>
          <a:lstStyle/>
          <a:p>
            <a:pPr algn="ctr">
              <a:lnSpc>
                <a:spcPct val="100000"/>
              </a:lnSpc>
              <a:spcBef>
                <a:spcPts val="95"/>
              </a:spcBef>
            </a:pPr>
            <a:r>
              <a:rPr sz="2200" b="1" spc="-20" dirty="0">
                <a:solidFill>
                  <a:srgbClr val="1F395F"/>
                </a:solidFill>
                <a:latin typeface="Aptos Black" panose="020B0004020202020204" pitchFamily="34" charset="0"/>
                <a:cs typeface="Times New Roman"/>
              </a:rPr>
              <a:t>1926</a:t>
            </a:r>
            <a:endParaRPr sz="2200" dirty="0">
              <a:latin typeface="Aptos Black" panose="020B0004020202020204" pitchFamily="34" charset="0"/>
              <a:cs typeface="Times New Roman"/>
            </a:endParaRPr>
          </a:p>
          <a:p>
            <a:pPr algn="ctr">
              <a:lnSpc>
                <a:spcPct val="100000"/>
              </a:lnSpc>
            </a:pPr>
            <a:r>
              <a:rPr sz="2200" b="1" dirty="0">
                <a:solidFill>
                  <a:srgbClr val="1F395F"/>
                </a:solidFill>
                <a:cs typeface="Times New Roman"/>
              </a:rPr>
              <a:t>“Air</a:t>
            </a:r>
            <a:r>
              <a:rPr sz="2200" b="1" spc="-90" dirty="0">
                <a:solidFill>
                  <a:srgbClr val="1F395F"/>
                </a:solidFill>
                <a:cs typeface="Times New Roman"/>
              </a:rPr>
              <a:t> </a:t>
            </a:r>
            <a:r>
              <a:rPr sz="2200" b="1" dirty="0">
                <a:solidFill>
                  <a:srgbClr val="1F395F"/>
                </a:solidFill>
                <a:cs typeface="Times New Roman"/>
              </a:rPr>
              <a:t>Corps”</a:t>
            </a:r>
            <a:r>
              <a:rPr sz="2200" b="1" spc="-60" dirty="0">
                <a:solidFill>
                  <a:srgbClr val="1F395F"/>
                </a:solidFill>
                <a:cs typeface="Times New Roman"/>
              </a:rPr>
              <a:t> </a:t>
            </a:r>
            <a:r>
              <a:rPr sz="2200" b="1" spc="-20" dirty="0">
                <a:solidFill>
                  <a:srgbClr val="1F395F"/>
                </a:solidFill>
                <a:cs typeface="Times New Roman"/>
              </a:rPr>
              <a:t>added</a:t>
            </a:r>
            <a:endParaRPr sz="2200" dirty="0">
              <a:cs typeface="Times New Roman"/>
            </a:endParaRPr>
          </a:p>
        </p:txBody>
      </p:sp>
      <p:sp>
        <p:nvSpPr>
          <p:cNvPr id="21" name="object 6" descr="$PPTXTitle">
            <a:extLst>
              <a:ext uri="{FF2B5EF4-FFF2-40B4-BE49-F238E27FC236}">
                <a16:creationId xmlns:a16="http://schemas.microsoft.com/office/drawing/2014/main" id="{B286BC14-9136-2E68-A941-71FA4B7BBBAD}"/>
              </a:ext>
            </a:extLst>
          </p:cNvPr>
          <p:cNvSpPr txBox="1">
            <a:spLocks/>
          </p:cNvSpPr>
          <p:nvPr/>
        </p:nvSpPr>
        <p:spPr>
          <a:xfrm>
            <a:off x="2009853" y="307565"/>
            <a:ext cx="8922631" cy="781624"/>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marL="12700">
              <a:lnSpc>
                <a:spcPct val="100000"/>
              </a:lnSpc>
              <a:spcBef>
                <a:spcPts val="95"/>
              </a:spcBef>
            </a:pPr>
            <a:r>
              <a:rPr lang="en-US" sz="5000" spc="-10" dirty="0">
                <a:latin typeface="Aptos Black" panose="020B0004020202020204" pitchFamily="34" charset="0"/>
              </a:rPr>
              <a:t>Origins at Langley Field, VA</a:t>
            </a:r>
          </a:p>
        </p:txBody>
      </p:sp>
      <p:sp>
        <p:nvSpPr>
          <p:cNvPr id="22" name="object 8">
            <a:extLst>
              <a:ext uri="{FF2B5EF4-FFF2-40B4-BE49-F238E27FC236}">
                <a16:creationId xmlns:a16="http://schemas.microsoft.com/office/drawing/2014/main" id="{DCC9E49A-C837-18DE-67D2-FADDA52CA48F}"/>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rgbClr val="FFFFFF"/>
            </a:solidFill>
          </a:ln>
        </p:spPr>
        <p:txBody>
          <a:bodyPr wrap="square" lIns="0" tIns="0" rIns="0" bIns="0" rtlCol="0"/>
          <a:lstStyle/>
          <a:p>
            <a:endParaRPr/>
          </a:p>
        </p:txBody>
      </p:sp>
      <p:sp>
        <p:nvSpPr>
          <p:cNvPr id="23" name="object 10">
            <a:extLst>
              <a:ext uri="{FF2B5EF4-FFF2-40B4-BE49-F238E27FC236}">
                <a16:creationId xmlns:a16="http://schemas.microsoft.com/office/drawing/2014/main" id="{488F97C7-30A6-9332-8BD2-D3E624BF1428}"/>
              </a:ext>
            </a:extLst>
          </p:cNvPr>
          <p:cNvSpPr txBox="1"/>
          <p:nvPr/>
        </p:nvSpPr>
        <p:spPr>
          <a:xfrm>
            <a:off x="1326572" y="1401836"/>
            <a:ext cx="6003925" cy="3463128"/>
          </a:xfrm>
          <a:prstGeom prst="rect">
            <a:avLst/>
          </a:prstGeom>
        </p:spPr>
        <p:txBody>
          <a:bodyPr vert="horz" wrap="square" lIns="0" tIns="13335" rIns="0" bIns="0" rtlCol="0">
            <a:spAutoFit/>
          </a:bodyPr>
          <a:lstStyle/>
          <a:p>
            <a:pPr marL="190500" marR="5080" indent="-178435">
              <a:lnSpc>
                <a:spcPct val="100000"/>
              </a:lnSpc>
              <a:spcBef>
                <a:spcPts val="105"/>
              </a:spcBef>
              <a:buChar char="•"/>
              <a:tabLst>
                <a:tab pos="190500" algn="l"/>
              </a:tabLst>
            </a:pPr>
            <a:r>
              <a:rPr lang="en-US" sz="2000" dirty="0">
                <a:solidFill>
                  <a:srgbClr val="FFFFFF"/>
                </a:solidFill>
                <a:cs typeface="Times New Roman"/>
              </a:rPr>
              <a:t>Opened</a:t>
            </a:r>
            <a:r>
              <a:rPr lang="en-US" sz="2000" spc="-35" dirty="0">
                <a:solidFill>
                  <a:srgbClr val="FFFFFF"/>
                </a:solidFill>
                <a:cs typeface="Times New Roman"/>
              </a:rPr>
              <a:t> </a:t>
            </a:r>
            <a:r>
              <a:rPr lang="en-US" sz="2000" dirty="0">
                <a:solidFill>
                  <a:srgbClr val="FFFFFF"/>
                </a:solidFill>
                <a:cs typeface="Times New Roman"/>
              </a:rPr>
              <a:t>on</a:t>
            </a:r>
            <a:r>
              <a:rPr lang="en-US" sz="2000" spc="-10" dirty="0">
                <a:solidFill>
                  <a:srgbClr val="FFFFFF"/>
                </a:solidFill>
                <a:cs typeface="Times New Roman"/>
              </a:rPr>
              <a:t> </a:t>
            </a:r>
            <a:r>
              <a:rPr lang="en-US" sz="2000" dirty="0">
                <a:solidFill>
                  <a:srgbClr val="FFFFFF"/>
                </a:solidFill>
                <a:cs typeface="Times New Roman"/>
              </a:rPr>
              <a:t>1</a:t>
            </a:r>
            <a:r>
              <a:rPr lang="en-US" sz="2000" spc="-5" dirty="0">
                <a:solidFill>
                  <a:srgbClr val="FFFFFF"/>
                </a:solidFill>
                <a:cs typeface="Times New Roman"/>
              </a:rPr>
              <a:t> </a:t>
            </a:r>
            <a:r>
              <a:rPr lang="en-US" sz="2000" dirty="0">
                <a:solidFill>
                  <a:srgbClr val="FFFFFF"/>
                </a:solidFill>
                <a:cs typeface="Times New Roman"/>
              </a:rPr>
              <a:t>November</a:t>
            </a:r>
            <a:r>
              <a:rPr lang="en-US" sz="2000" spc="-25" dirty="0">
                <a:solidFill>
                  <a:srgbClr val="FFFFFF"/>
                </a:solidFill>
                <a:cs typeface="Times New Roman"/>
              </a:rPr>
              <a:t> </a:t>
            </a:r>
            <a:r>
              <a:rPr lang="en-US" sz="2000" dirty="0">
                <a:solidFill>
                  <a:srgbClr val="FFFFFF"/>
                </a:solidFill>
                <a:cs typeface="Times New Roman"/>
              </a:rPr>
              <a:t>1920</a:t>
            </a:r>
            <a:r>
              <a:rPr lang="en-US" sz="2000" spc="-30" dirty="0">
                <a:solidFill>
                  <a:srgbClr val="FFFFFF"/>
                </a:solidFill>
                <a:cs typeface="Times New Roman"/>
              </a:rPr>
              <a:t> </a:t>
            </a:r>
            <a:r>
              <a:rPr lang="en-US" sz="2000" dirty="0">
                <a:solidFill>
                  <a:srgbClr val="FFFFFF"/>
                </a:solidFill>
                <a:cs typeface="Times New Roman"/>
              </a:rPr>
              <a:t>as</a:t>
            </a:r>
            <a:r>
              <a:rPr lang="en-US" sz="2000" spc="-10" dirty="0">
                <a:solidFill>
                  <a:srgbClr val="FFFFFF"/>
                </a:solidFill>
                <a:cs typeface="Times New Roman"/>
              </a:rPr>
              <a:t> </a:t>
            </a:r>
            <a:r>
              <a:rPr lang="en-US" sz="2000" dirty="0">
                <a:solidFill>
                  <a:srgbClr val="FFFFFF"/>
                </a:solidFill>
                <a:cs typeface="Times New Roman"/>
              </a:rPr>
              <a:t>the</a:t>
            </a:r>
            <a:r>
              <a:rPr lang="en-US" sz="2000" spc="-130" dirty="0">
                <a:solidFill>
                  <a:srgbClr val="FFFFFF"/>
                </a:solidFill>
                <a:cs typeface="Times New Roman"/>
              </a:rPr>
              <a:t> </a:t>
            </a:r>
            <a:r>
              <a:rPr lang="en-US" sz="2000" dirty="0">
                <a:solidFill>
                  <a:srgbClr val="FFFFFF"/>
                </a:solidFill>
                <a:cs typeface="Times New Roman"/>
              </a:rPr>
              <a:t>Air</a:t>
            </a:r>
            <a:r>
              <a:rPr lang="en-US" sz="2000" spc="-10" dirty="0">
                <a:solidFill>
                  <a:srgbClr val="FFFFFF"/>
                </a:solidFill>
                <a:cs typeface="Times New Roman"/>
              </a:rPr>
              <a:t> </a:t>
            </a:r>
            <a:r>
              <a:rPr lang="en-US" sz="2000" dirty="0">
                <a:solidFill>
                  <a:srgbClr val="FFFFFF"/>
                </a:solidFill>
                <a:cs typeface="Times New Roman"/>
              </a:rPr>
              <a:t>Service</a:t>
            </a:r>
            <a:r>
              <a:rPr lang="en-US" sz="2000" spc="-25" dirty="0">
                <a:solidFill>
                  <a:srgbClr val="FFFFFF"/>
                </a:solidFill>
                <a:cs typeface="Times New Roman"/>
              </a:rPr>
              <a:t> </a:t>
            </a:r>
            <a:r>
              <a:rPr lang="en-US" sz="2000" spc="-10" dirty="0">
                <a:solidFill>
                  <a:srgbClr val="FFFFFF"/>
                </a:solidFill>
                <a:cs typeface="Times New Roman"/>
              </a:rPr>
              <a:t>Field </a:t>
            </a:r>
            <a:r>
              <a:rPr lang="en-US" sz="2000" dirty="0">
                <a:solidFill>
                  <a:srgbClr val="FFFFFF"/>
                </a:solidFill>
                <a:cs typeface="Times New Roman"/>
              </a:rPr>
              <a:t>Officers</a:t>
            </a:r>
            <a:r>
              <a:rPr lang="en-US" sz="2000" spc="-105" dirty="0">
                <a:solidFill>
                  <a:srgbClr val="FFFFFF"/>
                </a:solidFill>
                <a:cs typeface="Times New Roman"/>
              </a:rPr>
              <a:t> </a:t>
            </a:r>
            <a:r>
              <a:rPr lang="en-US" sz="2000" spc="-10" dirty="0">
                <a:solidFill>
                  <a:srgbClr val="FFFFFF"/>
                </a:solidFill>
                <a:cs typeface="Times New Roman"/>
              </a:rPr>
              <a:t>School.</a:t>
            </a:r>
            <a:endParaRPr lang="en-US" sz="2000" dirty="0">
              <a:cs typeface="Times New Roman"/>
            </a:endParaRPr>
          </a:p>
          <a:p>
            <a:pPr>
              <a:lnSpc>
                <a:spcPct val="100000"/>
              </a:lnSpc>
              <a:spcBef>
                <a:spcPts val="95"/>
              </a:spcBef>
              <a:buClr>
                <a:srgbClr val="FFFFFF"/>
              </a:buClr>
              <a:buFont typeface="Times New Roman"/>
              <a:buChar char="•"/>
            </a:pPr>
            <a:endParaRPr sz="2000" dirty="0">
              <a:cs typeface="Times New Roman"/>
            </a:endParaRPr>
          </a:p>
          <a:p>
            <a:pPr marL="190500" marR="5080" indent="-178435">
              <a:lnSpc>
                <a:spcPct val="100000"/>
              </a:lnSpc>
              <a:spcBef>
                <a:spcPts val="105"/>
              </a:spcBef>
              <a:buChar char="•"/>
              <a:tabLst>
                <a:tab pos="190500" algn="l"/>
              </a:tabLst>
            </a:pPr>
            <a:r>
              <a:rPr lang="en-US" sz="2000" dirty="0">
                <a:solidFill>
                  <a:srgbClr val="FFFFFF"/>
                </a:solidFill>
                <a:cs typeface="Times New Roman"/>
              </a:rPr>
              <a:t>Renamed</a:t>
            </a:r>
            <a:r>
              <a:rPr lang="en-US" sz="2000" spc="-25" dirty="0">
                <a:solidFill>
                  <a:srgbClr val="FFFFFF"/>
                </a:solidFill>
                <a:cs typeface="Times New Roman"/>
              </a:rPr>
              <a:t> </a:t>
            </a:r>
            <a:r>
              <a:rPr lang="en-US" sz="2000" dirty="0">
                <a:solidFill>
                  <a:srgbClr val="FFFFFF"/>
                </a:solidFill>
                <a:cs typeface="Times New Roman"/>
              </a:rPr>
              <a:t>the</a:t>
            </a:r>
            <a:r>
              <a:rPr lang="en-US" sz="2000" spc="-130" dirty="0">
                <a:solidFill>
                  <a:srgbClr val="FFFFFF"/>
                </a:solidFill>
                <a:cs typeface="Times New Roman"/>
              </a:rPr>
              <a:t> </a:t>
            </a:r>
            <a:r>
              <a:rPr lang="en-US" sz="2000" dirty="0">
                <a:solidFill>
                  <a:srgbClr val="FFFFFF"/>
                </a:solidFill>
                <a:cs typeface="Times New Roman"/>
              </a:rPr>
              <a:t>Air</a:t>
            </a:r>
            <a:r>
              <a:rPr lang="en-US" sz="2000" spc="-20" dirty="0">
                <a:solidFill>
                  <a:srgbClr val="FFFFFF"/>
                </a:solidFill>
                <a:cs typeface="Times New Roman"/>
              </a:rPr>
              <a:t> </a:t>
            </a:r>
            <a:r>
              <a:rPr lang="en-US" sz="2000" dirty="0">
                <a:solidFill>
                  <a:srgbClr val="FFFFFF"/>
                </a:solidFill>
                <a:cs typeface="Times New Roman"/>
              </a:rPr>
              <a:t>Service</a:t>
            </a:r>
            <a:r>
              <a:rPr lang="en-US" sz="2000" spc="-70" dirty="0">
                <a:solidFill>
                  <a:srgbClr val="FFFFFF"/>
                </a:solidFill>
                <a:cs typeface="Times New Roman"/>
              </a:rPr>
              <a:t> </a:t>
            </a:r>
            <a:r>
              <a:rPr lang="en-US" sz="2000" spc="-10" dirty="0">
                <a:solidFill>
                  <a:srgbClr val="FFFFFF"/>
                </a:solidFill>
                <a:cs typeface="Times New Roman"/>
              </a:rPr>
              <a:t>Tactical</a:t>
            </a:r>
            <a:r>
              <a:rPr lang="en-US" sz="2000" spc="-30" dirty="0">
                <a:solidFill>
                  <a:srgbClr val="FFFFFF"/>
                </a:solidFill>
                <a:cs typeface="Times New Roman"/>
              </a:rPr>
              <a:t> </a:t>
            </a:r>
            <a:r>
              <a:rPr lang="en-US" sz="2000" dirty="0">
                <a:solidFill>
                  <a:srgbClr val="FFFFFF"/>
                </a:solidFill>
                <a:cs typeface="Times New Roman"/>
              </a:rPr>
              <a:t>School</a:t>
            </a:r>
            <a:r>
              <a:rPr lang="en-US" sz="2000" spc="-50" dirty="0">
                <a:solidFill>
                  <a:srgbClr val="FFFFFF"/>
                </a:solidFill>
                <a:cs typeface="Times New Roman"/>
              </a:rPr>
              <a:t> </a:t>
            </a:r>
            <a:r>
              <a:rPr lang="en-US" sz="2000" dirty="0">
                <a:solidFill>
                  <a:srgbClr val="FFFFFF"/>
                </a:solidFill>
                <a:cs typeface="Times New Roman"/>
              </a:rPr>
              <a:t>in</a:t>
            </a:r>
            <a:r>
              <a:rPr lang="en-US" sz="2000" spc="-20" dirty="0">
                <a:solidFill>
                  <a:srgbClr val="FFFFFF"/>
                </a:solidFill>
                <a:cs typeface="Times New Roman"/>
              </a:rPr>
              <a:t> </a:t>
            </a:r>
            <a:r>
              <a:rPr lang="en-US" sz="2000" dirty="0">
                <a:solidFill>
                  <a:srgbClr val="FFFFFF"/>
                </a:solidFill>
                <a:cs typeface="Times New Roman"/>
              </a:rPr>
              <a:t>1922</a:t>
            </a:r>
            <a:r>
              <a:rPr lang="en-US" sz="2000" spc="-45" dirty="0">
                <a:solidFill>
                  <a:srgbClr val="FFFFFF"/>
                </a:solidFill>
                <a:cs typeface="Times New Roman"/>
              </a:rPr>
              <a:t> </a:t>
            </a:r>
            <a:r>
              <a:rPr lang="en-US" sz="2000" dirty="0">
                <a:solidFill>
                  <a:srgbClr val="FFFFFF"/>
                </a:solidFill>
                <a:cs typeface="Times New Roman"/>
              </a:rPr>
              <a:t>and</a:t>
            </a:r>
            <a:r>
              <a:rPr lang="en-US" sz="2000" spc="-30" dirty="0">
                <a:solidFill>
                  <a:srgbClr val="FFFFFF"/>
                </a:solidFill>
                <a:cs typeface="Times New Roman"/>
              </a:rPr>
              <a:t> </a:t>
            </a:r>
            <a:r>
              <a:rPr lang="en-US" sz="2000" dirty="0">
                <a:solidFill>
                  <a:srgbClr val="FFFFFF"/>
                </a:solidFill>
                <a:cs typeface="Times New Roman"/>
              </a:rPr>
              <a:t>the</a:t>
            </a:r>
            <a:r>
              <a:rPr lang="en-US" sz="2000" spc="-125" dirty="0">
                <a:solidFill>
                  <a:srgbClr val="FFFFFF"/>
                </a:solidFill>
                <a:cs typeface="Times New Roman"/>
              </a:rPr>
              <a:t> </a:t>
            </a:r>
            <a:r>
              <a:rPr lang="en-US" sz="2000" spc="-25" dirty="0">
                <a:solidFill>
                  <a:srgbClr val="FFFFFF"/>
                </a:solidFill>
                <a:cs typeface="Times New Roman"/>
              </a:rPr>
              <a:t>Air </a:t>
            </a:r>
            <a:r>
              <a:rPr lang="en-US" sz="2000" dirty="0">
                <a:solidFill>
                  <a:srgbClr val="FFFFFF"/>
                </a:solidFill>
                <a:cs typeface="Times New Roman"/>
              </a:rPr>
              <a:t>Corps</a:t>
            </a:r>
            <a:r>
              <a:rPr lang="en-US" sz="2000" spc="-85" dirty="0">
                <a:solidFill>
                  <a:srgbClr val="FFFFFF"/>
                </a:solidFill>
                <a:cs typeface="Times New Roman"/>
              </a:rPr>
              <a:t> </a:t>
            </a:r>
            <a:r>
              <a:rPr lang="en-US" sz="2000" spc="-10" dirty="0">
                <a:solidFill>
                  <a:srgbClr val="FFFFFF"/>
                </a:solidFill>
                <a:cs typeface="Times New Roman"/>
              </a:rPr>
              <a:t>Tactical</a:t>
            </a:r>
            <a:r>
              <a:rPr lang="en-US" sz="2000" spc="-35" dirty="0">
                <a:solidFill>
                  <a:srgbClr val="FFFFFF"/>
                </a:solidFill>
                <a:cs typeface="Times New Roman"/>
              </a:rPr>
              <a:t> </a:t>
            </a:r>
            <a:r>
              <a:rPr lang="en-US" sz="2000" dirty="0">
                <a:solidFill>
                  <a:srgbClr val="FFFFFF"/>
                </a:solidFill>
                <a:cs typeface="Times New Roman"/>
              </a:rPr>
              <a:t>School</a:t>
            </a:r>
            <a:r>
              <a:rPr lang="en-US" sz="2000" spc="-65" dirty="0">
                <a:solidFill>
                  <a:srgbClr val="FFFFFF"/>
                </a:solidFill>
                <a:cs typeface="Times New Roman"/>
              </a:rPr>
              <a:t> </a:t>
            </a:r>
            <a:r>
              <a:rPr lang="en-US" sz="2000" dirty="0">
                <a:solidFill>
                  <a:srgbClr val="FFFFFF"/>
                </a:solidFill>
                <a:cs typeface="Times New Roman"/>
              </a:rPr>
              <a:t>in</a:t>
            </a:r>
            <a:r>
              <a:rPr lang="en-US" sz="2000" spc="-25" dirty="0">
                <a:solidFill>
                  <a:srgbClr val="FFFFFF"/>
                </a:solidFill>
                <a:cs typeface="Times New Roman"/>
              </a:rPr>
              <a:t> </a:t>
            </a:r>
            <a:r>
              <a:rPr lang="en-US" sz="2000" spc="-10" dirty="0">
                <a:solidFill>
                  <a:srgbClr val="FFFFFF"/>
                </a:solidFill>
                <a:cs typeface="Times New Roman"/>
              </a:rPr>
              <a:t>1926.</a:t>
            </a:r>
            <a:endParaRPr lang="en-US" sz="2000" dirty="0">
              <a:cs typeface="Times New Roman"/>
            </a:endParaRPr>
          </a:p>
          <a:p>
            <a:pPr>
              <a:lnSpc>
                <a:spcPct val="100000"/>
              </a:lnSpc>
              <a:spcBef>
                <a:spcPts val="95"/>
              </a:spcBef>
              <a:buClr>
                <a:srgbClr val="FFFFFF"/>
              </a:buClr>
              <a:buFont typeface="Times New Roman"/>
              <a:buChar char="•"/>
            </a:pPr>
            <a:endParaRPr sz="2000" dirty="0">
              <a:cs typeface="Times New Roman"/>
            </a:endParaRPr>
          </a:p>
          <a:p>
            <a:pPr marL="190500" marR="5080" indent="-178435">
              <a:lnSpc>
                <a:spcPct val="100000"/>
              </a:lnSpc>
              <a:spcBef>
                <a:spcPts val="105"/>
              </a:spcBef>
              <a:buChar char="•"/>
              <a:tabLst>
                <a:tab pos="190500" algn="l"/>
              </a:tabLst>
            </a:pPr>
            <a:r>
              <a:rPr lang="en-US" sz="2000" dirty="0">
                <a:solidFill>
                  <a:srgbClr val="FFFFFF"/>
                </a:solidFill>
                <a:cs typeface="Times New Roman"/>
              </a:rPr>
              <a:t>The</a:t>
            </a:r>
            <a:r>
              <a:rPr lang="en-US" sz="2000" spc="-20" dirty="0">
                <a:solidFill>
                  <a:srgbClr val="FFFFFF"/>
                </a:solidFill>
                <a:cs typeface="Times New Roman"/>
              </a:rPr>
              <a:t> </a:t>
            </a:r>
            <a:r>
              <a:rPr lang="en-US" sz="2000" dirty="0">
                <a:solidFill>
                  <a:srgbClr val="FFFFFF"/>
                </a:solidFill>
                <a:cs typeface="Times New Roman"/>
              </a:rPr>
              <a:t>early</a:t>
            </a:r>
            <a:r>
              <a:rPr lang="en-US" sz="2000" spc="-25" dirty="0">
                <a:solidFill>
                  <a:srgbClr val="FFFFFF"/>
                </a:solidFill>
                <a:cs typeface="Times New Roman"/>
              </a:rPr>
              <a:t> </a:t>
            </a:r>
            <a:r>
              <a:rPr lang="en-US" sz="2000" dirty="0">
                <a:solidFill>
                  <a:srgbClr val="FFFFFF"/>
                </a:solidFill>
                <a:cs typeface="Times New Roman"/>
              </a:rPr>
              <a:t>course</a:t>
            </a:r>
            <a:r>
              <a:rPr lang="en-US" sz="2000" spc="-40" dirty="0">
                <a:solidFill>
                  <a:srgbClr val="FFFFFF"/>
                </a:solidFill>
                <a:cs typeface="Times New Roman"/>
              </a:rPr>
              <a:t> </a:t>
            </a:r>
            <a:r>
              <a:rPr lang="en-US" sz="2000" dirty="0">
                <a:solidFill>
                  <a:srgbClr val="FFFFFF"/>
                </a:solidFill>
                <a:cs typeface="Times New Roman"/>
              </a:rPr>
              <a:t>mixed</a:t>
            </a:r>
            <a:r>
              <a:rPr lang="en-US" sz="2000" spc="-15" dirty="0">
                <a:solidFill>
                  <a:srgbClr val="FFFFFF"/>
                </a:solidFill>
                <a:cs typeface="Times New Roman"/>
              </a:rPr>
              <a:t> </a:t>
            </a:r>
            <a:r>
              <a:rPr lang="en-US" sz="2000" dirty="0">
                <a:solidFill>
                  <a:srgbClr val="FFFFFF"/>
                </a:solidFill>
                <a:cs typeface="Times New Roman"/>
              </a:rPr>
              <a:t>classroom</a:t>
            </a:r>
            <a:r>
              <a:rPr lang="en-US" sz="2000" spc="-50" dirty="0">
                <a:solidFill>
                  <a:srgbClr val="FFFFFF"/>
                </a:solidFill>
                <a:cs typeface="Times New Roman"/>
              </a:rPr>
              <a:t> </a:t>
            </a:r>
            <a:r>
              <a:rPr lang="en-US" sz="2000" dirty="0">
                <a:solidFill>
                  <a:srgbClr val="FFFFFF"/>
                </a:solidFill>
                <a:cs typeface="Times New Roman"/>
              </a:rPr>
              <a:t>work</a:t>
            </a:r>
            <a:r>
              <a:rPr lang="en-US" sz="2000" spc="-40" dirty="0">
                <a:solidFill>
                  <a:srgbClr val="FFFFFF"/>
                </a:solidFill>
                <a:cs typeface="Times New Roman"/>
              </a:rPr>
              <a:t> </a:t>
            </a:r>
            <a:r>
              <a:rPr lang="en-US" sz="2000" dirty="0">
                <a:solidFill>
                  <a:srgbClr val="FFFFFF"/>
                </a:solidFill>
                <a:cs typeface="Times New Roman"/>
              </a:rPr>
              <a:t>with</a:t>
            </a:r>
            <a:r>
              <a:rPr lang="en-US" sz="2000" spc="-10" dirty="0">
                <a:solidFill>
                  <a:srgbClr val="FFFFFF"/>
                </a:solidFill>
                <a:cs typeface="Times New Roman"/>
              </a:rPr>
              <a:t> </a:t>
            </a:r>
            <a:r>
              <a:rPr lang="en-US" sz="2000" dirty="0">
                <a:solidFill>
                  <a:srgbClr val="FFFFFF"/>
                </a:solidFill>
                <a:cs typeface="Times New Roman"/>
              </a:rPr>
              <a:t>flying,</a:t>
            </a:r>
            <a:r>
              <a:rPr lang="en-US" sz="2000" spc="-40" dirty="0">
                <a:solidFill>
                  <a:srgbClr val="FFFFFF"/>
                </a:solidFill>
                <a:cs typeface="Times New Roman"/>
              </a:rPr>
              <a:t> </a:t>
            </a:r>
            <a:r>
              <a:rPr lang="en-US" sz="2000" spc="-25" dirty="0">
                <a:solidFill>
                  <a:srgbClr val="FFFFFF"/>
                </a:solidFill>
                <a:cs typeface="Times New Roman"/>
              </a:rPr>
              <a:t>map </a:t>
            </a:r>
            <a:r>
              <a:rPr lang="en-US" sz="2000" dirty="0">
                <a:solidFill>
                  <a:srgbClr val="FFFFFF"/>
                </a:solidFill>
                <a:cs typeface="Times New Roman"/>
              </a:rPr>
              <a:t>reading,</a:t>
            </a:r>
            <a:r>
              <a:rPr lang="en-US" sz="2000" spc="-55" dirty="0">
                <a:solidFill>
                  <a:srgbClr val="FFFFFF"/>
                </a:solidFill>
                <a:cs typeface="Times New Roman"/>
              </a:rPr>
              <a:t> </a:t>
            </a:r>
            <a:r>
              <a:rPr lang="en-US" sz="2000" dirty="0">
                <a:solidFill>
                  <a:srgbClr val="FFFFFF"/>
                </a:solidFill>
                <a:cs typeface="Times New Roman"/>
              </a:rPr>
              <a:t>staff</a:t>
            </a:r>
            <a:r>
              <a:rPr lang="en-US" sz="2000" spc="-25" dirty="0">
                <a:solidFill>
                  <a:srgbClr val="FFFFFF"/>
                </a:solidFill>
                <a:cs typeface="Times New Roman"/>
              </a:rPr>
              <a:t> </a:t>
            </a:r>
            <a:r>
              <a:rPr lang="en-US" sz="2000" dirty="0">
                <a:solidFill>
                  <a:srgbClr val="FFFFFF"/>
                </a:solidFill>
                <a:cs typeface="Times New Roman"/>
              </a:rPr>
              <a:t>work,</a:t>
            </a:r>
            <a:r>
              <a:rPr lang="en-US" sz="2000" spc="-40" dirty="0">
                <a:solidFill>
                  <a:srgbClr val="FFFFFF"/>
                </a:solidFill>
                <a:cs typeface="Times New Roman"/>
              </a:rPr>
              <a:t> </a:t>
            </a:r>
            <a:r>
              <a:rPr lang="en-US" sz="2000" dirty="0">
                <a:solidFill>
                  <a:srgbClr val="FFFFFF"/>
                </a:solidFill>
                <a:cs typeface="Times New Roman"/>
              </a:rPr>
              <a:t>and</a:t>
            </a:r>
            <a:r>
              <a:rPr lang="en-US" sz="2000" spc="-20" dirty="0">
                <a:solidFill>
                  <a:srgbClr val="FFFFFF"/>
                </a:solidFill>
                <a:cs typeface="Times New Roman"/>
              </a:rPr>
              <a:t> </a:t>
            </a:r>
            <a:r>
              <a:rPr lang="en-US" sz="2000" dirty="0">
                <a:solidFill>
                  <a:srgbClr val="FFFFFF"/>
                </a:solidFill>
                <a:cs typeface="Times New Roman"/>
              </a:rPr>
              <a:t>tactical</a:t>
            </a:r>
            <a:r>
              <a:rPr lang="en-US" sz="2000" spc="-25" dirty="0">
                <a:solidFill>
                  <a:srgbClr val="FFFFFF"/>
                </a:solidFill>
                <a:cs typeface="Times New Roman"/>
              </a:rPr>
              <a:t> </a:t>
            </a:r>
            <a:r>
              <a:rPr lang="en-US" sz="2000" spc="-10" dirty="0">
                <a:solidFill>
                  <a:srgbClr val="FFFFFF"/>
                </a:solidFill>
                <a:cs typeface="Times New Roman"/>
              </a:rPr>
              <a:t>problems.</a:t>
            </a:r>
            <a:endParaRPr lang="en-US" sz="2000" dirty="0">
              <a:cs typeface="Times New Roman"/>
            </a:endParaRPr>
          </a:p>
          <a:p>
            <a:pPr>
              <a:lnSpc>
                <a:spcPct val="100000"/>
              </a:lnSpc>
              <a:spcBef>
                <a:spcPts val="95"/>
              </a:spcBef>
              <a:buClr>
                <a:srgbClr val="FFFFFF"/>
              </a:buClr>
              <a:buFont typeface="Times New Roman"/>
              <a:buChar char="•"/>
            </a:pPr>
            <a:endParaRPr sz="2000" dirty="0">
              <a:cs typeface="Times New Roman"/>
            </a:endParaRPr>
          </a:p>
          <a:p>
            <a:pPr marL="190500" marR="5080" indent="-178435">
              <a:lnSpc>
                <a:spcPct val="100000"/>
              </a:lnSpc>
              <a:spcBef>
                <a:spcPts val="100"/>
              </a:spcBef>
              <a:buChar char="•"/>
              <a:tabLst>
                <a:tab pos="190500" algn="l"/>
              </a:tabLst>
            </a:pPr>
            <a:r>
              <a:rPr lang="en-US" sz="2000" dirty="0">
                <a:solidFill>
                  <a:srgbClr val="FFFFFF"/>
                </a:solidFill>
                <a:cs typeface="Times New Roman"/>
              </a:rPr>
              <a:t>Small</a:t>
            </a:r>
            <a:r>
              <a:rPr lang="en-US" sz="2000" spc="-5" dirty="0">
                <a:solidFill>
                  <a:srgbClr val="FFFFFF"/>
                </a:solidFill>
                <a:cs typeface="Times New Roman"/>
              </a:rPr>
              <a:t> </a:t>
            </a:r>
            <a:r>
              <a:rPr lang="en-US" sz="2000" dirty="0">
                <a:solidFill>
                  <a:srgbClr val="FFFFFF"/>
                </a:solidFill>
                <a:cs typeface="Times New Roman"/>
              </a:rPr>
              <a:t>classes</a:t>
            </a:r>
            <a:r>
              <a:rPr lang="en-US" sz="2000" spc="-20" dirty="0">
                <a:solidFill>
                  <a:srgbClr val="FFFFFF"/>
                </a:solidFill>
                <a:cs typeface="Times New Roman"/>
              </a:rPr>
              <a:t> </a:t>
            </a:r>
            <a:r>
              <a:rPr lang="en-US" sz="2000" dirty="0">
                <a:solidFill>
                  <a:srgbClr val="FFFFFF"/>
                </a:solidFill>
                <a:cs typeface="Times New Roman"/>
              </a:rPr>
              <a:t>and</a:t>
            </a:r>
            <a:r>
              <a:rPr lang="en-US" sz="2000" spc="-5" dirty="0">
                <a:solidFill>
                  <a:srgbClr val="FFFFFF"/>
                </a:solidFill>
                <a:cs typeface="Times New Roman"/>
              </a:rPr>
              <a:t> </a:t>
            </a:r>
            <a:r>
              <a:rPr lang="en-US" sz="2000" spc="-10" dirty="0">
                <a:solidFill>
                  <a:srgbClr val="FFFFFF"/>
                </a:solidFill>
                <a:cs typeface="Times New Roman"/>
              </a:rPr>
              <a:t>debate-</a:t>
            </a:r>
            <a:r>
              <a:rPr lang="en-US" sz="2000" dirty="0">
                <a:solidFill>
                  <a:srgbClr val="FFFFFF"/>
                </a:solidFill>
                <a:cs typeface="Times New Roman"/>
              </a:rPr>
              <a:t>heavy</a:t>
            </a:r>
            <a:r>
              <a:rPr lang="en-US" sz="2000" spc="-40" dirty="0">
                <a:solidFill>
                  <a:srgbClr val="FFFFFF"/>
                </a:solidFill>
                <a:cs typeface="Times New Roman"/>
              </a:rPr>
              <a:t> </a:t>
            </a:r>
            <a:r>
              <a:rPr lang="en-US" sz="2000" dirty="0">
                <a:solidFill>
                  <a:srgbClr val="FFFFFF"/>
                </a:solidFill>
                <a:cs typeface="Times New Roman"/>
              </a:rPr>
              <a:t>teaching</a:t>
            </a:r>
            <a:r>
              <a:rPr lang="en-US" sz="2000" spc="-30" dirty="0">
                <a:solidFill>
                  <a:srgbClr val="FFFFFF"/>
                </a:solidFill>
                <a:cs typeface="Times New Roman"/>
              </a:rPr>
              <a:t> </a:t>
            </a:r>
            <a:r>
              <a:rPr lang="en-US" sz="2000" dirty="0">
                <a:solidFill>
                  <a:srgbClr val="FFFFFF"/>
                </a:solidFill>
                <a:cs typeface="Times New Roman"/>
              </a:rPr>
              <a:t>gave</a:t>
            </a:r>
            <a:r>
              <a:rPr lang="en-US" sz="2000" spc="-25" dirty="0">
                <a:solidFill>
                  <a:srgbClr val="FFFFFF"/>
                </a:solidFill>
                <a:cs typeface="Times New Roman"/>
              </a:rPr>
              <a:t> </a:t>
            </a:r>
            <a:r>
              <a:rPr lang="en-US" sz="2000" spc="-10" dirty="0">
                <a:solidFill>
                  <a:srgbClr val="FFFFFF"/>
                </a:solidFill>
                <a:cs typeface="Times New Roman"/>
              </a:rPr>
              <a:t>instructors </a:t>
            </a:r>
            <a:r>
              <a:rPr lang="en-US" sz="2000" dirty="0">
                <a:solidFill>
                  <a:srgbClr val="FFFFFF"/>
                </a:solidFill>
                <a:cs typeface="Times New Roman"/>
              </a:rPr>
              <a:t>unusual</a:t>
            </a:r>
            <a:r>
              <a:rPr lang="en-US" sz="2000" spc="-40" dirty="0">
                <a:solidFill>
                  <a:srgbClr val="FFFFFF"/>
                </a:solidFill>
                <a:cs typeface="Times New Roman"/>
              </a:rPr>
              <a:t> </a:t>
            </a:r>
            <a:r>
              <a:rPr lang="en-US" sz="2000" dirty="0">
                <a:solidFill>
                  <a:srgbClr val="FFFFFF"/>
                </a:solidFill>
                <a:cs typeface="Times New Roman"/>
              </a:rPr>
              <a:t>influence</a:t>
            </a:r>
            <a:r>
              <a:rPr lang="en-US" sz="2000" spc="-25" dirty="0">
                <a:solidFill>
                  <a:srgbClr val="FFFFFF"/>
                </a:solidFill>
                <a:cs typeface="Times New Roman"/>
              </a:rPr>
              <a:t> </a:t>
            </a:r>
            <a:r>
              <a:rPr lang="en-US" sz="2000" dirty="0">
                <a:solidFill>
                  <a:srgbClr val="FFFFFF"/>
                </a:solidFill>
                <a:cs typeface="Times New Roman"/>
              </a:rPr>
              <a:t>over</a:t>
            </a:r>
            <a:r>
              <a:rPr lang="en-US" sz="2000" spc="-20" dirty="0">
                <a:solidFill>
                  <a:srgbClr val="FFFFFF"/>
                </a:solidFill>
                <a:cs typeface="Times New Roman"/>
              </a:rPr>
              <a:t> </a:t>
            </a:r>
            <a:r>
              <a:rPr lang="en-US" sz="2000" spc="-10" dirty="0">
                <a:solidFill>
                  <a:srgbClr val="FFFFFF"/>
                </a:solidFill>
                <a:cs typeface="Times New Roman"/>
              </a:rPr>
              <a:t>doctrine.</a:t>
            </a:r>
            <a:endParaRPr lang="en-US" sz="2000" dirty="0">
              <a:cs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493130" y="6550134"/>
            <a:ext cx="1509395" cy="279400"/>
          </a:xfrm>
          <a:prstGeom prst="rect">
            <a:avLst/>
          </a:prstGeom>
        </p:spPr>
        <p:txBody>
          <a:bodyPr vert="horz" wrap="square" lIns="0" tIns="0" rIns="0" bIns="0" rtlCol="0">
            <a:spAutoFit/>
          </a:bodyPr>
          <a:lstStyle/>
          <a:p>
            <a:pPr>
              <a:lnSpc>
                <a:spcPts val="2050"/>
              </a:lnSpc>
            </a:pPr>
            <a:r>
              <a:rPr sz="1800" spc="100" dirty="0">
                <a:solidFill>
                  <a:srgbClr val="3A7C22"/>
                </a:solidFill>
                <a:latin typeface="Calibri"/>
                <a:cs typeface="Calibri"/>
              </a:rPr>
              <a:t>UNCLASSIFIED</a:t>
            </a:r>
            <a:endParaRPr sz="1800">
              <a:latin typeface="Calibri"/>
              <a:cs typeface="Calibri"/>
            </a:endParaRPr>
          </a:p>
        </p:txBody>
      </p:sp>
      <p:grpSp>
        <p:nvGrpSpPr>
          <p:cNvPr id="3" name="object 3"/>
          <p:cNvGrpSpPr/>
          <p:nvPr/>
        </p:nvGrpSpPr>
        <p:grpSpPr>
          <a:xfrm>
            <a:off x="0" y="12"/>
            <a:ext cx="12192000" cy="6851650"/>
            <a:chOff x="0" y="12"/>
            <a:chExt cx="12192000" cy="6851650"/>
          </a:xfrm>
        </p:grpSpPr>
        <p:pic>
          <p:nvPicPr>
            <p:cNvPr id="4" name="object 4"/>
            <p:cNvPicPr/>
            <p:nvPr/>
          </p:nvPicPr>
          <p:blipFill>
            <a:blip r:embed="rId2" cstate="print"/>
            <a:stretch>
              <a:fillRect/>
            </a:stretch>
          </p:blipFill>
          <p:spPr>
            <a:xfrm>
              <a:off x="0" y="12"/>
              <a:ext cx="12192000" cy="6851599"/>
            </a:xfrm>
            <a:prstGeom prst="rect">
              <a:avLst/>
            </a:prstGeom>
          </p:spPr>
        </p:pic>
        <p:pic>
          <p:nvPicPr>
            <p:cNvPr id="5" name="object 5"/>
            <p:cNvPicPr/>
            <p:nvPr/>
          </p:nvPicPr>
          <p:blipFill>
            <a:blip r:embed="rId3" cstate="print"/>
            <a:stretch>
              <a:fillRect/>
            </a:stretch>
          </p:blipFill>
          <p:spPr>
            <a:xfrm>
              <a:off x="12731" y="153020"/>
              <a:ext cx="1358459" cy="1358459"/>
            </a:xfrm>
            <a:prstGeom prst="rect">
              <a:avLst/>
            </a:prstGeom>
          </p:spPr>
        </p:pic>
      </p:grpSp>
      <p:pic>
        <p:nvPicPr>
          <p:cNvPr id="9" name="object 9"/>
          <p:cNvPicPr/>
          <p:nvPr/>
        </p:nvPicPr>
        <p:blipFill>
          <a:blip r:embed="rId4" cstate="print"/>
          <a:stretch>
            <a:fillRect/>
          </a:stretch>
        </p:blipFill>
        <p:spPr>
          <a:xfrm>
            <a:off x="6095777" y="1294974"/>
            <a:ext cx="4921473" cy="2491925"/>
          </a:xfrm>
          <a:prstGeom prst="rect">
            <a:avLst/>
          </a:prstGeom>
          <a:ln>
            <a:solidFill>
              <a:schemeClr val="accent6">
                <a:lumMod val="50000"/>
              </a:schemeClr>
            </a:solidFill>
          </a:ln>
        </p:spPr>
      </p:pic>
      <p:sp>
        <p:nvSpPr>
          <p:cNvPr id="10" name="object 10"/>
          <p:cNvSpPr txBox="1"/>
          <p:nvPr/>
        </p:nvSpPr>
        <p:spPr>
          <a:xfrm>
            <a:off x="1174750" y="1583607"/>
            <a:ext cx="10179050" cy="3116879"/>
          </a:xfrm>
          <a:prstGeom prst="rect">
            <a:avLst/>
          </a:prstGeom>
        </p:spPr>
        <p:txBody>
          <a:bodyPr vert="horz" wrap="square" lIns="0" tIns="13335" rIns="0" bIns="0" rtlCol="0">
            <a:spAutoFit/>
          </a:bodyPr>
          <a:lstStyle/>
          <a:p>
            <a:pPr marL="190500" marR="5309235" indent="-178435">
              <a:lnSpc>
                <a:spcPct val="100000"/>
              </a:lnSpc>
              <a:spcBef>
                <a:spcPts val="105"/>
              </a:spcBef>
              <a:buChar char="•"/>
              <a:tabLst>
                <a:tab pos="190500" algn="l"/>
              </a:tabLst>
            </a:pPr>
            <a:r>
              <a:rPr sz="2000" dirty="0">
                <a:solidFill>
                  <a:srgbClr val="FFFFFF"/>
                </a:solidFill>
                <a:cs typeface="Times New Roman"/>
              </a:rPr>
              <a:t>The</a:t>
            </a:r>
            <a:r>
              <a:rPr sz="2000" spc="-15" dirty="0">
                <a:solidFill>
                  <a:srgbClr val="FFFFFF"/>
                </a:solidFill>
                <a:cs typeface="Times New Roman"/>
              </a:rPr>
              <a:t> </a:t>
            </a:r>
            <a:r>
              <a:rPr sz="2000" dirty="0">
                <a:solidFill>
                  <a:srgbClr val="FFFFFF"/>
                </a:solidFill>
                <a:cs typeface="Times New Roman"/>
              </a:rPr>
              <a:t>school</a:t>
            </a:r>
            <a:r>
              <a:rPr sz="2000" spc="-45" dirty="0">
                <a:solidFill>
                  <a:srgbClr val="FFFFFF"/>
                </a:solidFill>
                <a:cs typeface="Times New Roman"/>
              </a:rPr>
              <a:t> </a:t>
            </a:r>
            <a:r>
              <a:rPr sz="2000" dirty="0">
                <a:solidFill>
                  <a:srgbClr val="FFFFFF"/>
                </a:solidFill>
                <a:cs typeface="Times New Roman"/>
              </a:rPr>
              <a:t>relocated</a:t>
            </a:r>
            <a:r>
              <a:rPr sz="2000" spc="-30" dirty="0">
                <a:solidFill>
                  <a:srgbClr val="FFFFFF"/>
                </a:solidFill>
                <a:cs typeface="Times New Roman"/>
              </a:rPr>
              <a:t> </a:t>
            </a:r>
            <a:r>
              <a:rPr sz="2000" dirty="0">
                <a:solidFill>
                  <a:srgbClr val="FFFFFF"/>
                </a:solidFill>
                <a:cs typeface="Times New Roman"/>
              </a:rPr>
              <a:t>to</a:t>
            </a:r>
            <a:r>
              <a:rPr sz="2000" spc="-10" dirty="0">
                <a:solidFill>
                  <a:srgbClr val="FFFFFF"/>
                </a:solidFill>
                <a:cs typeface="Times New Roman"/>
              </a:rPr>
              <a:t> </a:t>
            </a:r>
            <a:r>
              <a:rPr sz="2000" dirty="0">
                <a:solidFill>
                  <a:srgbClr val="FFFFFF"/>
                </a:solidFill>
                <a:cs typeface="Times New Roman"/>
              </a:rPr>
              <a:t>Maxwell</a:t>
            </a:r>
            <a:r>
              <a:rPr sz="2000" spc="-30" dirty="0">
                <a:solidFill>
                  <a:srgbClr val="FFFFFF"/>
                </a:solidFill>
                <a:cs typeface="Times New Roman"/>
              </a:rPr>
              <a:t> </a:t>
            </a:r>
            <a:r>
              <a:rPr sz="2000" dirty="0">
                <a:solidFill>
                  <a:srgbClr val="FFFFFF"/>
                </a:solidFill>
                <a:cs typeface="Times New Roman"/>
              </a:rPr>
              <a:t>Field</a:t>
            </a:r>
            <a:r>
              <a:rPr sz="2000" spc="-5" dirty="0">
                <a:solidFill>
                  <a:srgbClr val="FFFFFF"/>
                </a:solidFill>
                <a:cs typeface="Times New Roman"/>
              </a:rPr>
              <a:t> </a:t>
            </a:r>
            <a:r>
              <a:rPr sz="2000" dirty="0">
                <a:solidFill>
                  <a:srgbClr val="FFFFFF"/>
                </a:solidFill>
                <a:cs typeface="Times New Roman"/>
              </a:rPr>
              <a:t>in</a:t>
            </a:r>
            <a:r>
              <a:rPr sz="2000" spc="-20" dirty="0">
                <a:solidFill>
                  <a:srgbClr val="FFFFFF"/>
                </a:solidFill>
                <a:cs typeface="Times New Roman"/>
              </a:rPr>
              <a:t> July </a:t>
            </a:r>
            <a:r>
              <a:rPr sz="2000" spc="-10" dirty="0">
                <a:solidFill>
                  <a:srgbClr val="FFFFFF"/>
                </a:solidFill>
                <a:cs typeface="Times New Roman"/>
              </a:rPr>
              <a:t>1931.</a:t>
            </a:r>
            <a:endParaRPr sz="2000" dirty="0">
              <a:cs typeface="Times New Roman"/>
            </a:endParaRPr>
          </a:p>
          <a:p>
            <a:pPr>
              <a:lnSpc>
                <a:spcPct val="100000"/>
              </a:lnSpc>
              <a:spcBef>
                <a:spcPts val="95"/>
              </a:spcBef>
              <a:buClr>
                <a:srgbClr val="FFFFFF"/>
              </a:buClr>
              <a:buFont typeface="Times New Roman"/>
              <a:buChar char="•"/>
            </a:pPr>
            <a:endParaRPr sz="2000" dirty="0">
              <a:cs typeface="Times New Roman"/>
            </a:endParaRPr>
          </a:p>
          <a:p>
            <a:pPr marL="190500" marR="5013325" indent="-178435">
              <a:lnSpc>
                <a:spcPct val="100000"/>
              </a:lnSpc>
              <a:spcBef>
                <a:spcPts val="5"/>
              </a:spcBef>
              <a:buChar char="•"/>
              <a:tabLst>
                <a:tab pos="190500" algn="l"/>
              </a:tabLst>
            </a:pPr>
            <a:r>
              <a:rPr sz="2000" dirty="0">
                <a:solidFill>
                  <a:srgbClr val="FFFFFF"/>
                </a:solidFill>
                <a:cs typeface="Times New Roman"/>
              </a:rPr>
              <a:t>Maxwell</a:t>
            </a:r>
            <a:r>
              <a:rPr sz="2000" spc="-45" dirty="0">
                <a:solidFill>
                  <a:srgbClr val="FFFFFF"/>
                </a:solidFill>
                <a:cs typeface="Times New Roman"/>
              </a:rPr>
              <a:t> </a:t>
            </a:r>
            <a:r>
              <a:rPr sz="2000" dirty="0">
                <a:solidFill>
                  <a:srgbClr val="FFFFFF"/>
                </a:solidFill>
                <a:cs typeface="Times New Roman"/>
              </a:rPr>
              <a:t>offered</a:t>
            </a:r>
            <a:r>
              <a:rPr sz="2000" spc="-55" dirty="0">
                <a:solidFill>
                  <a:srgbClr val="FFFFFF"/>
                </a:solidFill>
                <a:cs typeface="Times New Roman"/>
              </a:rPr>
              <a:t> </a:t>
            </a:r>
            <a:r>
              <a:rPr sz="2000" dirty="0">
                <a:solidFill>
                  <a:srgbClr val="FFFFFF"/>
                </a:solidFill>
                <a:cs typeface="Times New Roman"/>
              </a:rPr>
              <a:t>more</a:t>
            </a:r>
            <a:r>
              <a:rPr sz="2000" spc="-15" dirty="0">
                <a:solidFill>
                  <a:srgbClr val="FFFFFF"/>
                </a:solidFill>
                <a:cs typeface="Times New Roman"/>
              </a:rPr>
              <a:t> </a:t>
            </a:r>
            <a:r>
              <a:rPr sz="2000" dirty="0">
                <a:solidFill>
                  <a:srgbClr val="FFFFFF"/>
                </a:solidFill>
                <a:cs typeface="Times New Roman"/>
              </a:rPr>
              <a:t>room,</a:t>
            </a:r>
            <a:r>
              <a:rPr sz="2000" spc="-40" dirty="0">
                <a:solidFill>
                  <a:srgbClr val="FFFFFF"/>
                </a:solidFill>
                <a:cs typeface="Times New Roman"/>
              </a:rPr>
              <a:t> </a:t>
            </a:r>
            <a:r>
              <a:rPr sz="2000" dirty="0">
                <a:solidFill>
                  <a:srgbClr val="FFFFFF"/>
                </a:solidFill>
                <a:cs typeface="Times New Roman"/>
              </a:rPr>
              <a:t>better</a:t>
            </a:r>
            <a:r>
              <a:rPr sz="2000" spc="-35" dirty="0">
                <a:solidFill>
                  <a:srgbClr val="FFFFFF"/>
                </a:solidFill>
                <a:cs typeface="Times New Roman"/>
              </a:rPr>
              <a:t> </a:t>
            </a:r>
            <a:r>
              <a:rPr sz="2000" spc="-10" dirty="0">
                <a:solidFill>
                  <a:srgbClr val="FFFFFF"/>
                </a:solidFill>
                <a:cs typeface="Times New Roman"/>
              </a:rPr>
              <a:t>flying </a:t>
            </a:r>
            <a:r>
              <a:rPr sz="2000" dirty="0">
                <a:solidFill>
                  <a:srgbClr val="FFFFFF"/>
                </a:solidFill>
                <a:cs typeface="Times New Roman"/>
              </a:rPr>
              <a:t>conditions,</a:t>
            </a:r>
            <a:r>
              <a:rPr sz="2000" spc="-40" dirty="0">
                <a:solidFill>
                  <a:srgbClr val="FFFFFF"/>
                </a:solidFill>
                <a:cs typeface="Times New Roman"/>
              </a:rPr>
              <a:t> </a:t>
            </a:r>
            <a:r>
              <a:rPr sz="2000" dirty="0">
                <a:solidFill>
                  <a:srgbClr val="FFFFFF"/>
                </a:solidFill>
                <a:cs typeface="Times New Roman"/>
              </a:rPr>
              <a:t>and</a:t>
            </a:r>
            <a:r>
              <a:rPr sz="2000" spc="-10" dirty="0">
                <a:solidFill>
                  <a:srgbClr val="FFFFFF"/>
                </a:solidFill>
                <a:cs typeface="Times New Roman"/>
              </a:rPr>
              <a:t> </a:t>
            </a:r>
            <a:r>
              <a:rPr sz="2000" dirty="0">
                <a:solidFill>
                  <a:srgbClr val="FFFFFF"/>
                </a:solidFill>
                <a:cs typeface="Times New Roman"/>
              </a:rPr>
              <a:t>a</a:t>
            </a:r>
            <a:r>
              <a:rPr sz="2000" spc="5" dirty="0">
                <a:solidFill>
                  <a:srgbClr val="FFFFFF"/>
                </a:solidFill>
                <a:cs typeface="Times New Roman"/>
              </a:rPr>
              <a:t> </a:t>
            </a:r>
            <a:r>
              <a:rPr sz="2000" spc="-10" dirty="0">
                <a:solidFill>
                  <a:srgbClr val="FFFFFF"/>
                </a:solidFill>
                <a:cs typeface="Times New Roman"/>
              </a:rPr>
              <a:t>purpose-</a:t>
            </a:r>
            <a:r>
              <a:rPr sz="2000" dirty="0">
                <a:solidFill>
                  <a:srgbClr val="FFFFFF"/>
                </a:solidFill>
                <a:cs typeface="Times New Roman"/>
              </a:rPr>
              <a:t>built</a:t>
            </a:r>
            <a:r>
              <a:rPr sz="2000" spc="-40" dirty="0">
                <a:solidFill>
                  <a:srgbClr val="FFFFFF"/>
                </a:solidFill>
                <a:cs typeface="Times New Roman"/>
              </a:rPr>
              <a:t> </a:t>
            </a:r>
            <a:r>
              <a:rPr sz="2000" dirty="0">
                <a:solidFill>
                  <a:srgbClr val="FFFFFF"/>
                </a:solidFill>
                <a:cs typeface="Times New Roman"/>
              </a:rPr>
              <a:t>academic</a:t>
            </a:r>
            <a:r>
              <a:rPr sz="2000" spc="5" dirty="0">
                <a:solidFill>
                  <a:srgbClr val="FFFFFF"/>
                </a:solidFill>
                <a:cs typeface="Times New Roman"/>
              </a:rPr>
              <a:t> </a:t>
            </a:r>
            <a:r>
              <a:rPr sz="2000" spc="-10" dirty="0">
                <a:solidFill>
                  <a:srgbClr val="FFFFFF"/>
                </a:solidFill>
                <a:cs typeface="Times New Roman"/>
              </a:rPr>
              <a:t>setting.</a:t>
            </a:r>
            <a:endParaRPr sz="2000" dirty="0">
              <a:cs typeface="Times New Roman"/>
            </a:endParaRPr>
          </a:p>
          <a:p>
            <a:pPr>
              <a:lnSpc>
                <a:spcPct val="100000"/>
              </a:lnSpc>
              <a:spcBef>
                <a:spcPts val="95"/>
              </a:spcBef>
              <a:buClr>
                <a:srgbClr val="FFFFFF"/>
              </a:buClr>
              <a:buFont typeface="Times New Roman"/>
              <a:buChar char="•"/>
            </a:pPr>
            <a:endParaRPr sz="2000" dirty="0">
              <a:cs typeface="Times New Roman"/>
            </a:endParaRPr>
          </a:p>
          <a:p>
            <a:pPr marL="190500" marR="5212080" indent="-178435">
              <a:lnSpc>
                <a:spcPct val="100000"/>
              </a:lnSpc>
              <a:spcBef>
                <a:spcPts val="5"/>
              </a:spcBef>
              <a:buChar char="•"/>
              <a:tabLst>
                <a:tab pos="190500" algn="l"/>
              </a:tabLst>
            </a:pPr>
            <a:r>
              <a:rPr sz="2000" dirty="0">
                <a:solidFill>
                  <a:srgbClr val="FFFFFF"/>
                </a:solidFill>
                <a:cs typeface="Times New Roman"/>
              </a:rPr>
              <a:t>At</a:t>
            </a:r>
            <a:r>
              <a:rPr sz="2000" spc="-25" dirty="0">
                <a:solidFill>
                  <a:srgbClr val="FFFFFF"/>
                </a:solidFill>
                <a:cs typeface="Times New Roman"/>
              </a:rPr>
              <a:t> </a:t>
            </a:r>
            <a:r>
              <a:rPr sz="2000" dirty="0">
                <a:solidFill>
                  <a:srgbClr val="FFFFFF"/>
                </a:solidFill>
                <a:cs typeface="Times New Roman"/>
              </a:rPr>
              <a:t>Maxwell,</a:t>
            </a:r>
            <a:r>
              <a:rPr sz="2000" spc="-25" dirty="0">
                <a:solidFill>
                  <a:srgbClr val="FFFFFF"/>
                </a:solidFill>
                <a:cs typeface="Times New Roman"/>
              </a:rPr>
              <a:t> </a:t>
            </a:r>
            <a:r>
              <a:rPr sz="2000" dirty="0">
                <a:solidFill>
                  <a:srgbClr val="FFFFFF"/>
                </a:solidFill>
                <a:cs typeface="Times New Roman"/>
              </a:rPr>
              <a:t>the</a:t>
            </a:r>
            <a:r>
              <a:rPr sz="2000" spc="-15" dirty="0">
                <a:solidFill>
                  <a:srgbClr val="FFFFFF"/>
                </a:solidFill>
                <a:cs typeface="Times New Roman"/>
              </a:rPr>
              <a:t> </a:t>
            </a:r>
            <a:r>
              <a:rPr sz="2000" dirty="0">
                <a:solidFill>
                  <a:srgbClr val="FFFFFF"/>
                </a:solidFill>
                <a:cs typeface="Times New Roman"/>
              </a:rPr>
              <a:t>school</a:t>
            </a:r>
            <a:r>
              <a:rPr sz="2000" spc="-45" dirty="0">
                <a:solidFill>
                  <a:srgbClr val="FFFFFF"/>
                </a:solidFill>
                <a:cs typeface="Times New Roman"/>
              </a:rPr>
              <a:t> </a:t>
            </a:r>
            <a:r>
              <a:rPr sz="2000" dirty="0">
                <a:solidFill>
                  <a:srgbClr val="FFFFFF"/>
                </a:solidFill>
                <a:cs typeface="Times New Roman"/>
              </a:rPr>
              <a:t>matured</a:t>
            </a:r>
            <a:r>
              <a:rPr sz="2000" spc="-10" dirty="0">
                <a:solidFill>
                  <a:srgbClr val="FFFFFF"/>
                </a:solidFill>
                <a:cs typeface="Times New Roman"/>
              </a:rPr>
              <a:t> </a:t>
            </a:r>
            <a:r>
              <a:rPr sz="2000" dirty="0">
                <a:solidFill>
                  <a:srgbClr val="FFFFFF"/>
                </a:solidFill>
                <a:cs typeface="Times New Roman"/>
              </a:rPr>
              <a:t>into</a:t>
            </a:r>
            <a:r>
              <a:rPr sz="2000" spc="-20" dirty="0">
                <a:solidFill>
                  <a:srgbClr val="FFFFFF"/>
                </a:solidFill>
                <a:cs typeface="Times New Roman"/>
              </a:rPr>
              <a:t> </a:t>
            </a:r>
            <a:r>
              <a:rPr sz="2000" dirty="0">
                <a:solidFill>
                  <a:srgbClr val="FFFFFF"/>
                </a:solidFill>
                <a:cs typeface="Times New Roman"/>
              </a:rPr>
              <a:t>the</a:t>
            </a:r>
            <a:r>
              <a:rPr sz="2000" spc="-130" dirty="0">
                <a:solidFill>
                  <a:srgbClr val="FFFFFF"/>
                </a:solidFill>
                <a:cs typeface="Times New Roman"/>
              </a:rPr>
              <a:t> </a:t>
            </a:r>
            <a:r>
              <a:rPr sz="2000" spc="-25" dirty="0">
                <a:solidFill>
                  <a:srgbClr val="FFFFFF"/>
                </a:solidFill>
                <a:cs typeface="Times New Roman"/>
              </a:rPr>
              <a:t>Air </a:t>
            </a:r>
            <a:r>
              <a:rPr sz="2000" dirty="0">
                <a:solidFill>
                  <a:srgbClr val="FFFFFF"/>
                </a:solidFill>
                <a:cs typeface="Times New Roman"/>
              </a:rPr>
              <a:t>Corps’</a:t>
            </a:r>
            <a:r>
              <a:rPr sz="2000" spc="-195" dirty="0">
                <a:solidFill>
                  <a:srgbClr val="FFFFFF"/>
                </a:solidFill>
                <a:cs typeface="Times New Roman"/>
              </a:rPr>
              <a:t> </a:t>
            </a:r>
            <a:r>
              <a:rPr sz="2000" dirty="0">
                <a:solidFill>
                  <a:srgbClr val="FFFFFF"/>
                </a:solidFill>
                <a:cs typeface="Times New Roman"/>
              </a:rPr>
              <a:t>main</a:t>
            </a:r>
            <a:r>
              <a:rPr sz="2000" spc="-5" dirty="0">
                <a:solidFill>
                  <a:srgbClr val="FFFFFF"/>
                </a:solidFill>
                <a:cs typeface="Times New Roman"/>
              </a:rPr>
              <a:t> </a:t>
            </a:r>
            <a:r>
              <a:rPr sz="2000" dirty="0">
                <a:solidFill>
                  <a:srgbClr val="FFFFFF"/>
                </a:solidFill>
                <a:cs typeface="Times New Roman"/>
              </a:rPr>
              <a:t>intellectual</a:t>
            </a:r>
            <a:r>
              <a:rPr sz="2000" spc="-30" dirty="0">
                <a:solidFill>
                  <a:srgbClr val="FFFFFF"/>
                </a:solidFill>
                <a:cs typeface="Times New Roman"/>
              </a:rPr>
              <a:t> </a:t>
            </a:r>
            <a:r>
              <a:rPr sz="2000" dirty="0">
                <a:solidFill>
                  <a:srgbClr val="FFFFFF"/>
                </a:solidFill>
                <a:cs typeface="Times New Roman"/>
              </a:rPr>
              <a:t>center</a:t>
            </a:r>
            <a:r>
              <a:rPr sz="2000" spc="-35" dirty="0">
                <a:solidFill>
                  <a:srgbClr val="FFFFFF"/>
                </a:solidFill>
                <a:cs typeface="Times New Roman"/>
              </a:rPr>
              <a:t> </a:t>
            </a:r>
            <a:r>
              <a:rPr sz="2000" dirty="0">
                <a:solidFill>
                  <a:srgbClr val="FFFFFF"/>
                </a:solidFill>
                <a:cs typeface="Times New Roman"/>
              </a:rPr>
              <a:t>for</a:t>
            </a:r>
            <a:r>
              <a:rPr sz="2000" spc="-25" dirty="0">
                <a:solidFill>
                  <a:srgbClr val="FFFFFF"/>
                </a:solidFill>
                <a:cs typeface="Times New Roman"/>
              </a:rPr>
              <a:t> </a:t>
            </a:r>
            <a:r>
              <a:rPr sz="2000" dirty="0">
                <a:solidFill>
                  <a:srgbClr val="FFFFFF"/>
                </a:solidFill>
                <a:cs typeface="Times New Roman"/>
              </a:rPr>
              <a:t>strategy</a:t>
            </a:r>
            <a:r>
              <a:rPr sz="2000" spc="-35" dirty="0">
                <a:solidFill>
                  <a:srgbClr val="FFFFFF"/>
                </a:solidFill>
                <a:cs typeface="Times New Roman"/>
              </a:rPr>
              <a:t> </a:t>
            </a:r>
            <a:r>
              <a:rPr sz="2000" spc="-25" dirty="0">
                <a:solidFill>
                  <a:srgbClr val="FFFFFF"/>
                </a:solidFill>
                <a:cs typeface="Times New Roman"/>
              </a:rPr>
              <a:t>and </a:t>
            </a:r>
            <a:r>
              <a:rPr sz="2000" spc="-10" dirty="0">
                <a:solidFill>
                  <a:srgbClr val="FFFFFF"/>
                </a:solidFill>
                <a:cs typeface="Times New Roman"/>
              </a:rPr>
              <a:t>doctrine.</a:t>
            </a:r>
            <a:endParaRPr sz="2000" dirty="0">
              <a:cs typeface="Times New Roman"/>
            </a:endParaRPr>
          </a:p>
        </p:txBody>
      </p:sp>
      <p:sp>
        <p:nvSpPr>
          <p:cNvPr id="12" name="object 8">
            <a:extLst>
              <a:ext uri="{FF2B5EF4-FFF2-40B4-BE49-F238E27FC236}">
                <a16:creationId xmlns:a16="http://schemas.microsoft.com/office/drawing/2014/main" id="{0A8A5510-DC32-E55B-4C28-0E90669A6B8C}"/>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rgbClr val="FFFFFF"/>
            </a:solidFill>
          </a:ln>
        </p:spPr>
        <p:txBody>
          <a:bodyPr wrap="square" lIns="0" tIns="0" rIns="0" bIns="0" rtlCol="0"/>
          <a:lstStyle/>
          <a:p>
            <a:endParaRPr/>
          </a:p>
        </p:txBody>
      </p:sp>
      <p:sp>
        <p:nvSpPr>
          <p:cNvPr id="15" name="object 6" descr="$PPTXTitle">
            <a:extLst>
              <a:ext uri="{FF2B5EF4-FFF2-40B4-BE49-F238E27FC236}">
                <a16:creationId xmlns:a16="http://schemas.microsoft.com/office/drawing/2014/main" id="{898FE336-836C-5013-2570-00B4341A9A93}"/>
              </a:ext>
            </a:extLst>
          </p:cNvPr>
          <p:cNvSpPr txBox="1">
            <a:spLocks/>
          </p:cNvSpPr>
          <p:nvPr/>
        </p:nvSpPr>
        <p:spPr>
          <a:xfrm>
            <a:off x="2009853" y="307565"/>
            <a:ext cx="8922631" cy="781624"/>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marL="12700">
              <a:lnSpc>
                <a:spcPct val="100000"/>
              </a:lnSpc>
              <a:spcBef>
                <a:spcPts val="95"/>
              </a:spcBef>
            </a:pPr>
            <a:r>
              <a:rPr lang="en-US" sz="5000" spc="-10" dirty="0">
                <a:latin typeface="Aptos Black" panose="020B0004020202020204" pitchFamily="34" charset="0"/>
              </a:rPr>
              <a:t>Move to Maxwell Field, AL</a:t>
            </a:r>
          </a:p>
        </p:txBody>
      </p:sp>
      <p:sp>
        <p:nvSpPr>
          <p:cNvPr id="16" name="TextBox 15">
            <a:extLst>
              <a:ext uri="{FF2B5EF4-FFF2-40B4-BE49-F238E27FC236}">
                <a16:creationId xmlns:a16="http://schemas.microsoft.com/office/drawing/2014/main" id="{EF7225C3-97DC-E9FF-5347-38EB8B9C6C6A}"/>
              </a:ext>
            </a:extLst>
          </p:cNvPr>
          <p:cNvSpPr txBox="1"/>
          <p:nvPr/>
        </p:nvSpPr>
        <p:spPr>
          <a:xfrm>
            <a:off x="7463660" y="3783595"/>
            <a:ext cx="3424284" cy="1774845"/>
          </a:xfrm>
          <a:prstGeom prst="rect">
            <a:avLst/>
          </a:prstGeom>
          <a:noFill/>
        </p:spPr>
        <p:txBody>
          <a:bodyPr wrap="square" rtlCol="0">
            <a:spAutoFit/>
          </a:bodyPr>
          <a:lstStyle/>
          <a:p>
            <a:pPr marR="1095375" algn="ctr">
              <a:spcBef>
                <a:spcPts val="490"/>
              </a:spcBef>
            </a:pPr>
            <a:r>
              <a:rPr lang="en-US" b="1" dirty="0">
                <a:solidFill>
                  <a:srgbClr val="FFFFFF"/>
                </a:solidFill>
                <a:latin typeface="Aptos Black" panose="020B0004020202020204" pitchFamily="34" charset="0"/>
                <a:cs typeface="Times New Roman"/>
              </a:rPr>
              <a:t>Austin</a:t>
            </a:r>
            <a:r>
              <a:rPr lang="en-US" b="1" spc="-65" dirty="0">
                <a:solidFill>
                  <a:srgbClr val="FFFFFF"/>
                </a:solidFill>
                <a:latin typeface="Aptos Black" panose="020B0004020202020204" pitchFamily="34" charset="0"/>
                <a:cs typeface="Times New Roman"/>
              </a:rPr>
              <a:t> </a:t>
            </a:r>
            <a:r>
              <a:rPr lang="en-US" b="1" spc="-20" dirty="0">
                <a:solidFill>
                  <a:srgbClr val="FFFFFF"/>
                </a:solidFill>
                <a:latin typeface="Aptos Black" panose="020B0004020202020204" pitchFamily="34" charset="0"/>
                <a:cs typeface="Times New Roman"/>
              </a:rPr>
              <a:t>Hall</a:t>
            </a:r>
            <a:endParaRPr lang="en-US" b="1" spc="-20" dirty="0">
              <a:latin typeface="Aptos Black" panose="020B0004020202020204" pitchFamily="34" charset="0"/>
              <a:cs typeface="Times New Roman"/>
            </a:endParaRPr>
          </a:p>
          <a:p>
            <a:pPr marR="1095375" algn="ctr">
              <a:spcBef>
                <a:spcPts val="490"/>
              </a:spcBef>
            </a:pPr>
            <a:r>
              <a:rPr lang="en-US" sz="1300" dirty="0">
                <a:solidFill>
                  <a:srgbClr val="FFFFFF"/>
                </a:solidFill>
                <a:cs typeface="Times New Roman"/>
              </a:rPr>
              <a:t>(Maxwell</a:t>
            </a:r>
            <a:r>
              <a:rPr lang="en-US" sz="1300" spc="-30" dirty="0">
                <a:solidFill>
                  <a:srgbClr val="FFFFFF"/>
                </a:solidFill>
                <a:cs typeface="Times New Roman"/>
              </a:rPr>
              <a:t> </a:t>
            </a:r>
            <a:r>
              <a:rPr lang="en-US" sz="1300" spc="-10" dirty="0">
                <a:solidFill>
                  <a:srgbClr val="FFFFFF"/>
                </a:solidFill>
                <a:cs typeface="Times New Roman"/>
              </a:rPr>
              <a:t>Field)</a:t>
            </a:r>
            <a:endParaRPr lang="en-US" sz="1300" spc="-10" dirty="0">
              <a:cs typeface="Times New Roman"/>
            </a:endParaRPr>
          </a:p>
          <a:p>
            <a:pPr marR="1095375" algn="ctr">
              <a:spcBef>
                <a:spcPts val="490"/>
              </a:spcBef>
            </a:pPr>
            <a:r>
              <a:rPr lang="en-US" sz="1300" dirty="0">
                <a:solidFill>
                  <a:srgbClr val="FFFFFF"/>
                </a:solidFill>
                <a:cs typeface="Times New Roman"/>
              </a:rPr>
              <a:t>Maxwell</a:t>
            </a:r>
            <a:r>
              <a:rPr lang="en-US" sz="1300" spc="-20" dirty="0">
                <a:solidFill>
                  <a:srgbClr val="FFFFFF"/>
                </a:solidFill>
                <a:cs typeface="Times New Roman"/>
              </a:rPr>
              <a:t> </a:t>
            </a:r>
            <a:r>
              <a:rPr lang="en-US" sz="1300" dirty="0">
                <a:solidFill>
                  <a:srgbClr val="FFFFFF"/>
                </a:solidFill>
                <a:cs typeface="Times New Roman"/>
              </a:rPr>
              <a:t>became</a:t>
            </a:r>
            <a:r>
              <a:rPr lang="en-US" sz="1300" spc="-15" dirty="0">
                <a:solidFill>
                  <a:srgbClr val="FFFFFF"/>
                </a:solidFill>
                <a:cs typeface="Times New Roman"/>
              </a:rPr>
              <a:t> </a:t>
            </a:r>
            <a:r>
              <a:rPr lang="en-US" sz="1300" dirty="0">
                <a:solidFill>
                  <a:srgbClr val="FFFFFF"/>
                </a:solidFill>
                <a:cs typeface="Times New Roman"/>
              </a:rPr>
              <a:t>the</a:t>
            </a:r>
            <a:r>
              <a:rPr lang="en-US" sz="1300" spc="-25" dirty="0">
                <a:solidFill>
                  <a:srgbClr val="FFFFFF"/>
                </a:solidFill>
                <a:cs typeface="Times New Roman"/>
              </a:rPr>
              <a:t> </a:t>
            </a:r>
            <a:r>
              <a:rPr lang="en-US" sz="1300" dirty="0">
                <a:solidFill>
                  <a:srgbClr val="FFFFFF"/>
                </a:solidFill>
                <a:cs typeface="Times New Roman"/>
              </a:rPr>
              <a:t>long-term</a:t>
            </a:r>
            <a:r>
              <a:rPr lang="en-US" sz="1300" spc="-60" dirty="0">
                <a:solidFill>
                  <a:srgbClr val="FFFFFF"/>
                </a:solidFill>
                <a:cs typeface="Times New Roman"/>
              </a:rPr>
              <a:t> </a:t>
            </a:r>
            <a:r>
              <a:rPr lang="en-US" sz="1300" dirty="0">
                <a:solidFill>
                  <a:srgbClr val="FFFFFF"/>
                </a:solidFill>
                <a:cs typeface="Times New Roman"/>
              </a:rPr>
              <a:t>home</a:t>
            </a:r>
            <a:r>
              <a:rPr lang="en-US" sz="1300" spc="-25" dirty="0">
                <a:solidFill>
                  <a:srgbClr val="FFFFFF"/>
                </a:solidFill>
                <a:cs typeface="Times New Roman"/>
              </a:rPr>
              <a:t> </a:t>
            </a:r>
            <a:r>
              <a:rPr lang="en-US" sz="1300" dirty="0">
                <a:solidFill>
                  <a:srgbClr val="FFFFFF"/>
                </a:solidFill>
                <a:cs typeface="Times New Roman"/>
              </a:rPr>
              <a:t>of</a:t>
            </a:r>
            <a:r>
              <a:rPr lang="en-US" sz="1300" spc="-30" dirty="0">
                <a:solidFill>
                  <a:srgbClr val="FFFFFF"/>
                </a:solidFill>
                <a:cs typeface="Times New Roman"/>
              </a:rPr>
              <a:t> </a:t>
            </a:r>
            <a:r>
              <a:rPr lang="en-US" sz="1300" dirty="0">
                <a:solidFill>
                  <a:srgbClr val="FFFFFF"/>
                </a:solidFill>
                <a:cs typeface="Times New Roman"/>
              </a:rPr>
              <a:t>advanced</a:t>
            </a:r>
            <a:r>
              <a:rPr lang="en-US" sz="1300" spc="-20" dirty="0">
                <a:solidFill>
                  <a:srgbClr val="FFFFFF"/>
                </a:solidFill>
                <a:cs typeface="Times New Roman"/>
              </a:rPr>
              <a:t> U.S. </a:t>
            </a:r>
            <a:r>
              <a:rPr lang="en-US" sz="1300" dirty="0">
                <a:solidFill>
                  <a:srgbClr val="FFFFFF"/>
                </a:solidFill>
                <a:cs typeface="Times New Roman"/>
              </a:rPr>
              <a:t>air</a:t>
            </a:r>
            <a:r>
              <a:rPr lang="en-US" sz="1300" spc="-25" dirty="0">
                <a:solidFill>
                  <a:srgbClr val="FFFFFF"/>
                </a:solidFill>
                <a:cs typeface="Times New Roman"/>
              </a:rPr>
              <a:t> </a:t>
            </a:r>
            <a:r>
              <a:rPr lang="en-US" sz="1300" dirty="0">
                <a:solidFill>
                  <a:srgbClr val="FFFFFF"/>
                </a:solidFill>
                <a:cs typeface="Times New Roman"/>
              </a:rPr>
              <a:t>education</a:t>
            </a:r>
            <a:r>
              <a:rPr lang="en-US" sz="1300" spc="-30" dirty="0">
                <a:solidFill>
                  <a:srgbClr val="FFFFFF"/>
                </a:solidFill>
                <a:cs typeface="Times New Roman"/>
              </a:rPr>
              <a:t> </a:t>
            </a:r>
            <a:r>
              <a:rPr lang="en-US" sz="1300" dirty="0">
                <a:solidFill>
                  <a:srgbClr val="FFFFFF"/>
                </a:solidFill>
                <a:cs typeface="Times New Roman"/>
              </a:rPr>
              <a:t>and</a:t>
            </a:r>
            <a:r>
              <a:rPr lang="en-US" sz="1300" spc="-5" dirty="0">
                <a:solidFill>
                  <a:srgbClr val="FFFFFF"/>
                </a:solidFill>
                <a:cs typeface="Times New Roman"/>
              </a:rPr>
              <a:t> </a:t>
            </a:r>
            <a:r>
              <a:rPr lang="en-US" sz="1300" spc="-10" dirty="0">
                <a:solidFill>
                  <a:srgbClr val="FFFFFF"/>
                </a:solidFill>
                <a:cs typeface="Times New Roman"/>
              </a:rPr>
              <a:t>later</a:t>
            </a:r>
            <a:r>
              <a:rPr lang="en-US" sz="1300" spc="-95" dirty="0">
                <a:solidFill>
                  <a:srgbClr val="FFFFFF"/>
                </a:solidFill>
                <a:cs typeface="Times New Roman"/>
              </a:rPr>
              <a:t> </a:t>
            </a:r>
            <a:r>
              <a:rPr lang="en-US" sz="1300" dirty="0">
                <a:solidFill>
                  <a:srgbClr val="FFFFFF"/>
                </a:solidFill>
                <a:cs typeface="Times New Roman"/>
              </a:rPr>
              <a:t>Air</a:t>
            </a:r>
            <a:r>
              <a:rPr lang="en-US" sz="1300" spc="-5" dirty="0">
                <a:solidFill>
                  <a:srgbClr val="FFFFFF"/>
                </a:solidFill>
                <a:cs typeface="Times New Roman"/>
              </a:rPr>
              <a:t> </a:t>
            </a:r>
            <a:r>
              <a:rPr lang="en-US" sz="1300" spc="-10" dirty="0">
                <a:solidFill>
                  <a:srgbClr val="FFFFFF"/>
                </a:solidFill>
                <a:cs typeface="Times New Roman"/>
              </a:rPr>
              <a:t>University.</a:t>
            </a:r>
            <a:endParaRPr lang="en-US" sz="1300" dirty="0">
              <a:cs typeface="Times New Roman"/>
            </a:endParaRP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ject 9"/>
          <p:cNvPicPr/>
          <p:nvPr/>
        </p:nvPicPr>
        <p:blipFill>
          <a:blip r:embed="rId2" cstate="print"/>
          <a:stretch>
            <a:fillRect/>
          </a:stretch>
        </p:blipFill>
        <p:spPr>
          <a:xfrm>
            <a:off x="6814539" y="1359465"/>
            <a:ext cx="4206016" cy="3277628"/>
          </a:xfrm>
          <a:prstGeom prst="rect">
            <a:avLst/>
          </a:prstGeom>
          <a:ln>
            <a:solidFill>
              <a:schemeClr val="accent6">
                <a:lumMod val="50000"/>
              </a:schemeClr>
            </a:solidFill>
          </a:ln>
        </p:spPr>
      </p:pic>
      <p:sp>
        <p:nvSpPr>
          <p:cNvPr id="10" name="object 10"/>
          <p:cNvSpPr txBox="1"/>
          <p:nvPr/>
        </p:nvSpPr>
        <p:spPr>
          <a:xfrm>
            <a:off x="1095268" y="1535356"/>
            <a:ext cx="9843135" cy="4309513"/>
          </a:xfrm>
          <a:prstGeom prst="rect">
            <a:avLst/>
          </a:prstGeom>
        </p:spPr>
        <p:txBody>
          <a:bodyPr vert="horz" wrap="square" lIns="0" tIns="13335" rIns="0" bIns="0" rtlCol="0">
            <a:spAutoFit/>
          </a:bodyPr>
          <a:lstStyle/>
          <a:p>
            <a:pPr marL="190500" indent="-177800">
              <a:lnSpc>
                <a:spcPct val="100000"/>
              </a:lnSpc>
              <a:spcBef>
                <a:spcPts val="105"/>
              </a:spcBef>
              <a:buChar char="•"/>
              <a:tabLst>
                <a:tab pos="190500" algn="l"/>
              </a:tabLst>
            </a:pPr>
            <a:r>
              <a:rPr sz="2000" dirty="0">
                <a:solidFill>
                  <a:srgbClr val="FFFFFF"/>
                </a:solidFill>
                <a:cs typeface="Times New Roman"/>
              </a:rPr>
              <a:t>Air</a:t>
            </a:r>
            <a:r>
              <a:rPr sz="2000" spc="-20" dirty="0">
                <a:solidFill>
                  <a:srgbClr val="FFFFFF"/>
                </a:solidFill>
                <a:cs typeface="Times New Roman"/>
              </a:rPr>
              <a:t> </a:t>
            </a:r>
            <a:r>
              <a:rPr sz="2000" dirty="0">
                <a:solidFill>
                  <a:srgbClr val="FFFFFF"/>
                </a:solidFill>
                <a:cs typeface="Times New Roman"/>
              </a:rPr>
              <a:t>tactics</a:t>
            </a:r>
            <a:r>
              <a:rPr sz="2000" spc="-30" dirty="0">
                <a:solidFill>
                  <a:srgbClr val="FFFFFF"/>
                </a:solidFill>
                <a:cs typeface="Times New Roman"/>
              </a:rPr>
              <a:t> </a:t>
            </a:r>
            <a:r>
              <a:rPr sz="2000" dirty="0">
                <a:solidFill>
                  <a:srgbClr val="FFFFFF"/>
                </a:solidFill>
                <a:cs typeface="Times New Roman"/>
              </a:rPr>
              <a:t>and</a:t>
            </a:r>
            <a:r>
              <a:rPr sz="2000" spc="-25" dirty="0">
                <a:solidFill>
                  <a:srgbClr val="FFFFFF"/>
                </a:solidFill>
                <a:cs typeface="Times New Roman"/>
              </a:rPr>
              <a:t> </a:t>
            </a:r>
            <a:r>
              <a:rPr sz="2000" dirty="0">
                <a:solidFill>
                  <a:srgbClr val="FFFFFF"/>
                </a:solidFill>
                <a:cs typeface="Times New Roman"/>
              </a:rPr>
              <a:t>strategy</a:t>
            </a:r>
            <a:r>
              <a:rPr sz="2000" spc="-40" dirty="0">
                <a:solidFill>
                  <a:srgbClr val="FFFFFF"/>
                </a:solidFill>
                <a:cs typeface="Times New Roman"/>
              </a:rPr>
              <a:t> </a:t>
            </a:r>
            <a:r>
              <a:rPr sz="2000" dirty="0">
                <a:solidFill>
                  <a:srgbClr val="FFFFFF"/>
                </a:solidFill>
                <a:cs typeface="Times New Roman"/>
              </a:rPr>
              <a:t>dominated</a:t>
            </a:r>
            <a:r>
              <a:rPr sz="2000" spc="-25" dirty="0">
                <a:solidFill>
                  <a:srgbClr val="FFFFFF"/>
                </a:solidFill>
                <a:cs typeface="Times New Roman"/>
              </a:rPr>
              <a:t> </a:t>
            </a:r>
            <a:r>
              <a:rPr sz="2000" dirty="0">
                <a:solidFill>
                  <a:srgbClr val="FFFFFF"/>
                </a:solidFill>
                <a:cs typeface="Times New Roman"/>
              </a:rPr>
              <a:t>the</a:t>
            </a:r>
            <a:r>
              <a:rPr sz="2000" spc="-20" dirty="0">
                <a:solidFill>
                  <a:srgbClr val="FFFFFF"/>
                </a:solidFill>
                <a:cs typeface="Times New Roman"/>
              </a:rPr>
              <a:t> </a:t>
            </a:r>
            <a:r>
              <a:rPr sz="2000" spc="-10" dirty="0">
                <a:solidFill>
                  <a:srgbClr val="FFFFFF"/>
                </a:solidFill>
                <a:cs typeface="Times New Roman"/>
              </a:rPr>
              <a:t>curriculum.</a:t>
            </a:r>
            <a:endParaRPr sz="2000" dirty="0">
              <a:cs typeface="Times New Roman"/>
            </a:endParaRPr>
          </a:p>
          <a:p>
            <a:pPr>
              <a:lnSpc>
                <a:spcPct val="100000"/>
              </a:lnSpc>
              <a:spcBef>
                <a:spcPts val="95"/>
              </a:spcBef>
              <a:buClr>
                <a:srgbClr val="FFFFFF"/>
              </a:buClr>
              <a:buFont typeface="Times New Roman"/>
              <a:buChar char="•"/>
            </a:pPr>
            <a:endParaRPr sz="2000" dirty="0">
              <a:cs typeface="Times New Roman"/>
            </a:endParaRPr>
          </a:p>
          <a:p>
            <a:pPr marL="190500" marR="4422140" indent="-178435">
              <a:lnSpc>
                <a:spcPct val="100000"/>
              </a:lnSpc>
              <a:spcBef>
                <a:spcPts val="5"/>
              </a:spcBef>
              <a:buChar char="•"/>
              <a:tabLst>
                <a:tab pos="190500" algn="l"/>
              </a:tabLst>
            </a:pPr>
            <a:r>
              <a:rPr sz="2000" dirty="0">
                <a:solidFill>
                  <a:srgbClr val="FFFFFF"/>
                </a:solidFill>
                <a:cs typeface="Times New Roman"/>
              </a:rPr>
              <a:t>Students</a:t>
            </a:r>
            <a:r>
              <a:rPr sz="2000" spc="-35" dirty="0">
                <a:solidFill>
                  <a:srgbClr val="FFFFFF"/>
                </a:solidFill>
                <a:cs typeface="Times New Roman"/>
              </a:rPr>
              <a:t> </a:t>
            </a:r>
            <a:r>
              <a:rPr sz="2000" dirty="0">
                <a:solidFill>
                  <a:srgbClr val="FFFFFF"/>
                </a:solidFill>
                <a:cs typeface="Times New Roman"/>
              </a:rPr>
              <a:t>also</a:t>
            </a:r>
            <a:r>
              <a:rPr sz="2000" spc="-15" dirty="0">
                <a:solidFill>
                  <a:srgbClr val="FFFFFF"/>
                </a:solidFill>
                <a:cs typeface="Times New Roman"/>
              </a:rPr>
              <a:t> </a:t>
            </a:r>
            <a:r>
              <a:rPr sz="2000" dirty="0">
                <a:solidFill>
                  <a:srgbClr val="FFFFFF"/>
                </a:solidFill>
                <a:cs typeface="Times New Roman"/>
              </a:rPr>
              <a:t>studied</a:t>
            </a:r>
            <a:r>
              <a:rPr sz="2000" spc="-30" dirty="0">
                <a:solidFill>
                  <a:srgbClr val="FFFFFF"/>
                </a:solidFill>
                <a:cs typeface="Times New Roman"/>
              </a:rPr>
              <a:t> </a:t>
            </a:r>
            <a:r>
              <a:rPr sz="2000" dirty="0">
                <a:solidFill>
                  <a:srgbClr val="FFFFFF"/>
                </a:solidFill>
                <a:cs typeface="Times New Roman"/>
              </a:rPr>
              <a:t>ground</a:t>
            </a:r>
            <a:r>
              <a:rPr sz="2000" spc="-40" dirty="0">
                <a:solidFill>
                  <a:srgbClr val="FFFFFF"/>
                </a:solidFill>
                <a:cs typeface="Times New Roman"/>
              </a:rPr>
              <a:t> </a:t>
            </a:r>
            <a:r>
              <a:rPr sz="2000" dirty="0">
                <a:solidFill>
                  <a:srgbClr val="FFFFFF"/>
                </a:solidFill>
                <a:cs typeface="Times New Roman"/>
              </a:rPr>
              <a:t>cooperation,</a:t>
            </a:r>
            <a:r>
              <a:rPr sz="2000" spc="-45" dirty="0">
                <a:solidFill>
                  <a:srgbClr val="FFFFFF"/>
                </a:solidFill>
                <a:cs typeface="Times New Roman"/>
              </a:rPr>
              <a:t> </a:t>
            </a:r>
            <a:r>
              <a:rPr sz="2000" spc="-10" dirty="0">
                <a:solidFill>
                  <a:srgbClr val="FFFFFF"/>
                </a:solidFill>
                <a:cs typeface="Times New Roman"/>
              </a:rPr>
              <a:t>logistics, </a:t>
            </a:r>
            <a:r>
              <a:rPr sz="2000" dirty="0">
                <a:solidFill>
                  <a:srgbClr val="FFFFFF"/>
                </a:solidFill>
                <a:cs typeface="Times New Roman"/>
              </a:rPr>
              <a:t>staff</a:t>
            </a:r>
            <a:r>
              <a:rPr sz="2000" spc="-50" dirty="0">
                <a:solidFill>
                  <a:srgbClr val="FFFFFF"/>
                </a:solidFill>
                <a:cs typeface="Times New Roman"/>
              </a:rPr>
              <a:t> </a:t>
            </a:r>
            <a:r>
              <a:rPr sz="2000" dirty="0">
                <a:solidFill>
                  <a:srgbClr val="FFFFFF"/>
                </a:solidFill>
                <a:cs typeface="Times New Roman"/>
              </a:rPr>
              <a:t>work,</a:t>
            </a:r>
            <a:r>
              <a:rPr sz="2000" spc="-45" dirty="0">
                <a:solidFill>
                  <a:srgbClr val="FFFFFF"/>
                </a:solidFill>
                <a:cs typeface="Times New Roman"/>
              </a:rPr>
              <a:t> </a:t>
            </a:r>
            <a:r>
              <a:rPr sz="2000" spc="-10" dirty="0">
                <a:solidFill>
                  <a:srgbClr val="FFFFFF"/>
                </a:solidFill>
                <a:cs typeface="Times New Roman"/>
              </a:rPr>
              <a:t>technology,</a:t>
            </a:r>
            <a:r>
              <a:rPr sz="2000" spc="-50" dirty="0">
                <a:solidFill>
                  <a:srgbClr val="FFFFFF"/>
                </a:solidFill>
                <a:cs typeface="Times New Roman"/>
              </a:rPr>
              <a:t> </a:t>
            </a:r>
            <a:r>
              <a:rPr sz="2000" dirty="0">
                <a:solidFill>
                  <a:srgbClr val="FFFFFF"/>
                </a:solidFill>
                <a:cs typeface="Times New Roman"/>
              </a:rPr>
              <a:t>navigation,</a:t>
            </a:r>
            <a:r>
              <a:rPr sz="2000" spc="-60" dirty="0">
                <a:solidFill>
                  <a:srgbClr val="FFFFFF"/>
                </a:solidFill>
                <a:cs typeface="Times New Roman"/>
              </a:rPr>
              <a:t> </a:t>
            </a:r>
            <a:r>
              <a:rPr sz="2000" spc="-10" dirty="0">
                <a:solidFill>
                  <a:srgbClr val="FFFFFF"/>
                </a:solidFill>
                <a:cs typeface="Times New Roman"/>
              </a:rPr>
              <a:t>meteorology, </a:t>
            </a:r>
            <a:r>
              <a:rPr sz="2000" dirty="0">
                <a:solidFill>
                  <a:srgbClr val="FFFFFF"/>
                </a:solidFill>
                <a:cs typeface="Times New Roman"/>
              </a:rPr>
              <a:t>and</a:t>
            </a:r>
            <a:r>
              <a:rPr sz="2000" spc="-30" dirty="0">
                <a:solidFill>
                  <a:srgbClr val="FFFFFF"/>
                </a:solidFill>
                <a:cs typeface="Times New Roman"/>
              </a:rPr>
              <a:t> </a:t>
            </a:r>
            <a:r>
              <a:rPr sz="2000" dirty="0">
                <a:solidFill>
                  <a:srgbClr val="FFFFFF"/>
                </a:solidFill>
                <a:cs typeface="Times New Roman"/>
              </a:rPr>
              <a:t>military</a:t>
            </a:r>
            <a:r>
              <a:rPr sz="2000" spc="-20" dirty="0">
                <a:solidFill>
                  <a:srgbClr val="FFFFFF"/>
                </a:solidFill>
                <a:cs typeface="Times New Roman"/>
              </a:rPr>
              <a:t> law.</a:t>
            </a:r>
            <a:endParaRPr sz="2000" dirty="0">
              <a:cs typeface="Times New Roman"/>
            </a:endParaRPr>
          </a:p>
          <a:p>
            <a:pPr>
              <a:lnSpc>
                <a:spcPct val="100000"/>
              </a:lnSpc>
              <a:spcBef>
                <a:spcPts val="95"/>
              </a:spcBef>
              <a:buClr>
                <a:srgbClr val="FFFFFF"/>
              </a:buClr>
              <a:buFont typeface="Times New Roman"/>
              <a:buChar char="•"/>
            </a:pPr>
            <a:endParaRPr sz="2000" dirty="0">
              <a:cs typeface="Times New Roman"/>
            </a:endParaRPr>
          </a:p>
          <a:p>
            <a:pPr marL="190500" marR="4468495" indent="-178435">
              <a:lnSpc>
                <a:spcPct val="100000"/>
              </a:lnSpc>
              <a:spcBef>
                <a:spcPts val="5"/>
              </a:spcBef>
              <a:buChar char="•"/>
              <a:tabLst>
                <a:tab pos="190500" algn="l"/>
              </a:tabLst>
            </a:pPr>
            <a:r>
              <a:rPr sz="2000" dirty="0">
                <a:solidFill>
                  <a:srgbClr val="FFFFFF"/>
                </a:solidFill>
                <a:cs typeface="Times New Roman"/>
              </a:rPr>
              <a:t>Lectures</a:t>
            </a:r>
            <a:r>
              <a:rPr sz="2000" spc="-30" dirty="0">
                <a:solidFill>
                  <a:srgbClr val="FFFFFF"/>
                </a:solidFill>
                <a:cs typeface="Times New Roman"/>
              </a:rPr>
              <a:t> </a:t>
            </a:r>
            <a:r>
              <a:rPr sz="2000" dirty="0">
                <a:solidFill>
                  <a:srgbClr val="FFFFFF"/>
                </a:solidFill>
                <a:cs typeface="Times New Roman"/>
              </a:rPr>
              <a:t>were</a:t>
            </a:r>
            <a:r>
              <a:rPr sz="2000" spc="-30" dirty="0">
                <a:solidFill>
                  <a:srgbClr val="FFFFFF"/>
                </a:solidFill>
                <a:cs typeface="Times New Roman"/>
              </a:rPr>
              <a:t> </a:t>
            </a:r>
            <a:r>
              <a:rPr sz="2000" dirty="0">
                <a:solidFill>
                  <a:srgbClr val="FFFFFF"/>
                </a:solidFill>
                <a:cs typeface="Times New Roman"/>
              </a:rPr>
              <a:t>often</a:t>
            </a:r>
            <a:r>
              <a:rPr sz="2000" spc="-20" dirty="0">
                <a:solidFill>
                  <a:srgbClr val="FFFFFF"/>
                </a:solidFill>
                <a:cs typeface="Times New Roman"/>
              </a:rPr>
              <a:t> </a:t>
            </a:r>
            <a:r>
              <a:rPr sz="2000" dirty="0">
                <a:solidFill>
                  <a:srgbClr val="FFFFFF"/>
                </a:solidFill>
                <a:cs typeface="Times New Roman"/>
              </a:rPr>
              <a:t>followed</a:t>
            </a:r>
            <a:r>
              <a:rPr sz="2000" spc="-45" dirty="0">
                <a:solidFill>
                  <a:srgbClr val="FFFFFF"/>
                </a:solidFill>
                <a:cs typeface="Times New Roman"/>
              </a:rPr>
              <a:t> </a:t>
            </a:r>
            <a:r>
              <a:rPr sz="2000" dirty="0">
                <a:solidFill>
                  <a:srgbClr val="FFFFFF"/>
                </a:solidFill>
                <a:cs typeface="Times New Roman"/>
              </a:rPr>
              <a:t>by</a:t>
            </a:r>
            <a:r>
              <a:rPr sz="2000" spc="-20" dirty="0">
                <a:solidFill>
                  <a:srgbClr val="FFFFFF"/>
                </a:solidFill>
                <a:cs typeface="Times New Roman"/>
              </a:rPr>
              <a:t> </a:t>
            </a:r>
            <a:r>
              <a:rPr sz="2000" dirty="0">
                <a:solidFill>
                  <a:srgbClr val="FFFFFF"/>
                </a:solidFill>
                <a:cs typeface="Times New Roman"/>
              </a:rPr>
              <a:t>guided</a:t>
            </a:r>
            <a:r>
              <a:rPr sz="2000" spc="-35" dirty="0">
                <a:solidFill>
                  <a:srgbClr val="FFFFFF"/>
                </a:solidFill>
                <a:cs typeface="Times New Roman"/>
              </a:rPr>
              <a:t> </a:t>
            </a:r>
            <a:r>
              <a:rPr sz="2000" spc="-10" dirty="0">
                <a:solidFill>
                  <a:srgbClr val="FFFFFF"/>
                </a:solidFill>
                <a:cs typeface="Times New Roman"/>
              </a:rPr>
              <a:t>discussion </a:t>
            </a:r>
            <a:r>
              <a:rPr sz="2000" dirty="0">
                <a:solidFill>
                  <a:srgbClr val="FFFFFF"/>
                </a:solidFill>
                <a:cs typeface="Times New Roman"/>
              </a:rPr>
              <a:t>and</a:t>
            </a:r>
            <a:r>
              <a:rPr sz="2000" spc="-30" dirty="0">
                <a:solidFill>
                  <a:srgbClr val="FFFFFF"/>
                </a:solidFill>
                <a:cs typeface="Times New Roman"/>
              </a:rPr>
              <a:t> </a:t>
            </a:r>
            <a:r>
              <a:rPr sz="2000" dirty="0">
                <a:solidFill>
                  <a:srgbClr val="FFFFFF"/>
                </a:solidFill>
                <a:cs typeface="Times New Roman"/>
              </a:rPr>
              <a:t>argument,</a:t>
            </a:r>
            <a:r>
              <a:rPr sz="2000" spc="-30" dirty="0">
                <a:solidFill>
                  <a:srgbClr val="FFFFFF"/>
                </a:solidFill>
                <a:cs typeface="Times New Roman"/>
              </a:rPr>
              <a:t> </a:t>
            </a:r>
            <a:r>
              <a:rPr sz="2000" dirty="0">
                <a:solidFill>
                  <a:srgbClr val="FFFFFF"/>
                </a:solidFill>
                <a:cs typeface="Times New Roman"/>
              </a:rPr>
              <a:t>which</a:t>
            </a:r>
            <a:r>
              <a:rPr sz="2000" spc="-30" dirty="0">
                <a:solidFill>
                  <a:srgbClr val="FFFFFF"/>
                </a:solidFill>
                <a:cs typeface="Times New Roman"/>
              </a:rPr>
              <a:t> </a:t>
            </a:r>
            <a:r>
              <a:rPr sz="2000" dirty="0">
                <a:solidFill>
                  <a:srgbClr val="FFFFFF"/>
                </a:solidFill>
                <a:cs typeface="Times New Roman"/>
              </a:rPr>
              <a:t>helped</a:t>
            </a:r>
            <a:r>
              <a:rPr sz="2000" spc="-40" dirty="0">
                <a:solidFill>
                  <a:srgbClr val="FFFFFF"/>
                </a:solidFill>
                <a:cs typeface="Times New Roman"/>
              </a:rPr>
              <a:t> </a:t>
            </a:r>
            <a:r>
              <a:rPr sz="2000" dirty="0">
                <a:solidFill>
                  <a:srgbClr val="FFFFFF"/>
                </a:solidFill>
                <a:cs typeface="Times New Roman"/>
              </a:rPr>
              <a:t>refine</a:t>
            </a:r>
            <a:r>
              <a:rPr sz="2000" spc="-45" dirty="0">
                <a:solidFill>
                  <a:srgbClr val="FFFFFF"/>
                </a:solidFill>
                <a:cs typeface="Times New Roman"/>
              </a:rPr>
              <a:t> </a:t>
            </a:r>
            <a:r>
              <a:rPr sz="2000" spc="-10" dirty="0">
                <a:solidFill>
                  <a:srgbClr val="FFFFFF"/>
                </a:solidFill>
                <a:cs typeface="Times New Roman"/>
              </a:rPr>
              <a:t>doctrine.</a:t>
            </a:r>
            <a:endParaRPr sz="2000" dirty="0">
              <a:cs typeface="Times New Roman"/>
            </a:endParaRPr>
          </a:p>
          <a:p>
            <a:pPr>
              <a:lnSpc>
                <a:spcPct val="100000"/>
              </a:lnSpc>
              <a:spcBef>
                <a:spcPts val="95"/>
              </a:spcBef>
              <a:buClr>
                <a:srgbClr val="FFFFFF"/>
              </a:buClr>
              <a:buFont typeface="Times New Roman"/>
              <a:buChar char="•"/>
            </a:pPr>
            <a:endParaRPr sz="2000" dirty="0">
              <a:cs typeface="Times New Roman"/>
            </a:endParaRPr>
          </a:p>
          <a:p>
            <a:pPr marL="190500" marR="5031105" indent="-178435">
              <a:lnSpc>
                <a:spcPct val="100000"/>
              </a:lnSpc>
              <a:spcBef>
                <a:spcPts val="5"/>
              </a:spcBef>
              <a:buChar char="•"/>
              <a:tabLst>
                <a:tab pos="190500" algn="l"/>
              </a:tabLst>
            </a:pPr>
            <a:r>
              <a:rPr sz="2000" dirty="0">
                <a:solidFill>
                  <a:srgbClr val="FFFFFF"/>
                </a:solidFill>
                <a:cs typeface="Times New Roman"/>
              </a:rPr>
              <a:t>The</a:t>
            </a:r>
            <a:r>
              <a:rPr sz="2000" spc="-15" dirty="0">
                <a:solidFill>
                  <a:srgbClr val="FFFFFF"/>
                </a:solidFill>
                <a:cs typeface="Times New Roman"/>
              </a:rPr>
              <a:t> </a:t>
            </a:r>
            <a:r>
              <a:rPr sz="2000" dirty="0">
                <a:solidFill>
                  <a:srgbClr val="FFFFFF"/>
                </a:solidFill>
                <a:cs typeface="Times New Roman"/>
              </a:rPr>
              <a:t>school</a:t>
            </a:r>
            <a:r>
              <a:rPr sz="2000" spc="-45" dirty="0">
                <a:solidFill>
                  <a:srgbClr val="FFFFFF"/>
                </a:solidFill>
                <a:cs typeface="Times New Roman"/>
              </a:rPr>
              <a:t> </a:t>
            </a:r>
            <a:r>
              <a:rPr sz="2000" dirty="0">
                <a:solidFill>
                  <a:srgbClr val="FFFFFF"/>
                </a:solidFill>
                <a:cs typeface="Times New Roman"/>
              </a:rPr>
              <a:t>was</a:t>
            </a:r>
            <a:r>
              <a:rPr sz="2000" spc="-15" dirty="0">
                <a:solidFill>
                  <a:srgbClr val="FFFFFF"/>
                </a:solidFill>
                <a:cs typeface="Times New Roman"/>
              </a:rPr>
              <a:t> </a:t>
            </a:r>
            <a:r>
              <a:rPr sz="2000" dirty="0">
                <a:solidFill>
                  <a:srgbClr val="FFFFFF"/>
                </a:solidFill>
                <a:cs typeface="Times New Roman"/>
              </a:rPr>
              <a:t>small, but</a:t>
            </a:r>
            <a:r>
              <a:rPr sz="2000" spc="-25" dirty="0">
                <a:solidFill>
                  <a:srgbClr val="FFFFFF"/>
                </a:solidFill>
                <a:cs typeface="Times New Roman"/>
              </a:rPr>
              <a:t> </a:t>
            </a:r>
            <a:r>
              <a:rPr sz="2000" dirty="0">
                <a:solidFill>
                  <a:srgbClr val="FFFFFF"/>
                </a:solidFill>
                <a:cs typeface="Times New Roman"/>
              </a:rPr>
              <a:t>it</a:t>
            </a:r>
            <a:r>
              <a:rPr sz="2000" spc="-20" dirty="0">
                <a:solidFill>
                  <a:srgbClr val="FFFFFF"/>
                </a:solidFill>
                <a:cs typeface="Times New Roman"/>
              </a:rPr>
              <a:t> </a:t>
            </a:r>
            <a:r>
              <a:rPr sz="2000" dirty="0">
                <a:solidFill>
                  <a:srgbClr val="FFFFFF"/>
                </a:solidFill>
                <a:cs typeface="Times New Roman"/>
              </a:rPr>
              <a:t>functioned</a:t>
            </a:r>
            <a:r>
              <a:rPr sz="2000" spc="-45" dirty="0">
                <a:solidFill>
                  <a:srgbClr val="FFFFFF"/>
                </a:solidFill>
                <a:cs typeface="Times New Roman"/>
              </a:rPr>
              <a:t> </a:t>
            </a:r>
            <a:r>
              <a:rPr sz="2000" dirty="0">
                <a:solidFill>
                  <a:srgbClr val="FFFFFF"/>
                </a:solidFill>
                <a:cs typeface="Times New Roman"/>
              </a:rPr>
              <a:t>like</a:t>
            </a:r>
            <a:r>
              <a:rPr sz="2000" spc="-15" dirty="0">
                <a:solidFill>
                  <a:srgbClr val="FFFFFF"/>
                </a:solidFill>
                <a:cs typeface="Times New Roman"/>
              </a:rPr>
              <a:t> </a:t>
            </a:r>
            <a:r>
              <a:rPr sz="2000" spc="-50" dirty="0">
                <a:solidFill>
                  <a:srgbClr val="FFFFFF"/>
                </a:solidFill>
                <a:cs typeface="Times New Roman"/>
              </a:rPr>
              <a:t>a </a:t>
            </a:r>
            <a:r>
              <a:rPr sz="2000" dirty="0">
                <a:solidFill>
                  <a:srgbClr val="FFFFFF"/>
                </a:solidFill>
                <a:cs typeface="Times New Roman"/>
              </a:rPr>
              <a:t>laboratory</a:t>
            </a:r>
            <a:r>
              <a:rPr sz="2000" spc="-40" dirty="0">
                <a:solidFill>
                  <a:srgbClr val="FFFFFF"/>
                </a:solidFill>
                <a:cs typeface="Times New Roman"/>
              </a:rPr>
              <a:t> </a:t>
            </a:r>
            <a:r>
              <a:rPr sz="2000" dirty="0">
                <a:solidFill>
                  <a:srgbClr val="FFFFFF"/>
                </a:solidFill>
                <a:cs typeface="Times New Roman"/>
              </a:rPr>
              <a:t>for</a:t>
            </a:r>
            <a:r>
              <a:rPr sz="2000" spc="-30" dirty="0">
                <a:solidFill>
                  <a:srgbClr val="FFFFFF"/>
                </a:solidFill>
                <a:cs typeface="Times New Roman"/>
              </a:rPr>
              <a:t> </a:t>
            </a:r>
            <a:r>
              <a:rPr sz="2000" spc="-10" dirty="0">
                <a:solidFill>
                  <a:srgbClr val="FFFFFF"/>
                </a:solidFill>
                <a:cs typeface="Times New Roman"/>
              </a:rPr>
              <a:t>ideas.</a:t>
            </a:r>
            <a:endParaRPr sz="2000" dirty="0">
              <a:cs typeface="Times New Roman"/>
            </a:endParaRPr>
          </a:p>
          <a:p>
            <a:pPr>
              <a:lnSpc>
                <a:spcPct val="100000"/>
              </a:lnSpc>
              <a:spcBef>
                <a:spcPts val="1950"/>
              </a:spcBef>
            </a:pPr>
            <a:endParaRPr sz="2000" dirty="0">
              <a:latin typeface="Times New Roman"/>
              <a:cs typeface="Times New Roman"/>
            </a:endParaRPr>
          </a:p>
        </p:txBody>
      </p:sp>
      <p:sp>
        <p:nvSpPr>
          <p:cNvPr id="14" name="object 8">
            <a:extLst>
              <a:ext uri="{FF2B5EF4-FFF2-40B4-BE49-F238E27FC236}">
                <a16:creationId xmlns:a16="http://schemas.microsoft.com/office/drawing/2014/main" id="{AE7CDE8E-3D58-FC7F-6079-224FE3731412}"/>
              </a:ext>
            </a:extLst>
          </p:cNvPr>
          <p:cNvSpPr/>
          <p:nvPr/>
        </p:nvSpPr>
        <p:spPr>
          <a:xfrm>
            <a:off x="1534290" y="968569"/>
            <a:ext cx="9486265" cy="0"/>
          </a:xfrm>
          <a:custGeom>
            <a:avLst/>
            <a:gdLst/>
            <a:ahLst/>
            <a:cxnLst/>
            <a:rect l="l" t="t" r="r" b="b"/>
            <a:pathLst>
              <a:path w="9486265">
                <a:moveTo>
                  <a:pt x="0" y="0"/>
                </a:moveTo>
                <a:lnTo>
                  <a:pt x="9486011" y="0"/>
                </a:lnTo>
              </a:path>
            </a:pathLst>
          </a:custGeom>
          <a:ln w="12700">
            <a:solidFill>
              <a:srgbClr val="FFFFFF"/>
            </a:solidFill>
          </a:ln>
        </p:spPr>
        <p:txBody>
          <a:bodyPr wrap="square" lIns="0" tIns="0" rIns="0" bIns="0" rtlCol="0"/>
          <a:lstStyle/>
          <a:p>
            <a:endParaRPr/>
          </a:p>
        </p:txBody>
      </p:sp>
      <p:sp>
        <p:nvSpPr>
          <p:cNvPr id="15" name="object 6" descr="$PPTXTitle">
            <a:extLst>
              <a:ext uri="{FF2B5EF4-FFF2-40B4-BE49-F238E27FC236}">
                <a16:creationId xmlns:a16="http://schemas.microsoft.com/office/drawing/2014/main" id="{F91F6383-AAB9-B755-EA71-D3EDBCE34241}"/>
              </a:ext>
            </a:extLst>
          </p:cNvPr>
          <p:cNvSpPr txBox="1">
            <a:spLocks/>
          </p:cNvSpPr>
          <p:nvPr/>
        </p:nvSpPr>
        <p:spPr>
          <a:xfrm>
            <a:off x="2009853" y="307565"/>
            <a:ext cx="8922631" cy="781624"/>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6000" kern="1200">
                <a:solidFill>
                  <a:schemeClr val="bg1"/>
                </a:solidFill>
                <a:latin typeface="Georgia Pro Cond Black" panose="02040A06050405020203" pitchFamily="18" charset="0"/>
                <a:ea typeface="+mj-ea"/>
                <a:cs typeface="+mj-cs"/>
              </a:defRPr>
            </a:lvl1pPr>
          </a:lstStyle>
          <a:p>
            <a:pPr marL="12700">
              <a:lnSpc>
                <a:spcPct val="100000"/>
              </a:lnSpc>
              <a:spcBef>
                <a:spcPts val="95"/>
              </a:spcBef>
            </a:pPr>
            <a:r>
              <a:rPr lang="en-US" sz="5000" spc="-10" dirty="0">
                <a:latin typeface="Aptos Black" panose="020B0004020202020204" pitchFamily="34" charset="0"/>
              </a:rPr>
              <a:t>ACTS Curriculum</a:t>
            </a:r>
          </a:p>
        </p:txBody>
      </p:sp>
      <p:sp>
        <p:nvSpPr>
          <p:cNvPr id="16" name="TextBox 15">
            <a:extLst>
              <a:ext uri="{FF2B5EF4-FFF2-40B4-BE49-F238E27FC236}">
                <a16:creationId xmlns:a16="http://schemas.microsoft.com/office/drawing/2014/main" id="{122B91E9-9CA8-6ED0-73F4-C1ED9297D6B9}"/>
              </a:ext>
            </a:extLst>
          </p:cNvPr>
          <p:cNvSpPr txBox="1"/>
          <p:nvPr/>
        </p:nvSpPr>
        <p:spPr>
          <a:xfrm>
            <a:off x="7702965" y="4719131"/>
            <a:ext cx="2429163" cy="969496"/>
          </a:xfrm>
          <a:prstGeom prst="rect">
            <a:avLst/>
          </a:prstGeom>
          <a:noFill/>
        </p:spPr>
        <p:txBody>
          <a:bodyPr wrap="square" rtlCol="0">
            <a:spAutoFit/>
          </a:bodyPr>
          <a:lstStyle/>
          <a:p>
            <a:pPr algn="ctr"/>
            <a:r>
              <a:rPr lang="en-US" sz="1300" dirty="0">
                <a:solidFill>
                  <a:srgbClr val="FFFFFF"/>
                </a:solidFill>
                <a:cs typeface="Times New Roman"/>
              </a:rPr>
              <a:t>Curriculum</a:t>
            </a:r>
            <a:r>
              <a:rPr lang="en-US" sz="1300" spc="-40" dirty="0">
                <a:solidFill>
                  <a:srgbClr val="FFFFFF"/>
                </a:solidFill>
                <a:cs typeface="Times New Roman"/>
              </a:rPr>
              <a:t> </a:t>
            </a:r>
            <a:r>
              <a:rPr lang="en-US" sz="1300" dirty="0">
                <a:solidFill>
                  <a:srgbClr val="FFFFFF"/>
                </a:solidFill>
                <a:cs typeface="Times New Roman"/>
              </a:rPr>
              <a:t>emphasis</a:t>
            </a:r>
            <a:r>
              <a:rPr lang="en-US" sz="1300" spc="-20" dirty="0">
                <a:solidFill>
                  <a:srgbClr val="FFFFFF"/>
                </a:solidFill>
                <a:cs typeface="Times New Roman"/>
              </a:rPr>
              <a:t> </a:t>
            </a:r>
            <a:r>
              <a:rPr lang="en-US" sz="1300" dirty="0">
                <a:solidFill>
                  <a:srgbClr val="FFFFFF"/>
                </a:solidFill>
                <a:cs typeface="Times New Roman"/>
              </a:rPr>
              <a:t>shifted</a:t>
            </a:r>
            <a:r>
              <a:rPr lang="en-US" sz="1300" spc="-50" dirty="0">
                <a:solidFill>
                  <a:srgbClr val="FFFFFF"/>
                </a:solidFill>
                <a:cs typeface="Times New Roman"/>
              </a:rPr>
              <a:t> </a:t>
            </a:r>
            <a:r>
              <a:rPr lang="en-US" sz="1300" dirty="0">
                <a:solidFill>
                  <a:srgbClr val="FFFFFF"/>
                </a:solidFill>
                <a:cs typeface="Times New Roman"/>
              </a:rPr>
              <a:t>steadily</a:t>
            </a:r>
            <a:r>
              <a:rPr lang="en-US" sz="1300" spc="-35" dirty="0">
                <a:solidFill>
                  <a:srgbClr val="FFFFFF"/>
                </a:solidFill>
                <a:cs typeface="Times New Roman"/>
              </a:rPr>
              <a:t> </a:t>
            </a:r>
            <a:r>
              <a:rPr lang="en-US" sz="1300" spc="-10" dirty="0">
                <a:solidFill>
                  <a:srgbClr val="FFFFFF"/>
                </a:solidFill>
                <a:cs typeface="Times New Roman"/>
              </a:rPr>
              <a:t>toward </a:t>
            </a:r>
            <a:r>
              <a:rPr lang="en-US" sz="1300" dirty="0">
                <a:solidFill>
                  <a:srgbClr val="FFFFFF"/>
                </a:solidFill>
                <a:cs typeface="Times New Roman"/>
              </a:rPr>
              <a:t>airpower</a:t>
            </a:r>
            <a:r>
              <a:rPr lang="en-US" sz="1300" spc="-30" dirty="0">
                <a:solidFill>
                  <a:srgbClr val="FFFFFF"/>
                </a:solidFill>
                <a:cs typeface="Times New Roman"/>
              </a:rPr>
              <a:t> </a:t>
            </a:r>
            <a:r>
              <a:rPr lang="en-US" sz="1300" dirty="0">
                <a:solidFill>
                  <a:srgbClr val="FFFFFF"/>
                </a:solidFill>
                <a:cs typeface="Times New Roman"/>
              </a:rPr>
              <a:t>theory</a:t>
            </a:r>
            <a:r>
              <a:rPr lang="en-US" sz="1300" spc="-30" dirty="0">
                <a:solidFill>
                  <a:srgbClr val="FFFFFF"/>
                </a:solidFill>
                <a:cs typeface="Times New Roman"/>
              </a:rPr>
              <a:t> </a:t>
            </a:r>
            <a:r>
              <a:rPr lang="en-US" sz="1300" dirty="0">
                <a:solidFill>
                  <a:srgbClr val="FFFFFF"/>
                </a:solidFill>
                <a:cs typeface="Times New Roman"/>
              </a:rPr>
              <a:t>in</a:t>
            </a:r>
            <a:r>
              <a:rPr lang="en-US" sz="1300" spc="-25" dirty="0">
                <a:solidFill>
                  <a:srgbClr val="FFFFFF"/>
                </a:solidFill>
                <a:cs typeface="Times New Roman"/>
              </a:rPr>
              <a:t> </a:t>
            </a:r>
            <a:r>
              <a:rPr lang="en-US" sz="1300" dirty="0">
                <a:solidFill>
                  <a:srgbClr val="FFFFFF"/>
                </a:solidFill>
                <a:cs typeface="Times New Roman"/>
              </a:rPr>
              <a:t>the</a:t>
            </a:r>
            <a:r>
              <a:rPr lang="en-US" sz="1300" spc="-35" dirty="0">
                <a:solidFill>
                  <a:srgbClr val="FFFFFF"/>
                </a:solidFill>
                <a:cs typeface="Times New Roman"/>
              </a:rPr>
              <a:t> </a:t>
            </a:r>
            <a:r>
              <a:rPr lang="en-US" sz="1300" spc="-10" dirty="0">
                <a:solidFill>
                  <a:srgbClr val="FFFFFF"/>
                </a:solidFill>
                <a:cs typeface="Times New Roman"/>
              </a:rPr>
              <a:t>1930s.</a:t>
            </a:r>
            <a:endParaRPr lang="en-US" sz="1300" dirty="0">
              <a:cs typeface="Times New Roman"/>
            </a:endParaRPr>
          </a:p>
          <a:p>
            <a:endParaRPr lang="en-US" dirty="0"/>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FD35_Speaker_Deck.potm" id="{CBDEEB8C-EA69-4270-B127-DF11EE3087FD}" vid="{C27A4FD2-1065-45B9-BA48-12956FAE6666}"/>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70CD1862867F4CBEC09E3828C23086" ma:contentTypeVersion="15" ma:contentTypeDescription="Create a new document." ma:contentTypeScope="" ma:versionID="9c588b338982059dac1c2b2a450c6dbf">
  <xsd:schema xmlns:xsd="http://www.w3.org/2001/XMLSchema" xmlns:xs="http://www.w3.org/2001/XMLSchema" xmlns:p="http://schemas.microsoft.com/office/2006/metadata/properties" xmlns:ns2="6f32dc8e-8867-4be1-853f-69bc3c790d88" xmlns:ns3="8e0de6e9-39ba-4e55-b730-fde1aea7c3e6" targetNamespace="http://schemas.microsoft.com/office/2006/metadata/properties" ma:root="true" ma:fieldsID="04511e31da6b85d320e5924598e557cc" ns2:_="" ns3:_="">
    <xsd:import namespace="6f32dc8e-8867-4be1-853f-69bc3c790d88"/>
    <xsd:import namespace="8e0de6e9-39ba-4e55-b730-fde1aea7c3e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32dc8e-8867-4be1-853f-69bc3c790d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ffaf5dc-3735-4fce-97e2-f6f35f147f7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0de6e9-39ba-4e55-b730-fde1aea7c3e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e8a14ff-63d3-4dc5-8537-fe025ab71218}" ma:internalName="TaxCatchAll" ma:showField="CatchAllData" ma:web="8e0de6e9-39ba-4e55-b730-fde1aea7c3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f32dc8e-8867-4be1-853f-69bc3c790d88">
      <Terms xmlns="http://schemas.microsoft.com/office/infopath/2007/PartnerControls"/>
    </lcf76f155ced4ddcb4097134ff3c332f>
    <TaxCatchAll xmlns="8e0de6e9-39ba-4e55-b730-fde1aea7c3e6" xsi:nil="true"/>
  </documentManagement>
</p:properties>
</file>

<file path=customXml/itemProps1.xml><?xml version="1.0" encoding="utf-8"?>
<ds:datastoreItem xmlns:ds="http://schemas.openxmlformats.org/officeDocument/2006/customXml" ds:itemID="{804B0EF7-C183-4958-9E93-E56BD686AEEB}"/>
</file>

<file path=customXml/itemProps2.xml><?xml version="1.0" encoding="utf-8"?>
<ds:datastoreItem xmlns:ds="http://schemas.openxmlformats.org/officeDocument/2006/customXml" ds:itemID="{017731C4-D48C-4454-9DA7-5EB50DEFD04D}"/>
</file>

<file path=customXml/itemProps3.xml><?xml version="1.0" encoding="utf-8"?>
<ds:datastoreItem xmlns:ds="http://schemas.openxmlformats.org/officeDocument/2006/customXml" ds:itemID="{3F6BEE3B-C21A-434C-AFD3-98255B46A18B}"/>
</file>

<file path=docMetadata/LabelInfo.xml><?xml version="1.0" encoding="utf-8"?>
<clbl:labelList xmlns:clbl="http://schemas.microsoft.com/office/2020/mipLabelMetadata">
  <clbl:label id="{37adc8ff-f4a3-4a14-9c0d-84b4985de0d2}" enabled="1" method="Privileged" siteId="{8331b18d-2d87-48ef-a35f-ac8818ebf9b4}" removed="0"/>
</clbl:labelList>
</file>

<file path=docProps/app.xml><?xml version="1.0" encoding="utf-8"?>
<Properties xmlns="http://schemas.openxmlformats.org/officeDocument/2006/extended-properties" xmlns:vt="http://schemas.openxmlformats.org/officeDocument/2006/docPropsVTypes">
  <Template/>
  <TotalTime>4530</TotalTime>
  <Words>4549</Words>
  <Application>Microsoft Office PowerPoint</Application>
  <PresentationFormat>Widescreen</PresentationFormat>
  <Paragraphs>731</Paragraphs>
  <Slides>63</Slides>
  <Notes>8</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63</vt:i4>
      </vt:variant>
    </vt:vector>
  </HeadingPairs>
  <TitlesOfParts>
    <vt:vector size="78" baseType="lpstr">
      <vt:lpstr>Aptos</vt:lpstr>
      <vt:lpstr>Aptos Black</vt:lpstr>
      <vt:lpstr>Aptos Display</vt:lpstr>
      <vt:lpstr>Aptos Light</vt:lpstr>
      <vt:lpstr>Arial</vt:lpstr>
      <vt:lpstr>Calibri</vt:lpstr>
      <vt:lpstr>Georgia Pro Cond Black</vt:lpstr>
      <vt:lpstr>Roboto</vt:lpstr>
      <vt:lpstr>Times New Roman</vt:lpstr>
      <vt:lpstr>Office Theme</vt:lpstr>
      <vt:lpstr>1_Office Theme</vt:lpstr>
      <vt:lpstr>2_Office Theme</vt:lpstr>
      <vt:lpstr>3_Office Theme</vt:lpstr>
      <vt:lpstr>4_Office Theme</vt:lpstr>
      <vt:lpstr>5_Office Theme</vt:lpstr>
      <vt:lpstr>Air Force Doctrine 2035</vt:lpstr>
      <vt:lpstr>PowerPoint Presentation</vt:lpstr>
      <vt:lpstr>PowerPoint Presentation</vt:lpstr>
      <vt:lpstr>PowerPoint Presentation</vt:lpstr>
      <vt:lpstr>The Air Corps Tactical School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Red Threat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Wargame Administration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Scientific Advisory Committee to the SECAF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Scientific Advisory Committee to SAF/AQ</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ODELL, STEVEN A Lt Col USAF AETC LEMAY CENTER/CCE</dc:creator>
  <cp:lastModifiedBy>ODELL, STEVEN A Lt Col USAF AETC LEMAY CENTER/CCE</cp:lastModifiedBy>
  <cp:revision>4</cp:revision>
  <dcterms:created xsi:type="dcterms:W3CDTF">2026-04-06T16:42:11Z</dcterms:created>
  <dcterms:modified xsi:type="dcterms:W3CDTF">2026-04-20T16:59:46Z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0x010100D770CD1862867F4CBEC09E3828C23086</vt:lpwstr>
  </property>
  <property fmtid="{D5CDD505-2E9C-101B-9397-08002B2CF9AE}" pid="3" name="MediaServiceImageTags">
    <vt:lpwstr/>
  </property>
</Properties>
</file>